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5"/>
  </p:notesMasterIdLst>
  <p:sldIdLst>
    <p:sldId id="256" r:id="rId3"/>
    <p:sldId id="8952" r:id="rId4"/>
    <p:sldId id="8953" r:id="rId5"/>
    <p:sldId id="8954" r:id="rId6"/>
    <p:sldId id="8955" r:id="rId7"/>
    <p:sldId id="8956" r:id="rId8"/>
    <p:sldId id="8957" r:id="rId9"/>
    <p:sldId id="8958" r:id="rId10"/>
    <p:sldId id="8959" r:id="rId11"/>
    <p:sldId id="8961" r:id="rId12"/>
    <p:sldId id="8960" r:id="rId13"/>
    <p:sldId id="8962" r:id="rId14"/>
  </p:sldIdLst>
  <p:sldSz cx="12192000" cy="685800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761415C-60E6-C973-4053-F12A72200DEC}" name="Vos, Rob (IFPRI-Italy)" initials="RV" userId="S::R.VOS@cgiar.org::02ba5158-6c91-4f13-b279-f86a11185b87" providerId="AD"/>
  <p188:author id="{60B5185D-6A8E-5774-73EB-E77C57C8916D}" name="Gautam, Madhur (IFPRI)" initials="MG" userId="S::M.Gautam@cgiar.org::06569c90-8283-4f39-b1b1-d5dae9f53b49" providerId="AD"/>
  <p188:author id="{E1940CD0-7364-30D4-40D0-8B50B329A4F6}" name="Ariong, Richard (IFPRI-Uganda)" initials="RA" userId="S::R.Ariong@cgiar.org::7d1d091c-c6f0-4f6f-9955-67838c1d51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61800" autoAdjust="0"/>
  </p:normalViewPr>
  <p:slideViewPr>
    <p:cSldViewPr snapToGrid="0">
      <p:cViewPr varScale="1">
        <p:scale>
          <a:sx n="60" d="100"/>
          <a:sy n="60" d="100"/>
        </p:scale>
        <p:origin x="78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023F1D-FCFA-45B0-A687-9B9F7BA47647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4B20E9-097F-4A94-8BD8-3E07A790E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1148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6E7B8-7A77-4EAA-B9AA-1292C9576A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9204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4B20E9-097F-4A94-8BD8-3E07A790E96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558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1700D779-CDBD-944D-8EE9-2CECF27736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12696" y="867057"/>
            <a:ext cx="10515600" cy="12127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Title Goes Here,</a:t>
            </a:r>
            <a:br>
              <a:rPr lang="en-US"/>
            </a:br>
            <a:r>
              <a:rPr lang="en-US"/>
              <a:t>Can Run Two Lines</a:t>
            </a:r>
          </a:p>
        </p:txBody>
      </p:sp>
      <p:sp>
        <p:nvSpPr>
          <p:cNvPr id="12" name="Text Placeholder 15">
            <a:extLst>
              <a:ext uri="{FF2B5EF4-FFF2-40B4-BE49-F238E27FC236}">
                <a16:creationId xmlns:a16="http://schemas.microsoft.com/office/drawing/2014/main" id="{04A61561-F660-1143-A590-254C0416821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60426" y="2473604"/>
            <a:ext cx="4948706" cy="31562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Level 1 bullet goes here.</a:t>
            </a:r>
          </a:p>
          <a:p>
            <a:pPr lvl="1"/>
            <a:r>
              <a:rPr lang="en-US"/>
              <a:t>Level 2 bullet goes here.</a:t>
            </a:r>
          </a:p>
        </p:txBody>
      </p:sp>
      <p:sp>
        <p:nvSpPr>
          <p:cNvPr id="13" name="Text Placeholder 15">
            <a:extLst>
              <a:ext uri="{FF2B5EF4-FFF2-40B4-BE49-F238E27FC236}">
                <a16:creationId xmlns:a16="http://schemas.microsoft.com/office/drawing/2014/main" id="{440DB0C2-36C8-F246-931F-9497BD0E99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82870" y="2473603"/>
            <a:ext cx="4948705" cy="31562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</a:lstStyle>
          <a:p>
            <a:pPr lvl="0"/>
            <a:r>
              <a:rPr lang="en-US"/>
              <a:t>Level 1 bullet goes here.</a:t>
            </a:r>
          </a:p>
          <a:p>
            <a:pPr lvl="1"/>
            <a:r>
              <a:rPr lang="en-US"/>
              <a:t>Level 2 bullet goes here.</a:t>
            </a:r>
          </a:p>
        </p:txBody>
      </p:sp>
    </p:spTree>
    <p:extLst>
      <p:ext uri="{BB962C8B-B14F-4D97-AF65-F5344CB8AC3E}">
        <p14:creationId xmlns:p14="http://schemas.microsoft.com/office/powerpoint/2010/main" val="21623079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ou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828800"/>
            <a:ext cx="5562600" cy="457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Level 1 bullet goes here</a:t>
            </a:r>
          </a:p>
          <a:p>
            <a:pPr lvl="1"/>
            <a:r>
              <a:rPr lang="en-US"/>
              <a:t>Level 2 bullet goes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8800"/>
            <a:ext cx="5559552" cy="4572000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  <a:lvl2pPr>
              <a:defRPr baseline="0"/>
            </a:lvl2pPr>
          </a:lstStyle>
          <a:p>
            <a:pPr lvl="0"/>
            <a:r>
              <a:rPr lang="en-US"/>
              <a:t>Level 1 bullet goes here</a:t>
            </a:r>
          </a:p>
          <a:p>
            <a:pPr lvl="1"/>
            <a:r>
              <a:rPr lang="en-US"/>
              <a:t>Level 2 bullet goes here</a:t>
            </a:r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A1A73036-5A73-4A70-9B02-BB8AF4A74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372600" cy="1243584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CF2627-B931-4E02-816D-EE1A6601F0CC}"/>
              </a:ext>
            </a:extLst>
          </p:cNvPr>
          <p:cNvSpPr/>
          <p:nvPr userDrawn="1"/>
        </p:nvSpPr>
        <p:spPr>
          <a:xfrm>
            <a:off x="-1" y="0"/>
            <a:ext cx="228600" cy="14721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647B5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86975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7">
            <a:extLst>
              <a:ext uri="{FF2B5EF4-FFF2-40B4-BE49-F238E27FC236}">
                <a16:creationId xmlns:a16="http://schemas.microsoft.com/office/drawing/2014/main" id="{8245163F-2B2C-ED8D-7195-BE0C0A859D73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12192000" cy="104163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algn="ctr"/>
            <a:endParaRPr lang="en-US" i="1" kern="0" dirty="0">
              <a:solidFill>
                <a:schemeClr val="bg2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5710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lt Titl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49C6812-9DF9-3578-4669-B0D91C087D6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132F">
              <a:alpha val="5189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79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/>
          <p:nvPr/>
        </p:nvSpPr>
        <p:spPr>
          <a:xfrm>
            <a:off x="2610000" y="1130400"/>
            <a:ext cx="7681320" cy="1296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r">
              <a:lnSpc>
                <a:spcPct val="100000"/>
              </a:lnSpc>
            </a:pPr>
            <a:endParaRPr lang="en-US" sz="4400" b="0" strike="noStrike" spc="-1">
              <a:solidFill>
                <a:srgbClr val="62BB46"/>
              </a:solidFill>
              <a:latin typeface="Arial"/>
              <a:ea typeface="DejaVu Sans"/>
            </a:endParaRPr>
          </a:p>
        </p:txBody>
      </p:sp>
      <p:pic>
        <p:nvPicPr>
          <p:cNvPr id="6" name="Picture 6"/>
          <p:cNvPicPr/>
          <p:nvPr/>
        </p:nvPicPr>
        <p:blipFill>
          <a:blip r:embed="rId14"/>
          <a:stretch/>
        </p:blipFill>
        <p:spPr>
          <a:xfrm>
            <a:off x="709560" y="652320"/>
            <a:ext cx="3831480" cy="963000"/>
          </a:xfrm>
          <a:prstGeom prst="rect">
            <a:avLst/>
          </a:prstGeom>
          <a:ln w="0">
            <a:noFill/>
          </a:ln>
        </p:spPr>
      </p:pic>
      <p:pic>
        <p:nvPicPr>
          <p:cNvPr id="2" name="Picture 7" descr="A colorful flower with people in it&#10;&#10;Description automatically generated"/>
          <p:cNvPicPr/>
          <p:nvPr/>
        </p:nvPicPr>
        <p:blipFill>
          <a:blip r:embed="rId15"/>
          <a:srcRect r="49706"/>
          <a:stretch/>
        </p:blipFill>
        <p:spPr>
          <a:xfrm>
            <a:off x="8769240" y="27000"/>
            <a:ext cx="3421800" cy="680328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"/>
          <p:cNvGrpSpPr/>
          <p:nvPr/>
        </p:nvGrpSpPr>
        <p:grpSpPr>
          <a:xfrm>
            <a:off x="720" y="6019920"/>
            <a:ext cx="12191400" cy="837360"/>
            <a:chOff x="720" y="6019920"/>
            <a:chExt cx="12191400" cy="837360"/>
          </a:xfrm>
        </p:grpSpPr>
        <p:sp>
          <p:nvSpPr>
            <p:cNvPr id="42" name="Rectangle 5"/>
            <p:cNvSpPr/>
            <p:nvPr/>
          </p:nvSpPr>
          <p:spPr>
            <a:xfrm rot="5400000">
              <a:off x="5321160" y="1204920"/>
              <a:ext cx="331200" cy="10972080"/>
            </a:xfrm>
            <a:prstGeom prst="rect">
              <a:avLst/>
            </a:prstGeom>
            <a:gradFill rotWithShape="0">
              <a:gsLst>
                <a:gs pos="0">
                  <a:srgbClr val="62BB46">
                    <a:alpha val="0"/>
                  </a:srgbClr>
                </a:gs>
                <a:gs pos="100000">
                  <a:srgbClr val="62BB46"/>
                </a:gs>
              </a:gsLst>
              <a:lin ang="10800000"/>
            </a:gradFill>
            <a:ln>
              <a:noFill/>
            </a:ln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 algn="ctr">
                <a:lnSpc>
                  <a:spcPct val="100000"/>
                </a:lnSpc>
              </a:pPr>
              <a:endParaRPr lang="en-US" sz="1800" b="0" strike="noStrike" spc="-1">
                <a:solidFill>
                  <a:srgbClr val="62BB46"/>
                </a:solidFill>
                <a:latin typeface="Arial"/>
                <a:ea typeface="DejaVu Sans"/>
              </a:endParaRPr>
            </a:p>
          </p:txBody>
        </p:sp>
        <p:pic>
          <p:nvPicPr>
            <p:cNvPr id="43" name="Picture 7" descr="A colorful flower with people in it&#10;&#10;Description automatically generated"/>
            <p:cNvPicPr/>
            <p:nvPr/>
          </p:nvPicPr>
          <p:blipFill>
            <a:blip r:embed="rId18"/>
            <a:srcRect t="50002" r="49706"/>
            <a:stretch/>
          </p:blipFill>
          <p:spPr>
            <a:xfrm rot="5400000">
              <a:off x="11356560" y="6021720"/>
              <a:ext cx="837360" cy="8334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ctr">
            <a:noAutofit/>
          </a:bodyPr>
          <a:lstStyle/>
          <a:p>
            <a:pPr indent="0">
              <a:buNone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0720" cy="4350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numCol="1" spcCol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88" r:id="rId13"/>
    <p:sldLayoutId id="2147483690" r:id="rId14"/>
    <p:sldLayoutId id="2147483691" r:id="rId15"/>
    <p:sldLayoutId id="2147483692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extBox 1"/>
          <p:cNvSpPr/>
          <p:nvPr/>
        </p:nvSpPr>
        <p:spPr>
          <a:xfrm>
            <a:off x="601211" y="2138489"/>
            <a:ext cx="8652960" cy="13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dirty="0"/>
              <a:t>Are Free Testers Effective for Learning about a New Technology?</a:t>
            </a:r>
            <a:endParaRPr lang="en-US" sz="4000" b="1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126" name="TextBox 3"/>
          <p:cNvSpPr/>
          <p:nvPr/>
        </p:nvSpPr>
        <p:spPr>
          <a:xfrm>
            <a:off x="802104" y="2366369"/>
            <a:ext cx="8251175" cy="902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marL="0" indent="0">
              <a:buNone/>
            </a:pPr>
            <a:endParaRPr lang="en-US" sz="2400" i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3CA0A25-BAEC-32B5-B2C5-48E32A572BBB}"/>
              </a:ext>
            </a:extLst>
          </p:cNvPr>
          <p:cNvSpPr/>
          <p:nvPr/>
        </p:nvSpPr>
        <p:spPr>
          <a:xfrm>
            <a:off x="601211" y="3212572"/>
            <a:ext cx="7614321" cy="135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Experimental Evidence from Seed Trial Packs in Uganda and Ethiopia</a:t>
            </a:r>
            <a:endParaRPr lang="en-US" sz="2400" strike="noStrike" spc="-1" dirty="0">
              <a:highlight>
                <a:srgbClr val="FFFF00"/>
              </a:highlight>
              <a:latin typeface="Arial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796B365-E6F3-A87E-2710-7D37F14EBB69}"/>
              </a:ext>
            </a:extLst>
          </p:cNvPr>
          <p:cNvSpPr txBox="1">
            <a:spLocks/>
          </p:cNvSpPr>
          <p:nvPr/>
        </p:nvSpPr>
        <p:spPr>
          <a:xfrm>
            <a:off x="601211" y="4119592"/>
            <a:ext cx="7867540" cy="2382433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Bjorn Van Campenhout, with Gashaw T Abate, Liesbeth Colen, Berber Kramer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AAEA session "Experimental evidence on accelerating agricultural technology adoption in Africa“ Tuesday July 29th from 10-11:30am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23E48-7E30-BA38-7588-B7BDE069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Attention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E3DEA7-7779-45C4-B5F3-6F4CBD9A8E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1757026"/>
              </p:ext>
            </p:extLst>
          </p:nvPr>
        </p:nvGraphicFramePr>
        <p:xfrm>
          <a:off x="1251284" y="2590669"/>
          <a:ext cx="9256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16">
                  <a:extLst>
                    <a:ext uri="{9D8B030D-6E8A-4147-A177-3AD203B41FA5}">
                      <a16:colId xmlns:a16="http://schemas.microsoft.com/office/drawing/2014/main" val="411034740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4056557849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58293171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156001080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701077051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22657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0.055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8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Maize – 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0.772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-0.022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6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Teff –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0.049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-0.021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Wheat -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0.409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0.52</a:t>
                      </a:r>
                      <a:r>
                        <a:rPr lang="en-US" baseline="3000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(0.492)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492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77298EE-D2CE-AB72-5D9C-DEE45FDAFDF0}"/>
              </a:ext>
            </a:extLst>
          </p:cNvPr>
          <p:cNvSpPr txBox="1"/>
          <p:nvPr/>
        </p:nvSpPr>
        <p:spPr>
          <a:xfrm>
            <a:off x="1251284" y="1681369"/>
            <a:ext cx="949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Outcome: Does farmer remember the name of the seed type of the seed trial pack (1=yes)?</a:t>
            </a:r>
          </a:p>
        </p:txBody>
      </p:sp>
    </p:spTree>
    <p:extLst>
      <p:ext uri="{BB962C8B-B14F-4D97-AF65-F5344CB8AC3E}">
        <p14:creationId xmlns:p14="http://schemas.microsoft.com/office/powerpoint/2010/main" val="37427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49A5B-12D7-FA0C-A6FE-C778C080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Complementary Inputs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CDA413E-3A15-CFBB-A296-220451C6CF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442715"/>
              </p:ext>
            </p:extLst>
          </p:nvPr>
        </p:nvGraphicFramePr>
        <p:xfrm>
          <a:off x="1251284" y="2590669"/>
          <a:ext cx="9256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16">
                  <a:extLst>
                    <a:ext uri="{9D8B030D-6E8A-4147-A177-3AD203B41FA5}">
                      <a16:colId xmlns:a16="http://schemas.microsoft.com/office/drawing/2014/main" val="411034740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4056557849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58293171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156001080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701077051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22657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0.04</a:t>
                      </a:r>
                      <a:r>
                        <a:rPr lang="en-US" baseline="3000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  <a:r>
                        <a:rPr lang="en-US" baseline="3000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1483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8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Maize – 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0.546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0.029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-0.015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(0.498)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6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Teff –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(0.134)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Wheat -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(0.058)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492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7625FC-4D7C-5C0A-96E8-F955C49F382D}"/>
              </a:ext>
            </a:extLst>
          </p:cNvPr>
          <p:cNvSpPr txBox="1"/>
          <p:nvPr/>
        </p:nvSpPr>
        <p:spPr>
          <a:xfrm>
            <a:off x="1251284" y="1681369"/>
            <a:ext cx="949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Outcome: Does farmer use fertilizer on randomly selected plot (1=yes)?</a:t>
            </a:r>
          </a:p>
        </p:txBody>
      </p:sp>
    </p:spTree>
    <p:extLst>
      <p:ext uri="{BB962C8B-B14F-4D97-AF65-F5344CB8AC3E}">
        <p14:creationId xmlns:p14="http://schemas.microsoft.com/office/powerpoint/2010/main" val="2774775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4C6D2-258E-688E-DDD0-40C94B034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Policy Recommendations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813858-D1C7-C860-B28B-A205EFCF40EB}"/>
              </a:ext>
            </a:extLst>
          </p:cNvPr>
          <p:cNvSpPr txBox="1"/>
          <p:nvPr/>
        </p:nvSpPr>
        <p:spPr>
          <a:xfrm>
            <a:off x="609480" y="1561514"/>
            <a:ext cx="10644674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Overall, we find positive screening effects, no/negative sunk cost effects and no/negative signaling effects – so: free, subsidized or full price?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Positive screening effects suggests some level of targeting (a small symbolic price) may be useful.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sunk cost effect or negative (crowding out complementary inputs in liquidity constrained situations) – free is best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No evidence of a price signaling or negative (farmers side selling if the believe seed is of exceptional quality) – fee is best</a:t>
            </a:r>
          </a:p>
        </p:txBody>
      </p:sp>
    </p:spTree>
    <p:extLst>
      <p:ext uri="{BB962C8B-B14F-4D97-AF65-F5344CB8AC3E}">
        <p14:creationId xmlns:p14="http://schemas.microsoft.com/office/powerpoint/2010/main" val="1487404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EB68B5-C25C-03D2-647E-DC1A694D4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A8BAA15-788C-BD17-E1B6-FB2A7F8DD440}"/>
              </a:ext>
            </a:extLst>
          </p:cNvPr>
          <p:cNvSpPr txBox="1">
            <a:spLocks/>
          </p:cNvSpPr>
          <p:nvPr/>
        </p:nvSpPr>
        <p:spPr>
          <a:xfrm>
            <a:off x="609480" y="1962326"/>
            <a:ext cx="9997560" cy="328823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Produce more with less and under increasingly challenging circumstances → A green revolution for Africa is needed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>
                <a:latin typeface="+mj-lt"/>
              </a:rPr>
              <a:t>How to introduce new technologies (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 hybrid seed)? Here: provide for free/subsidized (</a:t>
            </a:r>
            <a:r>
              <a:rPr lang="en-US" dirty="0" err="1">
                <a:latin typeface="+mj-lt"/>
              </a:rPr>
              <a:t>eg</a:t>
            </a:r>
            <a:r>
              <a:rPr lang="en-US" dirty="0">
                <a:latin typeface="+mj-lt"/>
              </a:rPr>
              <a:t> starter/demo packs)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+mj-lt"/>
              </a:rPr>
              <a:t>Reduce risk of trying out something new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+mj-lt"/>
              </a:rPr>
              <a:t>Kick-start adoption – poverty traps argument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2800" dirty="0">
                <a:highlight>
                  <a:scrgbClr r="0" g="0" b="0">
                    <a:alpha val="0"/>
                  </a:scrgbClr>
                </a:highlight>
                <a:latin typeface="+mj-lt"/>
              </a:rPr>
              <a:t>Positive externalities – peer learning in technology adoption</a:t>
            </a:r>
          </a:p>
        </p:txBody>
      </p:sp>
    </p:spTree>
    <p:extLst>
      <p:ext uri="{BB962C8B-B14F-4D97-AF65-F5344CB8AC3E}">
        <p14:creationId xmlns:p14="http://schemas.microsoft.com/office/powerpoint/2010/main" val="1269320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589AAE-0F50-F6DB-730E-A9538B09D73F}"/>
              </a:ext>
            </a:extLst>
          </p:cNvPr>
          <p:cNvSpPr txBox="1">
            <a:spLocks/>
          </p:cNvSpPr>
          <p:nvPr/>
        </p:nvSpPr>
        <p:spPr>
          <a:xfrm>
            <a:off x="457200" y="1828800"/>
            <a:ext cx="5562600" cy="4572000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/>
              <a:t>Some argue that </a:t>
            </a:r>
            <a:r>
              <a:rPr lang="en-US" sz="2000" b="1" dirty="0"/>
              <a:t>free goods may not be valued, </a:t>
            </a:r>
            <a:r>
              <a:rPr lang="en-US" sz="2000" dirty="0"/>
              <a:t>result being that good remain unused, are repurposed or sold.</a:t>
            </a:r>
          </a:p>
          <a:p>
            <a:pPr marL="0" indent="0">
              <a:buSzPct val="45000"/>
              <a:buNone/>
            </a:pPr>
            <a:r>
              <a:rPr lang="en-US" sz="2000" dirty="0"/>
              <a:t>3 mechanisms</a:t>
            </a:r>
          </a:p>
          <a:p>
            <a:pPr marL="228600" lvl="1">
              <a:spcBef>
                <a:spcPts val="1000"/>
              </a:spcBef>
              <a:buSzPct val="75000"/>
            </a:pPr>
            <a:r>
              <a:rPr lang="en-US" sz="2000" i="1" dirty="0">
                <a:highlight>
                  <a:scrgbClr r="0" g="0" b="0">
                    <a:alpha val="0"/>
                  </a:scrgbClr>
                </a:highlight>
              </a:rPr>
              <a:t>Screening effect: 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</a:rPr>
              <a:t>positive price only puts it in the hands of those who value it</a:t>
            </a:r>
          </a:p>
          <a:p>
            <a:pPr marL="228600" lvl="1">
              <a:spcBef>
                <a:spcPts val="1000"/>
              </a:spcBef>
              <a:buSzPct val="75000"/>
            </a:pPr>
            <a:r>
              <a:rPr lang="en-US" sz="2000" i="1" dirty="0">
                <a:highlight>
                  <a:scrgbClr r="0" g="0" b="0">
                    <a:alpha val="0"/>
                  </a:scrgbClr>
                </a:highlight>
              </a:rPr>
              <a:t>Sunk cost effect: 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</a:rPr>
              <a:t>If I put money in it, I better use it or the money is wasted</a:t>
            </a:r>
          </a:p>
          <a:p>
            <a:pPr marL="228600" lvl="1">
              <a:spcBef>
                <a:spcPts val="1000"/>
              </a:spcBef>
              <a:buSzPct val="75000"/>
            </a:pPr>
            <a:r>
              <a:rPr lang="en-US" sz="2000" i="1" dirty="0">
                <a:highlight>
                  <a:scrgbClr r="0" g="0" b="0">
                    <a:alpha val="0"/>
                  </a:scrgbClr>
                </a:highlight>
              </a:rPr>
              <a:t>Quality signaling effect:</a:t>
            </a:r>
            <a:r>
              <a:rPr lang="en-US" sz="2000" dirty="0">
                <a:highlight>
                  <a:scrgbClr r="0" g="0" b="0">
                    <a:alpha val="0"/>
                  </a:scrgbClr>
                </a:highlight>
              </a:rPr>
              <a:t> a higher price must mean it is better</a:t>
            </a:r>
          </a:p>
          <a:p>
            <a:pPr marL="0" indent="0">
              <a:buSzPct val="45000"/>
              <a:buNone/>
            </a:pPr>
            <a:r>
              <a:rPr lang="en-US" sz="2000" dirty="0"/>
              <a:t>Problem: confounded in observational data: all mechanisms imply higher price leads to higher intended use.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D70B8-FA2E-7407-A21A-3DB63E7A9B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2" r="10455" b="3"/>
          <a:stretch>
            <a:fillRect/>
          </a:stretch>
        </p:blipFill>
        <p:spPr>
          <a:xfrm>
            <a:off x="6172200" y="1828800"/>
            <a:ext cx="5559552" cy="4572000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460E83-3A0B-05E0-5546-A0D113A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9372600" cy="1243584"/>
          </a:xfrm>
        </p:spPr>
        <p:txBody>
          <a:bodyPr vert="horz" lIns="0" tIns="0" rIns="0" bIns="0" numCol="1" spcCol="0" rtlCol="0" anchor="b" anchorCtr="0">
            <a:normAutofit/>
          </a:bodyPr>
          <a:lstStyle/>
          <a:p>
            <a:r>
              <a:rPr lang="en-US" kern="1200">
                <a:latin typeface="+mj-lt"/>
                <a:ea typeface="+mj-ea"/>
                <a:cs typeface="+mj-cs"/>
              </a:rPr>
              <a:t>Problem with free/subsidized goods</a:t>
            </a:r>
          </a:p>
        </p:txBody>
      </p:sp>
    </p:spTree>
    <p:extLst>
      <p:ext uri="{BB962C8B-B14F-4D97-AF65-F5344CB8AC3E}">
        <p14:creationId xmlns:p14="http://schemas.microsoft.com/office/powerpoint/2010/main" val="3596869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66D33E-B5D1-BAFA-C052-2203EDDAD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Method: three-stage pricing design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5C57B1-126C-C2DF-6F49-342FB30F0A8C}"/>
              </a:ext>
            </a:extLst>
          </p:cNvPr>
          <p:cNvSpPr txBox="1">
            <a:spLocks/>
          </p:cNvSpPr>
          <p:nvPr/>
        </p:nvSpPr>
        <p:spPr>
          <a:xfrm>
            <a:off x="609480" y="1609629"/>
            <a:ext cx="10644674" cy="3468808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sz="3200" dirty="0"/>
              <a:t>Ask farmers to buy something (</a:t>
            </a:r>
            <a:r>
              <a:rPr lang="en-US" sz="3200" b="1" dirty="0"/>
              <a:t>farmer WTP price</a:t>
            </a:r>
            <a:r>
              <a:rPr lang="en-US" sz="3200" dirty="0"/>
              <a:t>) and then give them a surprise discount (</a:t>
            </a:r>
            <a:r>
              <a:rPr lang="en-US" sz="3200" b="1" dirty="0"/>
              <a:t>transaction prices</a:t>
            </a:r>
            <a:r>
              <a:rPr lang="en-US" sz="3200" dirty="0"/>
              <a:t>):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</a:rPr>
              <a:t>Screening effect: look at effect of farmer WTP price on use controlling for transaction price</a:t>
            </a:r>
          </a:p>
          <a:p>
            <a:pPr lvl="1" hangingPunct="0">
              <a:spcBef>
                <a:spcPts val="1417"/>
              </a:spcBef>
              <a:buSzPct val="75000"/>
              <a:buFont typeface="StarSymbol"/>
              <a:buChar char="–"/>
            </a:pPr>
            <a:r>
              <a:rPr lang="en-US" sz="3200" dirty="0">
                <a:highlight>
                  <a:scrgbClr r="0" g="0" b="0">
                    <a:alpha val="0"/>
                  </a:scrgbClr>
                </a:highlight>
              </a:rPr>
              <a:t>Sunk cost effect: look at effect of transaction price controlling for farmer WTP price</a:t>
            </a:r>
          </a:p>
          <a:p>
            <a:pPr>
              <a:buSzPct val="45000"/>
              <a:buFont typeface="StarSymbol"/>
              <a:buChar char="●"/>
            </a:pPr>
            <a:r>
              <a:rPr lang="en-US" sz="3200" dirty="0"/>
              <a:t>We add a third stage where we randomize the </a:t>
            </a:r>
            <a:r>
              <a:rPr lang="en-US" sz="3200" b="1" dirty="0"/>
              <a:t>initial offer price</a:t>
            </a:r>
            <a:r>
              <a:rPr lang="en-US" sz="3200" dirty="0"/>
              <a:t> to isolate quality signaling effect</a:t>
            </a:r>
          </a:p>
        </p:txBody>
      </p:sp>
    </p:spTree>
    <p:extLst>
      <p:ext uri="{BB962C8B-B14F-4D97-AF65-F5344CB8AC3E}">
        <p14:creationId xmlns:p14="http://schemas.microsoft.com/office/powerpoint/2010/main" val="2193667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5CAB8-C6BC-3BEF-707B-ABBE92BA5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7FFFC-3616-9294-13D1-7043BECBDFE7}"/>
              </a:ext>
            </a:extLst>
          </p:cNvPr>
          <p:cNvSpPr txBox="1">
            <a:spLocks/>
          </p:cNvSpPr>
          <p:nvPr/>
        </p:nvSpPr>
        <p:spPr>
          <a:xfrm>
            <a:off x="609480" y="1185923"/>
            <a:ext cx="11274344" cy="5095971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numCol="1" spc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</a:pPr>
            <a:r>
              <a:rPr lang="en-US" dirty="0"/>
              <a:t>Trained enumerator offers a bag of seed for sale at initial (random) price (</a:t>
            </a:r>
            <a:r>
              <a:rPr lang="en-US" b="1" dirty="0"/>
              <a:t>initial offer price</a:t>
            </a:r>
            <a:r>
              <a:rPr lang="en-US" dirty="0"/>
              <a:t>).</a:t>
            </a:r>
          </a:p>
          <a:p>
            <a:pPr>
              <a:buSzPct val="45000"/>
            </a:pPr>
            <a:r>
              <a:rPr lang="en-US" b="1" dirty="0"/>
              <a:t>farmer WTP price </a:t>
            </a:r>
            <a:r>
              <a:rPr lang="en-US" dirty="0"/>
              <a:t>is determined through bilateral sequential bargaining:</a:t>
            </a:r>
          </a:p>
          <a:p>
            <a:pPr marL="914400" lvl="1" indent="-457200">
              <a:buSzPct val="45000"/>
              <a:buFont typeface="+mj-lt"/>
              <a:buAutoNum type="arabicPeriod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farmer can accept (initial) offer price or not. If not, farmer is invited to name their counter bid </a:t>
            </a:r>
          </a:p>
          <a:p>
            <a:pPr marL="914400" lvl="1" indent="-457200">
              <a:buSzPct val="45000"/>
              <a:buFont typeface="+mj-lt"/>
              <a:buAutoNum type="arabicPeriod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difference between offer price and counter bid =&lt; 500, sell at counter bid price</a:t>
            </a:r>
          </a:p>
          <a:p>
            <a:pPr marL="914400" lvl="1" indent="-457200">
              <a:buSzPct val="45000"/>
              <a:buFont typeface="+mj-lt"/>
              <a:buAutoNum type="arabicPeriod"/>
            </a:pPr>
            <a:r>
              <a:rPr lang="en-US" dirty="0">
                <a:highlight>
                  <a:scrgbClr r="0" g="0" b="0">
                    <a:alpha val="0"/>
                  </a:scrgbClr>
                </a:highlight>
                <a:latin typeface="Liberation Sans" pitchFamily="18"/>
              </a:rPr>
              <a:t>if difference between offer price and counter bid price &gt; 500, new offer price = farmer's last counter bid price plus 80 percent of the difference between the last ask price and the farmer's last bid price – go to 1</a:t>
            </a:r>
          </a:p>
          <a:p>
            <a:pPr>
              <a:buSzPct val="45000"/>
            </a:pPr>
            <a:r>
              <a:rPr lang="en-US" dirty="0"/>
              <a:t>Subgroup of farmers gets a surprise 100 % discount (unknown in advance to farmers and enumerators, leading to a </a:t>
            </a:r>
            <a:r>
              <a:rPr lang="en-US" b="1" dirty="0"/>
              <a:t>transaction price)</a:t>
            </a:r>
          </a:p>
        </p:txBody>
      </p:sp>
    </p:spTree>
    <p:extLst>
      <p:ext uri="{BB962C8B-B14F-4D97-AF65-F5344CB8AC3E}">
        <p14:creationId xmlns:p14="http://schemas.microsoft.com/office/powerpoint/2010/main" val="25656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D77A1-74C6-95F1-4598-B440F3ABA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0BF112-CA26-2FD7-A25E-B0C8D16F5EAE}"/>
              </a:ext>
            </a:extLst>
          </p:cNvPr>
          <p:cNvSpPr txBox="1">
            <a:spLocks/>
          </p:cNvSpPr>
          <p:nvPr/>
        </p:nvSpPr>
        <p:spPr>
          <a:xfrm>
            <a:off x="503999" y="1326600"/>
            <a:ext cx="9071640" cy="3288239"/>
          </a:xfrm>
          <a:prstGeom prst="rect">
            <a:avLst/>
          </a:prstGeom>
          <a:noFill/>
          <a:ln w="0">
            <a:noFill/>
          </a:ln>
        </p:spPr>
        <p:txBody>
          <a:bodyPr vert="horz" lIns="0" tIns="0" rIns="0" bIns="0" numCol="1" spc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SzPct val="45000"/>
              <a:buFont typeface="StarSymbol"/>
              <a:buChar char="●"/>
            </a:pPr>
            <a:r>
              <a:rPr lang="en-US" dirty="0"/>
              <a:t>About 780 smallholder maize farmers in Uganda – high yielding maize seed variety</a:t>
            </a:r>
          </a:p>
          <a:p>
            <a:pPr>
              <a:buSzPct val="45000"/>
              <a:buFont typeface="StarSymbol"/>
              <a:buChar char="●"/>
            </a:pPr>
            <a:r>
              <a:rPr lang="en-US" dirty="0"/>
              <a:t>Smallholder farmers in </a:t>
            </a:r>
            <a:r>
              <a:rPr lang="en-US" dirty="0" err="1"/>
              <a:t>Ethiopa</a:t>
            </a:r>
            <a:endParaRPr lang="en-US" dirty="0"/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Teff seed – about 600</a:t>
            </a:r>
          </a:p>
          <a:p>
            <a:pPr lvl="1">
              <a:buSzPct val="45000"/>
              <a:buFont typeface="StarSymbol"/>
              <a:buChar char="●"/>
            </a:pPr>
            <a:r>
              <a:rPr lang="en-US" dirty="0"/>
              <a:t>Wheat seed – about 400</a:t>
            </a:r>
          </a:p>
        </p:txBody>
      </p:sp>
    </p:spTree>
    <p:extLst>
      <p:ext uri="{BB962C8B-B14F-4D97-AF65-F5344CB8AC3E}">
        <p14:creationId xmlns:p14="http://schemas.microsoft.com/office/powerpoint/2010/main" val="1239096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84BC0-EFA2-69FD-C8A4-94219608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price elasticity of demand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D9FD47-B2E5-0576-1F66-9667ED4B7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089" y="2304893"/>
            <a:ext cx="4591691" cy="22482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8CC988-6834-6983-C89D-A5CE60A17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700" y="1418400"/>
            <a:ext cx="4629796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390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365CE-A9F5-9D6B-C157-EE9AFA372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780" y="526818"/>
            <a:ext cx="10972440" cy="1144800"/>
          </a:xfrm>
        </p:spPr>
        <p:txBody>
          <a:bodyPr/>
          <a:lstStyle/>
          <a:p>
            <a:r>
              <a:rPr lang="en-US" dirty="0"/>
              <a:t>Results: Appropriate use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7AECF8-1431-4687-9A4B-B347494149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9081821"/>
              </p:ext>
            </p:extLst>
          </p:nvPr>
        </p:nvGraphicFramePr>
        <p:xfrm>
          <a:off x="1251284" y="2506263"/>
          <a:ext cx="9256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16">
                  <a:extLst>
                    <a:ext uri="{9D8B030D-6E8A-4147-A177-3AD203B41FA5}">
                      <a16:colId xmlns:a16="http://schemas.microsoft.com/office/drawing/2014/main" val="411034740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4056557849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58293171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156001080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701077051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22657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</a:t>
                      </a:r>
                      <a:r>
                        <a:rPr lang="en-US" baseline="300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-0.043</a:t>
                      </a:r>
                      <a:r>
                        <a:rPr lang="en-US" baseline="30000" dirty="0"/>
                        <a:t>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1673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8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Maize – 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0.972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0.006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(0.165)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6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Teff –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0.038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-0.018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-0.039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Wheat -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0.684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-0.04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0.05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(0.465)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4927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808E264-83D7-2402-998B-D45E01EFC753}"/>
              </a:ext>
            </a:extLst>
          </p:cNvPr>
          <p:cNvSpPr txBox="1"/>
          <p:nvPr/>
        </p:nvSpPr>
        <p:spPr>
          <a:xfrm>
            <a:off x="1251284" y="1759672"/>
            <a:ext cx="8356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Outcome: Farmer planted seed from seed trial pack (1=yes)</a:t>
            </a:r>
          </a:p>
        </p:txBody>
      </p:sp>
    </p:spTree>
    <p:extLst>
      <p:ext uri="{BB962C8B-B14F-4D97-AF65-F5344CB8AC3E}">
        <p14:creationId xmlns:p14="http://schemas.microsoft.com/office/powerpoint/2010/main" val="1533821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3D9C3-7AD3-A021-8AE5-52FABB475C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adoption next year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651622-9541-74C4-C07A-B690FDC921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956821"/>
              </p:ext>
            </p:extLst>
          </p:nvPr>
        </p:nvGraphicFramePr>
        <p:xfrm>
          <a:off x="1251284" y="2590669"/>
          <a:ext cx="9256296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16">
                  <a:extLst>
                    <a:ext uri="{9D8B030D-6E8A-4147-A177-3AD203B41FA5}">
                      <a16:colId xmlns:a16="http://schemas.microsoft.com/office/drawing/2014/main" val="411034740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4056557849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582931713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156001080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3701077051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val="22657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Screening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Sunk 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nobs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979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Pooled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0.044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65164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(0.015)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2848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Maize – 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0.114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703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0696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(0.318)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769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Teff –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0.072</a:t>
                      </a:r>
                      <a:r>
                        <a:rPr lang="en-US" baseline="30000" dirty="0"/>
                        <a:t>**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-0.03</a:t>
                      </a:r>
                      <a:r>
                        <a:rPr lang="en-US" baseline="30000" dirty="0"/>
                        <a:t>+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818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(0.474)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(0.009)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9814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Wheat - 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0.019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-0.023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306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(0.464)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(0.028)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(0.013)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(0.027)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64927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A6E346-52CC-67AF-DA0F-CEA3E10B3DAC}"/>
              </a:ext>
            </a:extLst>
          </p:cNvPr>
          <p:cNvSpPr txBox="1"/>
          <p:nvPr/>
        </p:nvSpPr>
        <p:spPr>
          <a:xfrm>
            <a:off x="1251284" y="1681369"/>
            <a:ext cx="94969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Outcome: Farmer adopted seed that was in seed trial pack in the subsequent season (1=yes)</a:t>
            </a:r>
          </a:p>
        </p:txBody>
      </p:sp>
    </p:spTree>
    <p:extLst>
      <p:ext uri="{BB962C8B-B14F-4D97-AF65-F5344CB8AC3E}">
        <p14:creationId xmlns:p14="http://schemas.microsoft.com/office/powerpoint/2010/main" val="2722033918"/>
      </p:ext>
    </p:extLst>
  </p:cSld>
  <p:clrMapOvr>
    <a:masterClrMapping/>
  </p:clrMapOvr>
</p:sld>
</file>

<file path=ppt/theme/theme1.xml><?xml version="1.0" encoding="utf-8"?>
<a:theme xmlns:a="http://schemas.openxmlformats.org/drawingml/2006/main" name="IFPRI 2017">
  <a:themeElements>
    <a:clrScheme name="IFPRI Color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BA45"/>
      </a:accent1>
      <a:accent2>
        <a:srgbClr val="00AE9A"/>
      </a:accent2>
      <a:accent3>
        <a:srgbClr val="EF463B"/>
      </a:accent3>
      <a:accent4>
        <a:srgbClr val="F7921E"/>
      </a:accent4>
      <a:accent5>
        <a:srgbClr val="8850A0"/>
      </a:accent5>
      <a:accent6>
        <a:srgbClr val="007DB3"/>
      </a:accent6>
      <a:hlink>
        <a:srgbClr val="3C5567"/>
      </a:hlink>
      <a:folHlink>
        <a:srgbClr val="95C94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FPRI 2017">
  <a:themeElements>
    <a:clrScheme name="IFPRI Color Palett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2BA45"/>
      </a:accent1>
      <a:accent2>
        <a:srgbClr val="00AE9A"/>
      </a:accent2>
      <a:accent3>
        <a:srgbClr val="EF463B"/>
      </a:accent3>
      <a:accent4>
        <a:srgbClr val="F7921E"/>
      </a:accent4>
      <a:accent5>
        <a:srgbClr val="8850A0"/>
      </a:accent5>
      <a:accent6>
        <a:srgbClr val="007DB3"/>
      </a:accent6>
      <a:hlink>
        <a:srgbClr val="3C5567"/>
      </a:hlink>
      <a:folHlink>
        <a:srgbClr val="95C94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Template_IFPRI_2025_Light</Template>
  <TotalTime>1620</TotalTime>
  <Words>1020</Words>
  <Application>Microsoft Office PowerPoint</Application>
  <PresentationFormat>Widescreen</PresentationFormat>
  <Paragraphs>234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Aptos</vt:lpstr>
      <vt:lpstr>Arial</vt:lpstr>
      <vt:lpstr>Liberation Sans</vt:lpstr>
      <vt:lpstr>StarSymbol</vt:lpstr>
      <vt:lpstr>Symbol</vt:lpstr>
      <vt:lpstr>Wingdings</vt:lpstr>
      <vt:lpstr>IFPRI 2017</vt:lpstr>
      <vt:lpstr>IFPRI 2017</vt:lpstr>
      <vt:lpstr>PowerPoint Presentation</vt:lpstr>
      <vt:lpstr>Motivation</vt:lpstr>
      <vt:lpstr>Problem with free/subsidized goods</vt:lpstr>
      <vt:lpstr>Method: three-stage pricing design</vt:lpstr>
      <vt:lpstr>Implementation</vt:lpstr>
      <vt:lpstr>Context</vt:lpstr>
      <vt:lpstr>Results: price elasticity of demand</vt:lpstr>
      <vt:lpstr>Results: Appropriate use</vt:lpstr>
      <vt:lpstr>Results: adoption next year</vt:lpstr>
      <vt:lpstr>Result: Attention</vt:lpstr>
      <vt:lpstr>Results: Complementary Inputs</vt:lpstr>
      <vt:lpstr>Conclusion &amp; Policy 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Van Campenhout, Bjorn (IFPRI-Belgium)</dc:creator>
  <dc:description/>
  <cp:lastModifiedBy>Van Campenhout, Bjorn (IFPRI-Belgium)</cp:lastModifiedBy>
  <cp:revision>100</cp:revision>
  <dcterms:created xsi:type="dcterms:W3CDTF">2025-04-30T12:27:55Z</dcterms:created>
  <dcterms:modified xsi:type="dcterms:W3CDTF">2025-07-25T12:56:59Z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0x0101007AA2A8E4BF80EB4B96A6C7C61F70E328</vt:lpwstr>
  </property>
  <property fmtid="{D5CDD505-2E9C-101B-9397-08002B2CF9AE}" pid="3" name="PresentationFormat">
    <vt:lpwstr>Widescreen</vt:lpwstr>
  </property>
  <property fmtid="{D5CDD505-2E9C-101B-9397-08002B2CF9AE}" pid="4" name="Slides">
    <vt:i4>18</vt:i4>
  </property>
  <property fmtid="{D5CDD505-2E9C-101B-9397-08002B2CF9AE}" pid="5" name="color">
    <vt:lpwstr>black</vt:lpwstr>
  </property>
  <property fmtid="{D5CDD505-2E9C-101B-9397-08002B2CF9AE}" pid="6" name="format">
    <vt:lpwstr>rgb</vt:lpwstr>
  </property>
</Properties>
</file>