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3580D5-BD83-4CA4-ADF4-90C6ADECBAF0}" v="9" dt="2023-04-21T16:32:49.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wire, Leocardia (IFPRI-Kampala)" userId="4f148910-3439-4c49-8a23-2f228d37750e" providerId="ADAL" clId="{B23580D5-BD83-4CA4-ADF4-90C6ADECBAF0}"/>
    <pc:docChg chg="custSel modSld">
      <pc:chgData name="Nabwire, Leocardia (IFPRI-Kampala)" userId="4f148910-3439-4c49-8a23-2f228d37750e" providerId="ADAL" clId="{B23580D5-BD83-4CA4-ADF4-90C6ADECBAF0}" dt="2023-04-21T16:36:43.498" v="396" actId="20577"/>
      <pc:docMkLst>
        <pc:docMk/>
      </pc:docMkLst>
      <pc:sldChg chg="addSp delSp modSp mod">
        <pc:chgData name="Nabwire, Leocardia (IFPRI-Kampala)" userId="4f148910-3439-4c49-8a23-2f228d37750e" providerId="ADAL" clId="{B23580D5-BD83-4CA4-ADF4-90C6ADECBAF0}" dt="2023-04-21T16:32:49.216" v="216" actId="207"/>
        <pc:sldMkLst>
          <pc:docMk/>
          <pc:sldMk cId="778510539" sldId="258"/>
        </pc:sldMkLst>
        <pc:spChg chg="mod">
          <ac:chgData name="Nabwire, Leocardia (IFPRI-Kampala)" userId="4f148910-3439-4c49-8a23-2f228d37750e" providerId="ADAL" clId="{B23580D5-BD83-4CA4-ADF4-90C6ADECBAF0}" dt="2023-04-21T16:30:14.614" v="202" actId="1036"/>
          <ac:spMkLst>
            <pc:docMk/>
            <pc:sldMk cId="778510539" sldId="258"/>
            <ac:spMk id="8" creationId="{F0026985-EF43-255E-30FE-DC58C18E25DD}"/>
          </ac:spMkLst>
        </pc:spChg>
        <pc:graphicFrameChg chg="add del mod">
          <ac:chgData name="Nabwire, Leocardia (IFPRI-Kampala)" userId="4f148910-3439-4c49-8a23-2f228d37750e" providerId="ADAL" clId="{B23580D5-BD83-4CA4-ADF4-90C6ADECBAF0}" dt="2023-04-21T16:27:36.404" v="80" actId="478"/>
          <ac:graphicFrameMkLst>
            <pc:docMk/>
            <pc:sldMk cId="778510539" sldId="258"/>
            <ac:graphicFrameMk id="3" creationId="{A88FD49A-429B-6F93-8031-0AB830B44790}"/>
          </ac:graphicFrameMkLst>
        </pc:graphicFrameChg>
        <pc:graphicFrameChg chg="add mod">
          <ac:chgData name="Nabwire, Leocardia (IFPRI-Kampala)" userId="4f148910-3439-4c49-8a23-2f228d37750e" providerId="ADAL" clId="{B23580D5-BD83-4CA4-ADF4-90C6ADECBAF0}" dt="2023-04-21T16:32:49.216" v="216" actId="207"/>
          <ac:graphicFrameMkLst>
            <pc:docMk/>
            <pc:sldMk cId="778510539" sldId="258"/>
            <ac:graphicFrameMk id="4" creationId="{A88FD49A-429B-6F93-8031-0AB830B44790}"/>
          </ac:graphicFrameMkLst>
        </pc:graphicFrameChg>
        <pc:graphicFrameChg chg="del">
          <ac:chgData name="Nabwire, Leocardia (IFPRI-Kampala)" userId="4f148910-3439-4c49-8a23-2f228d37750e" providerId="ADAL" clId="{B23580D5-BD83-4CA4-ADF4-90C6ADECBAF0}" dt="2023-04-21T16:25:22.755" v="0" actId="478"/>
          <ac:graphicFrameMkLst>
            <pc:docMk/>
            <pc:sldMk cId="778510539" sldId="258"/>
            <ac:graphicFrameMk id="6" creationId="{A88FD49A-429B-6F93-8031-0AB830B44790}"/>
          </ac:graphicFrameMkLst>
        </pc:graphicFrameChg>
        <pc:graphicFrameChg chg="mod">
          <ac:chgData name="Nabwire, Leocardia (IFPRI-Kampala)" userId="4f148910-3439-4c49-8a23-2f228d37750e" providerId="ADAL" clId="{B23580D5-BD83-4CA4-ADF4-90C6ADECBAF0}" dt="2023-04-21T16:30:49.505" v="212" actId="1036"/>
          <ac:graphicFrameMkLst>
            <pc:docMk/>
            <pc:sldMk cId="778510539" sldId="258"/>
            <ac:graphicFrameMk id="11" creationId="{52A3E50C-F2A9-5DCA-7328-9138080B5592}"/>
          </ac:graphicFrameMkLst>
        </pc:graphicFrameChg>
        <pc:graphicFrameChg chg="mod modGraphic">
          <ac:chgData name="Nabwire, Leocardia (IFPRI-Kampala)" userId="4f148910-3439-4c49-8a23-2f228d37750e" providerId="ADAL" clId="{B23580D5-BD83-4CA4-ADF4-90C6ADECBAF0}" dt="2023-04-21T16:32:17.355" v="214" actId="798"/>
          <ac:graphicFrameMkLst>
            <pc:docMk/>
            <pc:sldMk cId="778510539" sldId="258"/>
            <ac:graphicFrameMk id="15" creationId="{E8729533-ECAB-6C71-D0C6-FF9442BD74AF}"/>
          </ac:graphicFrameMkLst>
        </pc:graphicFrameChg>
      </pc:sldChg>
      <pc:sldChg chg="modSp mod">
        <pc:chgData name="Nabwire, Leocardia (IFPRI-Kampala)" userId="4f148910-3439-4c49-8a23-2f228d37750e" providerId="ADAL" clId="{B23580D5-BD83-4CA4-ADF4-90C6ADECBAF0}" dt="2023-04-21T16:36:43.498" v="396" actId="20577"/>
        <pc:sldMkLst>
          <pc:docMk/>
          <pc:sldMk cId="1592359018" sldId="259"/>
        </pc:sldMkLst>
        <pc:spChg chg="mod">
          <ac:chgData name="Nabwire, Leocardia (IFPRI-Kampala)" userId="4f148910-3439-4c49-8a23-2f228d37750e" providerId="ADAL" clId="{B23580D5-BD83-4CA4-ADF4-90C6ADECBAF0}" dt="2023-04-21T16:34:08.614" v="258" actId="20577"/>
          <ac:spMkLst>
            <pc:docMk/>
            <pc:sldMk cId="1592359018" sldId="259"/>
            <ac:spMk id="2" creationId="{43917F4C-29CC-AB68-AF56-1EF56DBCF933}"/>
          </ac:spMkLst>
        </pc:spChg>
        <pc:spChg chg="mod">
          <ac:chgData name="Nabwire, Leocardia (IFPRI-Kampala)" userId="4f148910-3439-4c49-8a23-2f228d37750e" providerId="ADAL" clId="{B23580D5-BD83-4CA4-ADF4-90C6ADECBAF0}" dt="2023-04-21T16:34:48.620" v="275" actId="20577"/>
          <ac:spMkLst>
            <pc:docMk/>
            <pc:sldMk cId="1592359018" sldId="259"/>
            <ac:spMk id="8" creationId="{AFC74D18-D675-B2D9-4EF3-6DF505EA773A}"/>
          </ac:spMkLst>
        </pc:spChg>
        <pc:spChg chg="mod">
          <ac:chgData name="Nabwire, Leocardia (IFPRI-Kampala)" userId="4f148910-3439-4c49-8a23-2f228d37750e" providerId="ADAL" clId="{B23580D5-BD83-4CA4-ADF4-90C6ADECBAF0}" dt="2023-04-21T16:36:03.104" v="375" actId="207"/>
          <ac:spMkLst>
            <pc:docMk/>
            <pc:sldMk cId="1592359018" sldId="259"/>
            <ac:spMk id="13" creationId="{C16E9BE2-BAEE-05AC-7ED3-1A03444F98FC}"/>
          </ac:spMkLst>
        </pc:spChg>
        <pc:spChg chg="mod">
          <ac:chgData name="Nabwire, Leocardia (IFPRI-Kampala)" userId="4f148910-3439-4c49-8a23-2f228d37750e" providerId="ADAL" clId="{B23580D5-BD83-4CA4-ADF4-90C6ADECBAF0}" dt="2023-04-21T16:36:43.498" v="396" actId="20577"/>
          <ac:spMkLst>
            <pc:docMk/>
            <pc:sldMk cId="1592359018" sldId="259"/>
            <ac:spMk id="15" creationId="{42935C1F-3C14-419B-0FED-C5722B1D7B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giar-my.sharepoint.com/personal/l_nabwire_cgiar_org/Documents/L.Nabwire/git/Maize_Uganda/mippi_UG/baseline/2slides_for_Berber/Results_summary_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60" b="1" i="0" u="none" strike="noStrike" kern="1200" spc="0" baseline="0">
                <a:solidFill>
                  <a:schemeClr val="tx1">
                    <a:lumMod val="65000"/>
                    <a:lumOff val="35000"/>
                  </a:schemeClr>
                </a:solidFill>
                <a:latin typeface="+mn-lt"/>
                <a:ea typeface="+mn-ea"/>
                <a:cs typeface="+mn-cs"/>
              </a:defRPr>
            </a:pPr>
            <a:r>
              <a:rPr lang="en-US" sz="1400" b="1" dirty="0">
                <a:solidFill>
                  <a:schemeClr val="accent2"/>
                </a:solidFill>
              </a:rPr>
              <a:t>Use of improved maize varieties at baseline</a:t>
            </a:r>
          </a:p>
        </c:rich>
      </c:tx>
      <c:overlay val="0"/>
      <c:spPr>
        <a:noFill/>
        <a:ln>
          <a:noFill/>
        </a:ln>
        <a:effectLst/>
      </c:spPr>
      <c:txPr>
        <a:bodyPr rot="0" spcFirstLastPara="1" vertOverflow="ellipsis" vert="horz" wrap="square" anchor="ctr" anchorCtr="1"/>
        <a:lstStyle/>
        <a:p>
          <a:pPr>
            <a:defRPr sz="12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'1st slide'!$C$2</c:f>
              <c:strCache>
                <c:ptCount val="1"/>
                <c:pt idx="0">
                  <c:v>Overall sample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'1st slide'!$A$3:$B$8</c:f>
              <c:multiLvlStrCache>
                <c:ptCount val="6"/>
                <c:lvl>
                  <c:pt idx="0">
                    <c:v>All improved varieties</c:v>
                  </c:pt>
                  <c:pt idx="1">
                    <c:v>Hybrids only</c:v>
                  </c:pt>
                  <c:pt idx="2">
                    <c:v>OPVs only</c:v>
                  </c:pt>
                  <c:pt idx="3">
                    <c:v>All improved varieties</c:v>
                  </c:pt>
                  <c:pt idx="4">
                    <c:v>Hybrids only</c:v>
                  </c:pt>
                  <c:pt idx="5">
                    <c:v>OPVs only</c:v>
                  </c:pt>
                </c:lvl>
                <c:lvl>
                  <c:pt idx="0">
                    <c:v>% farmers using improved varieties</c:v>
                  </c:pt>
                  <c:pt idx="3">
                    <c:v>Number of years the farmer has used the variety</c:v>
                  </c:pt>
                </c:lvl>
              </c:multiLvlStrCache>
              <c:extLst/>
            </c:multiLvlStrRef>
          </c:cat>
          <c:val>
            <c:numRef>
              <c:f>'1st slide'!$C$3:$C$8</c:f>
              <c:numCache>
                <c:formatCode>0</c:formatCode>
                <c:ptCount val="6"/>
                <c:pt idx="0">
                  <c:v>40.299999999999997</c:v>
                </c:pt>
                <c:pt idx="1">
                  <c:v>28.75</c:v>
                </c:pt>
                <c:pt idx="2">
                  <c:v>14.66</c:v>
                </c:pt>
                <c:pt idx="3">
                  <c:v>8.3960000000000008</c:v>
                </c:pt>
                <c:pt idx="4">
                  <c:v>5.73</c:v>
                </c:pt>
                <c:pt idx="5">
                  <c:v>13.62</c:v>
                </c:pt>
              </c:numCache>
              <c:extLst/>
            </c:numRef>
          </c:val>
          <c:extLst>
            <c:ext xmlns:c16="http://schemas.microsoft.com/office/drawing/2014/chart" uri="{C3380CC4-5D6E-409C-BE32-E72D297353CC}">
              <c16:uniqueId val="{00000000-2467-4A75-B78E-287C97D59854}"/>
            </c:ext>
          </c:extLst>
        </c:ser>
        <c:ser>
          <c:idx val="1"/>
          <c:order val="1"/>
          <c:tx>
            <c:strRef>
              <c:f>'1st slide'!$D$2</c:f>
              <c:strCache>
                <c:ptCount val="1"/>
                <c:pt idx="0">
                  <c:v>Female headed hhs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'1st slide'!$A$3:$B$8</c:f>
              <c:multiLvlStrCache>
                <c:ptCount val="6"/>
                <c:lvl>
                  <c:pt idx="0">
                    <c:v>All improved varieties</c:v>
                  </c:pt>
                  <c:pt idx="1">
                    <c:v>Hybrids only</c:v>
                  </c:pt>
                  <c:pt idx="2">
                    <c:v>OPVs only</c:v>
                  </c:pt>
                  <c:pt idx="3">
                    <c:v>All improved varieties</c:v>
                  </c:pt>
                  <c:pt idx="4">
                    <c:v>Hybrids only</c:v>
                  </c:pt>
                  <c:pt idx="5">
                    <c:v>OPVs only</c:v>
                  </c:pt>
                </c:lvl>
                <c:lvl>
                  <c:pt idx="0">
                    <c:v>% farmers using improved varieties</c:v>
                  </c:pt>
                  <c:pt idx="3">
                    <c:v>Number of years the farmer has used the variety</c:v>
                  </c:pt>
                </c:lvl>
              </c:multiLvlStrCache>
              <c:extLst/>
            </c:multiLvlStrRef>
          </c:cat>
          <c:val>
            <c:numRef>
              <c:f>'1st slide'!$D$3:$D$8</c:f>
              <c:numCache>
                <c:formatCode>0</c:formatCode>
                <c:ptCount val="6"/>
                <c:pt idx="0">
                  <c:v>26.11</c:v>
                </c:pt>
                <c:pt idx="1">
                  <c:v>19.16</c:v>
                </c:pt>
                <c:pt idx="2">
                  <c:v>11.16</c:v>
                </c:pt>
                <c:pt idx="3">
                  <c:v>4.63</c:v>
                </c:pt>
                <c:pt idx="4">
                  <c:v>4.95</c:v>
                </c:pt>
                <c:pt idx="5">
                  <c:v>4.09</c:v>
                </c:pt>
              </c:numCache>
              <c:extLst/>
            </c:numRef>
          </c:val>
          <c:extLst>
            <c:ext xmlns:c16="http://schemas.microsoft.com/office/drawing/2014/chart" uri="{C3380CC4-5D6E-409C-BE32-E72D297353CC}">
              <c16:uniqueId val="{00000001-2467-4A75-B78E-287C97D59854}"/>
            </c:ext>
          </c:extLst>
        </c:ser>
        <c:ser>
          <c:idx val="2"/>
          <c:order val="2"/>
          <c:tx>
            <c:strRef>
              <c:f>'1st slide'!$E$2</c:f>
              <c:strCache>
                <c:ptCount val="1"/>
                <c:pt idx="0">
                  <c:v>Male headed hhs</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'1st slide'!$A$3:$B$8</c:f>
              <c:multiLvlStrCache>
                <c:ptCount val="6"/>
                <c:lvl>
                  <c:pt idx="0">
                    <c:v>All improved varieties</c:v>
                  </c:pt>
                  <c:pt idx="1">
                    <c:v>Hybrids only</c:v>
                  </c:pt>
                  <c:pt idx="2">
                    <c:v>OPVs only</c:v>
                  </c:pt>
                  <c:pt idx="3">
                    <c:v>All improved varieties</c:v>
                  </c:pt>
                  <c:pt idx="4">
                    <c:v>Hybrids only</c:v>
                  </c:pt>
                  <c:pt idx="5">
                    <c:v>OPVs only</c:v>
                  </c:pt>
                </c:lvl>
                <c:lvl>
                  <c:pt idx="0">
                    <c:v>% farmers using improved varieties</c:v>
                  </c:pt>
                  <c:pt idx="3">
                    <c:v>Number of years the farmer has used the variety</c:v>
                  </c:pt>
                </c:lvl>
              </c:multiLvlStrCache>
              <c:extLst/>
            </c:multiLvlStrRef>
          </c:cat>
          <c:val>
            <c:numRef>
              <c:f>'1st slide'!$E$3:$E$8</c:f>
              <c:numCache>
                <c:formatCode>0</c:formatCode>
                <c:ptCount val="6"/>
                <c:pt idx="0">
                  <c:v>43.96</c:v>
                </c:pt>
                <c:pt idx="1">
                  <c:v>31.22</c:v>
                </c:pt>
                <c:pt idx="2">
                  <c:v>15.56</c:v>
                </c:pt>
                <c:pt idx="3">
                  <c:v>9.02</c:v>
                </c:pt>
                <c:pt idx="4">
                  <c:v>5.86</c:v>
                </c:pt>
                <c:pt idx="5">
                  <c:v>15.38</c:v>
                </c:pt>
              </c:numCache>
              <c:extLst/>
            </c:numRef>
          </c:val>
          <c:extLst>
            <c:ext xmlns:c16="http://schemas.microsoft.com/office/drawing/2014/chart" uri="{C3380CC4-5D6E-409C-BE32-E72D297353CC}">
              <c16:uniqueId val="{00000002-2467-4A75-B78E-287C97D59854}"/>
            </c:ext>
          </c:extLst>
        </c:ser>
        <c:dLbls>
          <c:showLegendKey val="0"/>
          <c:showVal val="0"/>
          <c:showCatName val="0"/>
          <c:showSerName val="0"/>
          <c:showPercent val="0"/>
          <c:showBubbleSize val="0"/>
        </c:dLbls>
        <c:gapWidth val="219"/>
        <c:overlap val="-27"/>
        <c:axId val="573604096"/>
        <c:axId val="573606256"/>
      </c:barChart>
      <c:catAx>
        <c:axId val="57360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73606256"/>
        <c:crosses val="autoZero"/>
        <c:auto val="1"/>
        <c:lblAlgn val="ctr"/>
        <c:lblOffset val="100"/>
        <c:noMultiLvlLbl val="0"/>
      </c:catAx>
      <c:valAx>
        <c:axId val="573606256"/>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73604096"/>
        <c:crosses val="autoZero"/>
        <c:crossBetween val="between"/>
        <c:majorUnit val="10"/>
      </c:valAx>
      <c:spPr>
        <a:noFill/>
        <a:ln>
          <a:noFill/>
        </a:ln>
        <a:effectLst/>
      </c:spPr>
    </c:plotArea>
    <c:legend>
      <c:legendPos val="b"/>
      <c:layout>
        <c:manualLayout>
          <c:xMode val="edge"/>
          <c:yMode val="edge"/>
          <c:x val="7.3099055007130445E-2"/>
          <c:y val="0.93636962973508697"/>
          <c:w val="0.85380166802616908"/>
          <c:h val="3.8595599750309378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114886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827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91180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216507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FC416-D271-418A-BB62-F5986F7BC879}"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417206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8FC416-D271-418A-BB62-F5986F7BC879}"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9557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8FC416-D271-418A-BB62-F5986F7BC879}"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4940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8FC416-D271-418A-BB62-F5986F7BC879}"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2778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FC416-D271-418A-BB62-F5986F7BC879}"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6790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FC416-D271-418A-BB62-F5986F7BC879}"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98982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FC416-D271-418A-BB62-F5986F7BC879}"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184854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FC416-D271-418A-BB62-F5986F7BC879}" type="datetimeFigureOut">
              <a:rPr lang="en-US" smtClean="0"/>
              <a:t>4/21/2023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15EF4-58EB-476E-94E5-F43AA21B0AD8}" type="slidenum">
              <a:rPr lang="en-US" smtClean="0"/>
              <a:t>‹#›</a:t>
            </a:fld>
            <a:endParaRPr lang="en-US"/>
          </a:p>
        </p:txBody>
      </p:sp>
    </p:spTree>
    <p:extLst>
      <p:ext uri="{BB962C8B-B14F-4D97-AF65-F5344CB8AC3E}">
        <p14:creationId xmlns:p14="http://schemas.microsoft.com/office/powerpoint/2010/main" val="1362553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4021-F0C6-77AE-5F26-5BB78E95490B}"/>
              </a:ext>
            </a:extLst>
          </p:cNvPr>
          <p:cNvSpPr>
            <a:spLocks noGrp="1"/>
          </p:cNvSpPr>
          <p:nvPr>
            <p:ph type="title"/>
          </p:nvPr>
        </p:nvSpPr>
        <p:spPr>
          <a:xfrm>
            <a:off x="374650" y="95153"/>
            <a:ext cx="11715750" cy="494128"/>
          </a:xfrm>
        </p:spPr>
        <p:txBody>
          <a:bodyPr>
            <a:noAutofit/>
          </a:bodyPr>
          <a:lstStyle/>
          <a:p>
            <a:r>
              <a:rPr lang="en-US" sz="2400" b="1" dirty="0">
                <a:solidFill>
                  <a:srgbClr val="C00000"/>
                </a:solidFill>
              </a:rPr>
              <a:t>Increasing Adoption and Varietal Turnover of Seed: Consumer and Producer Side Interventions</a:t>
            </a:r>
          </a:p>
        </p:txBody>
      </p:sp>
      <p:sp>
        <p:nvSpPr>
          <p:cNvPr id="5" name="Title 1">
            <a:extLst>
              <a:ext uri="{FF2B5EF4-FFF2-40B4-BE49-F238E27FC236}">
                <a16:creationId xmlns:a16="http://schemas.microsoft.com/office/drawing/2014/main" id="{CB287048-5115-5AC3-7FCF-295DC614F36B}"/>
              </a:ext>
            </a:extLst>
          </p:cNvPr>
          <p:cNvSpPr txBox="1">
            <a:spLocks/>
          </p:cNvSpPr>
          <p:nvPr/>
        </p:nvSpPr>
        <p:spPr>
          <a:xfrm>
            <a:off x="405128" y="500105"/>
            <a:ext cx="11715750" cy="4941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t>Study sites: Maize farming households (</a:t>
            </a:r>
            <a:r>
              <a:rPr lang="en-US" sz="1800" b="1" dirty="0" err="1"/>
              <a:t>hhs</a:t>
            </a:r>
            <a:r>
              <a:rPr lang="en-US" sz="1800" b="1" dirty="0"/>
              <a:t>) in Busoga sub-region, Eastern Uganda.</a:t>
            </a:r>
          </a:p>
        </p:txBody>
      </p:sp>
      <p:sp>
        <p:nvSpPr>
          <p:cNvPr id="8" name="TextBox 7">
            <a:extLst>
              <a:ext uri="{FF2B5EF4-FFF2-40B4-BE49-F238E27FC236}">
                <a16:creationId xmlns:a16="http://schemas.microsoft.com/office/drawing/2014/main" id="{F0026985-EF43-255E-30FE-DC58C18E25DD}"/>
              </a:ext>
            </a:extLst>
          </p:cNvPr>
          <p:cNvSpPr txBox="1"/>
          <p:nvPr/>
        </p:nvSpPr>
        <p:spPr>
          <a:xfrm>
            <a:off x="201168" y="6252084"/>
            <a:ext cx="5022088" cy="276999"/>
          </a:xfrm>
          <a:prstGeom prst="rect">
            <a:avLst/>
          </a:prstGeom>
          <a:noFill/>
        </p:spPr>
        <p:txBody>
          <a:bodyPr wrap="square" rtlCol="0">
            <a:spAutoFit/>
          </a:bodyPr>
          <a:lstStyle/>
          <a:p>
            <a:r>
              <a:rPr lang="en-US" sz="1200" b="1" i="1" dirty="0"/>
              <a:t>Source: MIPPI baseline survey data (Feb/Mar 2023</a:t>
            </a:r>
          </a:p>
        </p:txBody>
      </p:sp>
      <p:graphicFrame>
        <p:nvGraphicFramePr>
          <p:cNvPr id="11" name="Table 10">
            <a:extLst>
              <a:ext uri="{FF2B5EF4-FFF2-40B4-BE49-F238E27FC236}">
                <a16:creationId xmlns:a16="http://schemas.microsoft.com/office/drawing/2014/main" id="{52A3E50C-F2A9-5DCA-7328-9138080B5592}"/>
              </a:ext>
            </a:extLst>
          </p:cNvPr>
          <p:cNvGraphicFramePr>
            <a:graphicFrameLocks noGrp="1"/>
          </p:cNvGraphicFramePr>
          <p:nvPr>
            <p:extLst>
              <p:ext uri="{D42A27DB-BD31-4B8C-83A1-F6EECF244321}">
                <p14:modId xmlns:p14="http://schemas.microsoft.com/office/powerpoint/2010/main" val="1877343376"/>
              </p:ext>
            </p:extLst>
          </p:nvPr>
        </p:nvGraphicFramePr>
        <p:xfrm>
          <a:off x="5980938" y="1065317"/>
          <a:ext cx="6109462" cy="3271552"/>
        </p:xfrm>
        <a:graphic>
          <a:graphicData uri="http://schemas.openxmlformats.org/drawingml/2006/table">
            <a:tbl>
              <a:tblPr>
                <a:tableStyleId>{5C22544A-7EE6-4342-B048-85BDC9FD1C3A}</a:tableStyleId>
              </a:tblPr>
              <a:tblGrid>
                <a:gridCol w="1996113">
                  <a:extLst>
                    <a:ext uri="{9D8B030D-6E8A-4147-A177-3AD203B41FA5}">
                      <a16:colId xmlns:a16="http://schemas.microsoft.com/office/drawing/2014/main" val="3315193527"/>
                    </a:ext>
                  </a:extLst>
                </a:gridCol>
                <a:gridCol w="949235">
                  <a:extLst>
                    <a:ext uri="{9D8B030D-6E8A-4147-A177-3AD203B41FA5}">
                      <a16:colId xmlns:a16="http://schemas.microsoft.com/office/drawing/2014/main" val="1339820393"/>
                    </a:ext>
                  </a:extLst>
                </a:gridCol>
                <a:gridCol w="1611085">
                  <a:extLst>
                    <a:ext uri="{9D8B030D-6E8A-4147-A177-3AD203B41FA5}">
                      <a16:colId xmlns:a16="http://schemas.microsoft.com/office/drawing/2014/main" val="741546892"/>
                    </a:ext>
                  </a:extLst>
                </a:gridCol>
                <a:gridCol w="1553029">
                  <a:extLst>
                    <a:ext uri="{9D8B030D-6E8A-4147-A177-3AD203B41FA5}">
                      <a16:colId xmlns:a16="http://schemas.microsoft.com/office/drawing/2014/main" val="131259907"/>
                    </a:ext>
                  </a:extLst>
                </a:gridCol>
              </a:tblGrid>
              <a:tr h="435112">
                <a:tc gridSpan="4">
                  <a:txBody>
                    <a:bodyPr/>
                    <a:lstStyle/>
                    <a:p>
                      <a:pPr algn="ctr" fontAlgn="b"/>
                      <a:r>
                        <a:rPr lang="en-US" sz="1400" b="1" u="none" strike="noStrike" dirty="0">
                          <a:solidFill>
                            <a:schemeClr val="accent2"/>
                          </a:solidFill>
                          <a:effectLst/>
                        </a:rPr>
                        <a:t>Reasons why farmers are using improved maize varieties (average scores, based on a rating scale of 1 to 5; higher is better)</a:t>
                      </a:r>
                      <a:endParaRPr lang="en-US" sz="1400" b="1" i="0" u="none" strike="noStrike" dirty="0">
                        <a:solidFill>
                          <a:schemeClr val="accent2"/>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092411"/>
                  </a:ext>
                </a:extLst>
              </a:tr>
              <a:tr h="435112">
                <a:tc>
                  <a:txBody>
                    <a:bodyPr/>
                    <a:lstStyle/>
                    <a:p>
                      <a:pPr algn="l" fontAlgn="b"/>
                      <a:r>
                        <a:rPr lang="en-US" sz="1400" b="1" u="none" strike="noStrike">
                          <a:effectLst/>
                        </a:rPr>
                        <a:t>Variety attribute</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400" b="1" u="none" strike="noStrike" dirty="0">
                          <a:effectLst/>
                        </a:rPr>
                        <a:t>Overall:</a:t>
                      </a:r>
                    </a:p>
                    <a:p>
                      <a:pPr algn="l" fontAlgn="b"/>
                      <a:r>
                        <a:rPr lang="en-US" sz="1400" b="1" i="0" u="none" strike="noStrike" dirty="0">
                          <a:solidFill>
                            <a:srgbClr val="000000"/>
                          </a:solidFill>
                          <a:effectLst/>
                          <a:latin typeface="Calibri" panose="020F0502020204030204" pitchFamily="34" charset="0"/>
                        </a:rPr>
                        <a:t>Mean score</a:t>
                      </a:r>
                    </a:p>
                  </a:txBody>
                  <a:tcPr marL="6350" marR="6350" marT="6350" marB="0" anchor="b"/>
                </a:tc>
                <a:tc>
                  <a:txBody>
                    <a:bodyPr/>
                    <a:lstStyle/>
                    <a:p>
                      <a:pPr algn="l" fontAlgn="b"/>
                      <a:r>
                        <a:rPr lang="en-US" sz="1400" b="1" u="none" strike="noStrike" dirty="0">
                          <a:effectLst/>
                        </a:rPr>
                        <a:t>Female headed </a:t>
                      </a:r>
                      <a:r>
                        <a:rPr lang="en-US" sz="1400" b="1" u="none" strike="noStrike" dirty="0" err="1">
                          <a:effectLst/>
                        </a:rPr>
                        <a:t>hhs</a:t>
                      </a:r>
                      <a:r>
                        <a:rPr lang="en-US" sz="1400" b="1" u="none" strike="noStrike" dirty="0">
                          <a:effectLst/>
                        </a:rPr>
                        <a:t>:</a:t>
                      </a:r>
                    </a:p>
                    <a:p>
                      <a:pPr algn="l" fontAlgn="b"/>
                      <a:r>
                        <a:rPr lang="en-US" sz="1400" b="1" i="0" u="none" strike="noStrike" dirty="0">
                          <a:solidFill>
                            <a:srgbClr val="000000"/>
                          </a:solidFill>
                          <a:effectLst/>
                          <a:latin typeface="Calibri" panose="020F0502020204030204" pitchFamily="34" charset="0"/>
                        </a:rPr>
                        <a:t>Mean score</a:t>
                      </a:r>
                    </a:p>
                  </a:txBody>
                  <a:tcPr marL="6350" marR="6350" marT="6350" marB="0" anchor="b"/>
                </a:tc>
                <a:tc>
                  <a:txBody>
                    <a:bodyPr/>
                    <a:lstStyle/>
                    <a:p>
                      <a:pPr algn="l" fontAlgn="b"/>
                      <a:r>
                        <a:rPr lang="en-US" sz="1400" b="1" u="none" strike="noStrike" dirty="0">
                          <a:effectLst/>
                        </a:rPr>
                        <a:t>Male headed </a:t>
                      </a:r>
                      <a:r>
                        <a:rPr lang="en-US" sz="1400" b="1" u="none" strike="noStrike" dirty="0" err="1">
                          <a:effectLst/>
                        </a:rPr>
                        <a:t>hhs</a:t>
                      </a:r>
                      <a:r>
                        <a:rPr lang="en-US" sz="1400" b="1" u="none" strike="noStrike" dirty="0">
                          <a:effectLst/>
                        </a:rPr>
                        <a:t>:</a:t>
                      </a:r>
                    </a:p>
                    <a:p>
                      <a:pPr algn="l" fontAlgn="b"/>
                      <a:r>
                        <a:rPr lang="en-US" sz="1400" b="1" i="0" u="none" strike="noStrike" dirty="0">
                          <a:solidFill>
                            <a:srgbClr val="000000"/>
                          </a:solidFill>
                          <a:effectLst/>
                          <a:latin typeface="Calibri" panose="020F0502020204030204" pitchFamily="34" charset="0"/>
                        </a:rPr>
                        <a:t>Mean score</a:t>
                      </a:r>
                    </a:p>
                  </a:txBody>
                  <a:tcPr marL="6350" marR="6350" marT="6350" marB="0" anchor="b"/>
                </a:tc>
                <a:extLst>
                  <a:ext uri="{0D108BD9-81ED-4DB2-BD59-A6C34878D82A}">
                    <a16:rowId xmlns:a16="http://schemas.microsoft.com/office/drawing/2014/main" val="1911998904"/>
                  </a:ext>
                </a:extLst>
              </a:tr>
              <a:tr h="220746">
                <a:tc>
                  <a:txBody>
                    <a:bodyPr/>
                    <a:lstStyle/>
                    <a:p>
                      <a:pPr algn="l" fontAlgn="b"/>
                      <a:r>
                        <a:rPr lang="en-US" sz="1400" u="none" strike="noStrike" dirty="0">
                          <a:effectLst/>
                        </a:rPr>
                        <a:t>Good taste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4.07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4.04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7412668"/>
                  </a:ext>
                </a:extLst>
              </a:tr>
              <a:tr h="220746">
                <a:tc>
                  <a:txBody>
                    <a:bodyPr/>
                    <a:lstStyle/>
                    <a:p>
                      <a:pPr algn="l" fontAlgn="b"/>
                      <a:r>
                        <a:rPr lang="en-US" sz="1400" u="none" strike="noStrike">
                          <a:effectLst/>
                        </a:rPr>
                        <a:t>Early maturing</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3.93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3.88</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1731897"/>
                  </a:ext>
                </a:extLst>
              </a:tr>
              <a:tr h="220746">
                <a:tc>
                  <a:txBody>
                    <a:bodyPr/>
                    <a:lstStyle/>
                    <a:p>
                      <a:pPr algn="l" fontAlgn="b"/>
                      <a:r>
                        <a:rPr lang="en-US" sz="1400" u="none" strike="noStrike" dirty="0">
                          <a:effectLst/>
                        </a:rPr>
                        <a:t>High Germination rate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3.90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3.86</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688883"/>
                  </a:ext>
                </a:extLst>
              </a:tr>
              <a:tr h="220746">
                <a:tc>
                  <a:txBody>
                    <a:bodyPr/>
                    <a:lstStyle/>
                    <a:p>
                      <a:pPr algn="l" fontAlgn="b"/>
                      <a:r>
                        <a:rPr lang="en-US" sz="1400" u="none" strike="noStrike" dirty="0">
                          <a:effectLst/>
                        </a:rPr>
                        <a:t>Experience with the variety</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3.90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8808568"/>
                  </a:ext>
                </a:extLst>
              </a:tr>
              <a:tr h="220746">
                <a:tc>
                  <a:txBody>
                    <a:bodyPr/>
                    <a:lstStyle/>
                    <a:p>
                      <a:pPr algn="l" fontAlgn="b"/>
                      <a:r>
                        <a:rPr lang="en-US" sz="1400" u="none" strike="noStrike" dirty="0">
                          <a:effectLst/>
                        </a:rPr>
                        <a:t>Availability of the seed</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3.77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3.68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3.83</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1068930"/>
                  </a:ext>
                </a:extLst>
              </a:tr>
              <a:tr h="220746">
                <a:tc>
                  <a:txBody>
                    <a:bodyPr/>
                    <a:lstStyle/>
                    <a:p>
                      <a:pPr algn="l" fontAlgn="b"/>
                      <a:r>
                        <a:rPr lang="en-US" sz="1400" u="none" strike="noStrike" dirty="0">
                          <a:effectLst/>
                        </a:rPr>
                        <a:t>High yield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3.61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3.68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3.56</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97084154"/>
                  </a:ext>
                </a:extLst>
              </a:tr>
              <a:tr h="221754">
                <a:tc>
                  <a:txBody>
                    <a:bodyPr/>
                    <a:lstStyle/>
                    <a:p>
                      <a:pPr algn="l" fontAlgn="b"/>
                      <a:r>
                        <a:rPr lang="en-US" sz="1400" u="none" strike="noStrike">
                          <a:effectLst/>
                        </a:rPr>
                        <a:t>High market demand</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3.60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7272352"/>
                  </a:ext>
                </a:extLst>
              </a:tr>
              <a:tr h="220746">
                <a:tc>
                  <a:txBody>
                    <a:bodyPr/>
                    <a:lstStyle/>
                    <a:p>
                      <a:pPr algn="l" fontAlgn="b"/>
                      <a:r>
                        <a:rPr lang="en-US" sz="1400" u="none" strike="noStrike">
                          <a:effectLst/>
                        </a:rPr>
                        <a:t>Drought tolerance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3.09</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5960878"/>
                  </a:ext>
                </a:extLst>
              </a:tr>
              <a:tr h="220746">
                <a:tc>
                  <a:txBody>
                    <a:bodyPr/>
                    <a:lstStyle/>
                    <a:p>
                      <a:pPr algn="l" fontAlgn="b"/>
                      <a:r>
                        <a:rPr lang="en-US" sz="1400" u="none" strike="noStrike" dirty="0">
                          <a:effectLst/>
                        </a:rPr>
                        <a:t>Low price of seed</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2.99</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3.02</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2398382"/>
                  </a:ext>
                </a:extLst>
              </a:tr>
              <a:tr h="220746">
                <a:tc>
                  <a:txBody>
                    <a:bodyPr/>
                    <a:lstStyle/>
                    <a:p>
                      <a:pPr algn="l" fontAlgn="b"/>
                      <a:r>
                        <a:rPr lang="en-US" sz="1400" u="none" strike="noStrike" dirty="0">
                          <a:effectLst/>
                        </a:rPr>
                        <a:t>Pest and disease tolerance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2.48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2.48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2.47</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8051440"/>
                  </a:ext>
                </a:extLst>
              </a:tr>
              <a:tr h="192860">
                <a:tc gridSpan="4">
                  <a:txBody>
                    <a:bodyPr/>
                    <a:lstStyle/>
                    <a:p>
                      <a:pPr algn="l" fontAlgn="b"/>
                      <a:r>
                        <a:rPr lang="en-US" sz="1200" b="1" i="1" u="none" strike="noStrike" dirty="0">
                          <a:effectLst/>
                        </a:rPr>
                        <a:t>Source: 2019 Maize survey in Busoga sub-region, Eastern Uganda</a:t>
                      </a:r>
                      <a:endParaRPr lang="en-US" sz="1200" b="1" i="1"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0375007"/>
                  </a:ext>
                </a:extLst>
              </a:tr>
            </a:tbl>
          </a:graphicData>
        </a:graphic>
      </p:graphicFrame>
      <p:graphicFrame>
        <p:nvGraphicFramePr>
          <p:cNvPr id="15" name="Table 14">
            <a:extLst>
              <a:ext uri="{FF2B5EF4-FFF2-40B4-BE49-F238E27FC236}">
                <a16:creationId xmlns:a16="http://schemas.microsoft.com/office/drawing/2014/main" id="{E8729533-ECAB-6C71-D0C6-FF9442BD74AF}"/>
              </a:ext>
            </a:extLst>
          </p:cNvPr>
          <p:cNvGraphicFramePr>
            <a:graphicFrameLocks noGrp="1"/>
          </p:cNvGraphicFramePr>
          <p:nvPr>
            <p:extLst>
              <p:ext uri="{D42A27DB-BD31-4B8C-83A1-F6EECF244321}">
                <p14:modId xmlns:p14="http://schemas.microsoft.com/office/powerpoint/2010/main" val="1405418874"/>
              </p:ext>
            </p:extLst>
          </p:nvPr>
        </p:nvGraphicFramePr>
        <p:xfrm>
          <a:off x="5990082" y="4726940"/>
          <a:ext cx="6100318" cy="1729075"/>
        </p:xfrm>
        <a:graphic>
          <a:graphicData uri="http://schemas.openxmlformats.org/drawingml/2006/table">
            <a:tbl>
              <a:tblPr>
                <a:tableStyleId>{5C22544A-7EE6-4342-B048-85BDC9FD1C3A}</a:tableStyleId>
              </a:tblPr>
              <a:tblGrid>
                <a:gridCol w="2234739">
                  <a:extLst>
                    <a:ext uri="{9D8B030D-6E8A-4147-A177-3AD203B41FA5}">
                      <a16:colId xmlns:a16="http://schemas.microsoft.com/office/drawing/2014/main" val="2015220662"/>
                    </a:ext>
                  </a:extLst>
                </a:gridCol>
                <a:gridCol w="3865579">
                  <a:extLst>
                    <a:ext uri="{9D8B030D-6E8A-4147-A177-3AD203B41FA5}">
                      <a16:colId xmlns:a16="http://schemas.microsoft.com/office/drawing/2014/main" val="866015916"/>
                    </a:ext>
                  </a:extLst>
                </a:gridCol>
              </a:tblGrid>
              <a:tr h="271299">
                <a:tc gridSpan="2">
                  <a:txBody>
                    <a:bodyPr/>
                    <a:lstStyle/>
                    <a:p>
                      <a:pPr algn="l" fontAlgn="b"/>
                      <a:r>
                        <a:rPr lang="en-US" sz="1400" b="1" u="none" strike="noStrike" dirty="0">
                          <a:solidFill>
                            <a:schemeClr val="accent2"/>
                          </a:solidFill>
                          <a:effectLst/>
                        </a:rPr>
                        <a:t>Top 5 traits farmers consider when selecting a new maize variety</a:t>
                      </a:r>
                      <a:endParaRPr lang="en-US" sz="1400" b="1" i="0" u="none" strike="noStrike" dirty="0">
                        <a:solidFill>
                          <a:schemeClr val="accent2"/>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3480966460"/>
                  </a:ext>
                </a:extLst>
              </a:tr>
              <a:tr h="218963">
                <a:tc>
                  <a:txBody>
                    <a:bodyPr/>
                    <a:lstStyle/>
                    <a:p>
                      <a:pPr marL="0" indent="0" algn="l" fontAlgn="b">
                        <a:buNone/>
                      </a:pPr>
                      <a:r>
                        <a:rPr lang="en-US" sz="1400" u="none" strike="noStrike" dirty="0">
                          <a:effectLst/>
                        </a:rPr>
                        <a:t>1. Yield</a:t>
                      </a:r>
                      <a:endParaRPr lang="en-US" sz="1400" b="0" i="0" u="none" strike="noStrike" dirty="0">
                        <a:solidFill>
                          <a:srgbClr val="000000"/>
                        </a:solidFill>
                        <a:effectLst/>
                        <a:latin typeface="Calibri" panose="020F0502020204030204" pitchFamily="34" charset="0"/>
                      </a:endParaRPr>
                    </a:p>
                  </a:txBody>
                  <a:tcPr marL="6350" marR="6350" marT="6350" marB="0" anchor="b"/>
                </a:tc>
                <a:tc rowSpan="6">
                  <a:txBody>
                    <a:bodyPr/>
                    <a:lstStyle/>
                    <a:p>
                      <a:pPr algn="just" rtl="0" fontAlgn="b"/>
                      <a:r>
                        <a:rPr lang="en-US" sz="1400" b="0" i="1" u="none" strike="noStrike" dirty="0">
                          <a:solidFill>
                            <a:srgbClr val="000000"/>
                          </a:solidFill>
                          <a:effectLst/>
                          <a:latin typeface="Calibri" panose="020F0502020204030204" pitchFamily="34" charset="0"/>
                        </a:rPr>
                        <a:t>From the MIPPI qualitative assessment, both men and women agreed that they are more interested in yield. However, there were some gender differences; women seemed to have a relatively stronger preference for early maturing varieties as this ensured availability of food.</a:t>
                      </a:r>
                    </a:p>
                  </a:txBody>
                  <a:tcPr marL="6350" marR="6350" marT="6350" marB="0" anchor="b"/>
                </a:tc>
                <a:extLst>
                  <a:ext uri="{0D108BD9-81ED-4DB2-BD59-A6C34878D82A}">
                    <a16:rowId xmlns:a16="http://schemas.microsoft.com/office/drawing/2014/main" val="2196726163"/>
                  </a:ext>
                </a:extLst>
              </a:tr>
              <a:tr h="218963">
                <a:tc>
                  <a:txBody>
                    <a:bodyPr/>
                    <a:lstStyle/>
                    <a:p>
                      <a:pPr algn="l" fontAlgn="b"/>
                      <a:r>
                        <a:rPr lang="en-US" sz="1400" u="none" strike="noStrike" dirty="0">
                          <a:effectLst/>
                        </a:rPr>
                        <a:t>2. Maturity time</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2431466"/>
                  </a:ext>
                </a:extLst>
              </a:tr>
              <a:tr h="270041">
                <a:tc>
                  <a:txBody>
                    <a:bodyPr/>
                    <a:lstStyle/>
                    <a:p>
                      <a:pPr algn="l" fontAlgn="b"/>
                      <a:r>
                        <a:rPr lang="en-US" sz="1400" u="none" strike="noStrike" dirty="0">
                          <a:effectLst/>
                        </a:rPr>
                        <a:t>3. Grain size/weight</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5969403"/>
                  </a:ext>
                </a:extLst>
              </a:tr>
              <a:tr h="218963">
                <a:tc>
                  <a:txBody>
                    <a:bodyPr/>
                    <a:lstStyle/>
                    <a:p>
                      <a:pPr algn="l" fontAlgn="b"/>
                      <a:r>
                        <a:rPr lang="en-US" sz="1400" u="none" strike="noStrike" dirty="0">
                          <a:effectLst/>
                        </a:rPr>
                        <a:t>4. Drought tolerance</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3808126"/>
                  </a:ext>
                </a:extLst>
              </a:tr>
              <a:tr h="309642">
                <a:tc>
                  <a:txBody>
                    <a:bodyPr/>
                    <a:lstStyle/>
                    <a:p>
                      <a:pPr algn="l" fontAlgn="b"/>
                      <a:r>
                        <a:rPr lang="en-US" sz="1400" u="none" strike="noStrike" dirty="0">
                          <a:effectLst/>
                        </a:rPr>
                        <a:t>5. Milling out-turn</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48984241"/>
                  </a:ext>
                </a:extLst>
              </a:tr>
              <a:tr h="218963">
                <a:tc>
                  <a:txBody>
                    <a:bodyPr/>
                    <a:lstStyle/>
                    <a:p>
                      <a:pPr algn="l" fontAlgn="b"/>
                      <a:r>
                        <a:rPr lang="en-US" sz="1200" b="1" i="1" u="none" strike="noStrike" dirty="0">
                          <a:effectLst/>
                        </a:rPr>
                        <a:t>Source: MIPPI qualitative data</a:t>
                      </a:r>
                      <a:endParaRPr lang="en-US" sz="1200" b="1" i="1"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8422665"/>
                  </a:ext>
                </a:extLst>
              </a:tr>
            </a:tbl>
          </a:graphicData>
        </a:graphic>
      </p:graphicFrame>
      <p:graphicFrame>
        <p:nvGraphicFramePr>
          <p:cNvPr id="4" name="Chart 3">
            <a:extLst>
              <a:ext uri="{FF2B5EF4-FFF2-40B4-BE49-F238E27FC236}">
                <a16:creationId xmlns:a16="http://schemas.microsoft.com/office/drawing/2014/main" id="{A88FD49A-429B-6F93-8031-0AB830B44790}"/>
              </a:ext>
            </a:extLst>
          </p:cNvPr>
          <p:cNvGraphicFramePr>
            <a:graphicFrameLocks/>
          </p:cNvGraphicFramePr>
          <p:nvPr>
            <p:extLst>
              <p:ext uri="{D42A27DB-BD31-4B8C-83A1-F6EECF244321}">
                <p14:modId xmlns:p14="http://schemas.microsoft.com/office/powerpoint/2010/main" val="2127570720"/>
              </p:ext>
            </p:extLst>
          </p:nvPr>
        </p:nvGraphicFramePr>
        <p:xfrm>
          <a:off x="287383" y="1146180"/>
          <a:ext cx="5199112" cy="5010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851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7F4C-29CC-AB68-AF56-1EF56DBCF933}"/>
              </a:ext>
            </a:extLst>
          </p:cNvPr>
          <p:cNvSpPr>
            <a:spLocks noGrp="1"/>
          </p:cNvSpPr>
          <p:nvPr>
            <p:ph type="title"/>
          </p:nvPr>
        </p:nvSpPr>
        <p:spPr>
          <a:xfrm>
            <a:off x="292607" y="81653"/>
            <a:ext cx="11603301" cy="510526"/>
          </a:xfrm>
        </p:spPr>
        <p:txBody>
          <a:bodyPr>
            <a:normAutofit/>
          </a:bodyPr>
          <a:lstStyle/>
          <a:p>
            <a:r>
              <a:rPr lang="en-US" sz="2400" b="1" dirty="0">
                <a:solidFill>
                  <a:srgbClr val="C00000"/>
                </a:solidFill>
              </a:rPr>
              <a:t>About Bazooka; a hybrid maize variety that is being promoted in the trails in Uganda</a:t>
            </a:r>
          </a:p>
        </p:txBody>
      </p:sp>
      <p:graphicFrame>
        <p:nvGraphicFramePr>
          <p:cNvPr id="5" name="Table 4">
            <a:extLst>
              <a:ext uri="{FF2B5EF4-FFF2-40B4-BE49-F238E27FC236}">
                <a16:creationId xmlns:a16="http://schemas.microsoft.com/office/drawing/2014/main" id="{D0F7A98F-9464-1950-B698-846E19E7CDB8}"/>
              </a:ext>
            </a:extLst>
          </p:cNvPr>
          <p:cNvGraphicFramePr>
            <a:graphicFrameLocks noGrp="1"/>
          </p:cNvGraphicFramePr>
          <p:nvPr>
            <p:extLst>
              <p:ext uri="{D42A27DB-BD31-4B8C-83A1-F6EECF244321}">
                <p14:modId xmlns:p14="http://schemas.microsoft.com/office/powerpoint/2010/main" val="118489564"/>
              </p:ext>
            </p:extLst>
          </p:nvPr>
        </p:nvGraphicFramePr>
        <p:xfrm>
          <a:off x="309880" y="599523"/>
          <a:ext cx="5463903" cy="6140832"/>
        </p:xfrm>
        <a:graphic>
          <a:graphicData uri="http://schemas.openxmlformats.org/drawingml/2006/table">
            <a:tbl>
              <a:tblPr>
                <a:tableStyleId>{5C22544A-7EE6-4342-B048-85BDC9FD1C3A}</a:tableStyleId>
              </a:tblPr>
              <a:tblGrid>
                <a:gridCol w="1283789">
                  <a:extLst>
                    <a:ext uri="{9D8B030D-6E8A-4147-A177-3AD203B41FA5}">
                      <a16:colId xmlns:a16="http://schemas.microsoft.com/office/drawing/2014/main" val="1995383673"/>
                    </a:ext>
                  </a:extLst>
                </a:gridCol>
                <a:gridCol w="4180114">
                  <a:extLst>
                    <a:ext uri="{9D8B030D-6E8A-4147-A177-3AD203B41FA5}">
                      <a16:colId xmlns:a16="http://schemas.microsoft.com/office/drawing/2014/main" val="112584059"/>
                    </a:ext>
                  </a:extLst>
                </a:gridCol>
              </a:tblGrid>
              <a:tr h="1774767">
                <a:tc>
                  <a:txBody>
                    <a:bodyPr/>
                    <a:lstStyle/>
                    <a:p>
                      <a:pPr marL="0" marR="0">
                        <a:lnSpc>
                          <a:spcPct val="107000"/>
                        </a:lnSpc>
                        <a:spcBef>
                          <a:spcPts val="0"/>
                        </a:spcBef>
                        <a:spcAft>
                          <a:spcPts val="800"/>
                        </a:spcAft>
                      </a:pPr>
                      <a:r>
                        <a:rPr lang="en-US" sz="1500" b="1" kern="100" dirty="0">
                          <a:solidFill>
                            <a:schemeClr val="accent2"/>
                          </a:solidFill>
                          <a:effectLst/>
                        </a:rPr>
                        <a:t>Why, and how was the variety selected for the study/trial?</a:t>
                      </a:r>
                      <a:endParaRPr lang="en-US" sz="15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ctr"/>
                </a:tc>
                <a:tc>
                  <a:txBody>
                    <a:bodyPr/>
                    <a:lstStyle/>
                    <a:p>
                      <a:pPr marL="342900" marR="0" lvl="0" indent="-342900">
                        <a:lnSpc>
                          <a:spcPct val="107000"/>
                        </a:lnSpc>
                        <a:spcBef>
                          <a:spcPts val="0"/>
                        </a:spcBef>
                        <a:spcAft>
                          <a:spcPts val="0"/>
                        </a:spcAft>
                        <a:buFont typeface="+mj-lt"/>
                        <a:buAutoNum type="arabicPeriod"/>
                        <a:tabLst>
                          <a:tab pos="457200" algn="l"/>
                        </a:tabLst>
                      </a:pPr>
                      <a:r>
                        <a:rPr lang="en-US" sz="1500" kern="100" dirty="0">
                          <a:effectLst/>
                        </a:rPr>
                        <a:t>Insights from previous maize field research in Uganda, revealed:</a:t>
                      </a:r>
                    </a:p>
                    <a:p>
                      <a:pPr marL="742950" marR="0" lvl="1" indent="-285750">
                        <a:lnSpc>
                          <a:spcPct val="107000"/>
                        </a:lnSpc>
                        <a:spcBef>
                          <a:spcPts val="0"/>
                        </a:spcBef>
                        <a:spcAft>
                          <a:spcPts val="0"/>
                        </a:spcAft>
                        <a:buFont typeface="Arial" panose="020B0604020202020204" pitchFamily="34" charset="0"/>
                        <a:buChar char="•"/>
                        <a:tabLst>
                          <a:tab pos="685800" algn="l"/>
                        </a:tabLst>
                      </a:pPr>
                      <a:r>
                        <a:rPr lang="en-US" sz="1500" kern="100" dirty="0">
                          <a:effectLst/>
                        </a:rPr>
                        <a:t>Bazooka as the highest yielding variety among all varieties used by farmers.</a:t>
                      </a:r>
                    </a:p>
                    <a:p>
                      <a:pPr marL="742950" marR="0" lvl="1" indent="-285750">
                        <a:lnSpc>
                          <a:spcPct val="107000"/>
                        </a:lnSpc>
                        <a:spcBef>
                          <a:spcPts val="0"/>
                        </a:spcBef>
                        <a:spcAft>
                          <a:spcPts val="0"/>
                        </a:spcAft>
                        <a:buFont typeface="Arial" panose="020B0604020202020204" pitchFamily="34" charset="0"/>
                        <a:buChar char="•"/>
                        <a:tabLst>
                          <a:tab pos="685800" algn="l"/>
                        </a:tabLst>
                      </a:pPr>
                      <a:r>
                        <a:rPr lang="en-US" sz="1500" kern="100" dirty="0">
                          <a:effectLst/>
                        </a:rPr>
                        <a:t>Yet, farmer awareness (15%) and adoption (5%) rates of Bazooka are low, despite its release to the market a decade ago (2013).</a:t>
                      </a:r>
                    </a:p>
                    <a:p>
                      <a:pPr marL="742950" marR="0" lvl="1" indent="-285750">
                        <a:lnSpc>
                          <a:spcPct val="107000"/>
                        </a:lnSpc>
                        <a:spcBef>
                          <a:spcPts val="0"/>
                        </a:spcBef>
                        <a:spcAft>
                          <a:spcPts val="0"/>
                        </a:spcAft>
                        <a:buFont typeface="Arial" panose="020B0604020202020204" pitchFamily="34" charset="0"/>
                        <a:buChar char="•"/>
                        <a:tabLst>
                          <a:tab pos="685800" algn="l"/>
                        </a:tabLst>
                      </a:pPr>
                      <a:r>
                        <a:rPr lang="en-US" sz="1500" kern="100" dirty="0">
                          <a:effectLst/>
                        </a:rPr>
                        <a:t>Field engagement with farmers also indicated that farmers desired to grow Bazooka.</a:t>
                      </a:r>
                    </a:p>
                    <a:p>
                      <a:pPr marL="342900" marR="0" lvl="0" indent="-342900">
                        <a:lnSpc>
                          <a:spcPct val="107000"/>
                        </a:lnSpc>
                        <a:spcBef>
                          <a:spcPts val="0"/>
                        </a:spcBef>
                        <a:spcAft>
                          <a:spcPts val="600"/>
                        </a:spcAft>
                        <a:buFont typeface="+mj-lt"/>
                        <a:buAutoNum type="arabicPeriod"/>
                        <a:tabLst>
                          <a:tab pos="457200" algn="l"/>
                        </a:tabLst>
                      </a:pPr>
                      <a:r>
                        <a:rPr lang="en-US" sz="1500" kern="100" dirty="0">
                          <a:effectLst/>
                        </a:rPr>
                        <a:t>For practical reasons, we needed a variety like Bazooka that is not widely adopted by farmers but available on the market for farmers to purchase after learning from the trial. There are other less adopted varieties, but these are less popular on the market.</a:t>
                      </a:r>
                    </a:p>
                    <a:p>
                      <a:pPr marL="0" marR="0" lvl="0" indent="0">
                        <a:lnSpc>
                          <a:spcPct val="107000"/>
                        </a:lnSpc>
                        <a:spcBef>
                          <a:spcPts val="0"/>
                        </a:spcBef>
                        <a:spcAft>
                          <a:spcPts val="600"/>
                        </a:spcAft>
                        <a:buFont typeface="+mj-lt"/>
                        <a:buNone/>
                        <a:tabLst>
                          <a:tab pos="457200" algn="l"/>
                        </a:tabLst>
                      </a:pP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b"/>
                </a:tc>
                <a:extLst>
                  <a:ext uri="{0D108BD9-81ED-4DB2-BD59-A6C34878D82A}">
                    <a16:rowId xmlns:a16="http://schemas.microsoft.com/office/drawing/2014/main" val="986876191"/>
                  </a:ext>
                </a:extLst>
              </a:tr>
              <a:tr h="1209463">
                <a:tc>
                  <a:txBody>
                    <a:bodyPr/>
                    <a:lstStyle/>
                    <a:p>
                      <a:pPr marL="0" marR="0">
                        <a:lnSpc>
                          <a:spcPct val="107000"/>
                        </a:lnSpc>
                        <a:spcBef>
                          <a:spcPts val="0"/>
                        </a:spcBef>
                        <a:spcAft>
                          <a:spcPts val="800"/>
                        </a:spcAft>
                      </a:pPr>
                      <a:r>
                        <a:rPr lang="en-US" sz="1500" b="1" kern="100" dirty="0">
                          <a:solidFill>
                            <a:schemeClr val="accent2"/>
                          </a:solidFill>
                          <a:effectLst/>
                        </a:rPr>
                        <a:t>Is Bazooka a CG-developed variety?</a:t>
                      </a:r>
                      <a:endParaRPr lang="en-US" sz="15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ctr"/>
                </a:tc>
                <a:tc>
                  <a:txBody>
                    <a:bodyPr/>
                    <a:lstStyle/>
                    <a:p>
                      <a:pPr marL="0" marR="0">
                        <a:lnSpc>
                          <a:spcPct val="107000"/>
                        </a:lnSpc>
                        <a:spcBef>
                          <a:spcPts val="0"/>
                        </a:spcBef>
                        <a:spcAft>
                          <a:spcPts val="800"/>
                        </a:spcAft>
                      </a:pPr>
                      <a:r>
                        <a:rPr lang="en-US" sz="1500" kern="100" dirty="0">
                          <a:effectLst/>
                        </a:rPr>
                        <a:t>Bazooka was developed by Uganda’s National Agricultural Research Organization (NARO).</a:t>
                      </a:r>
                    </a:p>
                    <a:p>
                      <a:pPr marL="0" marR="0">
                        <a:lnSpc>
                          <a:spcPct val="107000"/>
                        </a:lnSpc>
                        <a:spcBef>
                          <a:spcPts val="0"/>
                        </a:spcBef>
                        <a:spcAft>
                          <a:spcPts val="800"/>
                        </a:spcAft>
                      </a:pPr>
                      <a:endParaRPr lang="en-US" sz="1500" kern="100" dirty="0">
                        <a:effectLst/>
                      </a:endParaRPr>
                    </a:p>
                    <a:p>
                      <a:pPr marL="0" marR="0">
                        <a:lnSpc>
                          <a:spcPct val="107000"/>
                        </a:lnSpc>
                        <a:spcBef>
                          <a:spcPts val="0"/>
                        </a:spcBef>
                        <a:spcAft>
                          <a:spcPts val="800"/>
                        </a:spcAft>
                      </a:pPr>
                      <a:r>
                        <a:rPr lang="en-US" sz="1500" kern="100" dirty="0">
                          <a:effectLst/>
                        </a:rPr>
                        <a:t>Developed using traditional breeding methods and materials from the CGIAR Research Program on Maize (MAIZE) and the International Maize and Wheat Improvement Center (CIMMYT).</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b"/>
                </a:tc>
                <a:extLst>
                  <a:ext uri="{0D108BD9-81ED-4DB2-BD59-A6C34878D82A}">
                    <a16:rowId xmlns:a16="http://schemas.microsoft.com/office/drawing/2014/main" val="452377588"/>
                  </a:ext>
                </a:extLst>
              </a:tr>
            </a:tbl>
          </a:graphicData>
        </a:graphic>
      </p:graphicFrame>
      <p:sp>
        <p:nvSpPr>
          <p:cNvPr id="6" name="TextBox 5">
            <a:extLst>
              <a:ext uri="{FF2B5EF4-FFF2-40B4-BE49-F238E27FC236}">
                <a16:creationId xmlns:a16="http://schemas.microsoft.com/office/drawing/2014/main" id="{4DF104F5-D012-AB76-C3F4-2F7B39EEA9F1}"/>
              </a:ext>
            </a:extLst>
          </p:cNvPr>
          <p:cNvSpPr txBox="1"/>
          <p:nvPr/>
        </p:nvSpPr>
        <p:spPr>
          <a:xfrm>
            <a:off x="5939254" y="496381"/>
            <a:ext cx="5617025" cy="369332"/>
          </a:xfrm>
          <a:prstGeom prst="rect">
            <a:avLst/>
          </a:prstGeom>
          <a:noFill/>
        </p:spPr>
        <p:txBody>
          <a:bodyPr wrap="square" rtlCol="0">
            <a:spAutoFit/>
          </a:bodyPr>
          <a:lstStyle/>
          <a:p>
            <a:r>
              <a:rPr lang="en-US"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Traits of the variety (agronomic and otherwise)</a:t>
            </a:r>
            <a:endParaRPr lang="en-US" b="1" dirty="0">
              <a:solidFill>
                <a:schemeClr val="accent2"/>
              </a:solidFill>
            </a:endParaRPr>
          </a:p>
        </p:txBody>
      </p:sp>
      <p:sp>
        <p:nvSpPr>
          <p:cNvPr id="8" name="TextBox 7">
            <a:extLst>
              <a:ext uri="{FF2B5EF4-FFF2-40B4-BE49-F238E27FC236}">
                <a16:creationId xmlns:a16="http://schemas.microsoft.com/office/drawing/2014/main" id="{AFC74D18-D675-B2D9-4EF3-6DF505EA773A}"/>
              </a:ext>
            </a:extLst>
          </p:cNvPr>
          <p:cNvSpPr txBox="1"/>
          <p:nvPr/>
        </p:nvSpPr>
        <p:spPr>
          <a:xfrm>
            <a:off x="5939254" y="818776"/>
            <a:ext cx="6096000" cy="553998"/>
          </a:xfrm>
          <a:prstGeom prst="rect">
            <a:avLst/>
          </a:prstGeom>
          <a:noFill/>
        </p:spPr>
        <p:txBody>
          <a:bodyPr wrap="square">
            <a:spAutoFit/>
          </a:bodyPr>
          <a:lstStyle/>
          <a:p>
            <a:pPr marL="342900" indent="-342900" algn="l" fontAlgn="b">
              <a:buFont typeface="+mj-lt"/>
              <a:buAutoNum type="arabicPeriod"/>
            </a:pPr>
            <a:r>
              <a:rPr lang="en-US" sz="1500" dirty="0">
                <a:solidFill>
                  <a:srgbClr val="000000"/>
                </a:solidFill>
                <a:latin typeface="Calibri (Body)"/>
              </a:rPr>
              <a:t>Bazooka traits as per the B</a:t>
            </a:r>
            <a:r>
              <a:rPr lang="en-US" sz="1500" b="0" i="0" u="none" strike="noStrike" dirty="0">
                <a:solidFill>
                  <a:srgbClr val="000000"/>
                </a:solidFill>
                <a:effectLst/>
                <a:latin typeface="Calibri (Body)"/>
              </a:rPr>
              <a:t>reeder/NARO: Tolerance to Maize lethal necrosis (MLN); and tolerance to drought.</a:t>
            </a:r>
          </a:p>
        </p:txBody>
      </p:sp>
      <p:graphicFrame>
        <p:nvGraphicFramePr>
          <p:cNvPr id="11" name="Table 10">
            <a:extLst>
              <a:ext uri="{FF2B5EF4-FFF2-40B4-BE49-F238E27FC236}">
                <a16:creationId xmlns:a16="http://schemas.microsoft.com/office/drawing/2014/main" id="{3453B2F4-F3A9-DCFB-FC54-A8498DF809A3}"/>
              </a:ext>
            </a:extLst>
          </p:cNvPr>
          <p:cNvGraphicFramePr>
            <a:graphicFrameLocks noGrp="1"/>
          </p:cNvGraphicFramePr>
          <p:nvPr>
            <p:extLst>
              <p:ext uri="{D42A27DB-BD31-4B8C-83A1-F6EECF244321}">
                <p14:modId xmlns:p14="http://schemas.microsoft.com/office/powerpoint/2010/main" val="865184177"/>
              </p:ext>
            </p:extLst>
          </p:nvPr>
        </p:nvGraphicFramePr>
        <p:xfrm>
          <a:off x="6015405" y="1340058"/>
          <a:ext cx="6096001" cy="3142803"/>
        </p:xfrm>
        <a:graphic>
          <a:graphicData uri="http://schemas.openxmlformats.org/drawingml/2006/table">
            <a:tbl>
              <a:tblPr firstRow="1" firstCol="1" bandRow="1">
                <a:tableStyleId>{91EBBBCC-DAD2-459C-BE2E-F6DE35CF9A28}</a:tableStyleId>
              </a:tblPr>
              <a:tblGrid>
                <a:gridCol w="2309989">
                  <a:extLst>
                    <a:ext uri="{9D8B030D-6E8A-4147-A177-3AD203B41FA5}">
                      <a16:colId xmlns:a16="http://schemas.microsoft.com/office/drawing/2014/main" val="1831336111"/>
                    </a:ext>
                  </a:extLst>
                </a:gridCol>
                <a:gridCol w="2342606">
                  <a:extLst>
                    <a:ext uri="{9D8B030D-6E8A-4147-A177-3AD203B41FA5}">
                      <a16:colId xmlns:a16="http://schemas.microsoft.com/office/drawing/2014/main" val="564319523"/>
                    </a:ext>
                  </a:extLst>
                </a:gridCol>
                <a:gridCol w="1443406">
                  <a:extLst>
                    <a:ext uri="{9D8B030D-6E8A-4147-A177-3AD203B41FA5}">
                      <a16:colId xmlns:a16="http://schemas.microsoft.com/office/drawing/2014/main" val="689664460"/>
                    </a:ext>
                  </a:extLst>
                </a:gridCol>
              </a:tblGrid>
              <a:tr h="294911">
                <a:tc gridSpan="3">
                  <a:txBody>
                    <a:bodyPr/>
                    <a:lstStyle/>
                    <a:p>
                      <a:pPr marL="342900" marR="0" indent="-342900">
                        <a:lnSpc>
                          <a:spcPct val="107000"/>
                        </a:lnSpc>
                        <a:spcBef>
                          <a:spcPts val="0"/>
                        </a:spcBef>
                        <a:spcAft>
                          <a:spcPts val="0"/>
                        </a:spcAft>
                        <a:buAutoNum type="arabicPeriod" startAt="2"/>
                      </a:pPr>
                      <a:r>
                        <a:rPr lang="en-US" sz="1500" b="0" kern="0" dirty="0">
                          <a:solidFill>
                            <a:schemeClr val="tx1"/>
                          </a:solidFill>
                          <a:effectLst/>
                        </a:rPr>
                        <a:t>Bazooka traits based on farmers assessment:</a:t>
                      </a:r>
                    </a:p>
                  </a:txBody>
                  <a:tcPr marL="68580" marR="68580" marT="0"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0027645"/>
                  </a:ext>
                </a:extLst>
              </a:tr>
              <a:tr h="399324">
                <a:tc>
                  <a:txBody>
                    <a:bodyPr/>
                    <a:lstStyle/>
                    <a:p>
                      <a:pPr marL="0" marR="0">
                        <a:lnSpc>
                          <a:spcPct val="107000"/>
                        </a:lnSpc>
                        <a:spcBef>
                          <a:spcPts val="0"/>
                        </a:spcBef>
                        <a:spcAft>
                          <a:spcPts val="0"/>
                        </a:spcAft>
                      </a:pPr>
                      <a:r>
                        <a:rPr lang="en-US" sz="1400" b="1" kern="0" dirty="0">
                          <a:effectLst/>
                        </a:rPr>
                        <a:t>Bazooka trait</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b="1" kern="0" dirty="0">
                          <a:effectLst/>
                        </a:rPr>
                        <a:t>Rating of the trait by majority of surveyed farmers</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b="1" kern="0" dirty="0">
                          <a:effectLst/>
                        </a:rPr>
                        <a:t>Share of surveyed farmers</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09355535"/>
                  </a:ext>
                </a:extLst>
              </a:tr>
              <a:tr h="208578">
                <a:tc>
                  <a:txBody>
                    <a:bodyPr/>
                    <a:lstStyle/>
                    <a:p>
                      <a:pPr marL="0" marR="0">
                        <a:lnSpc>
                          <a:spcPct val="107000"/>
                        </a:lnSpc>
                        <a:spcBef>
                          <a:spcPts val="0"/>
                        </a:spcBef>
                        <a:spcAft>
                          <a:spcPts val="0"/>
                        </a:spcAft>
                      </a:pPr>
                      <a:r>
                        <a:rPr lang="en-US" sz="1400" b="0" kern="0">
                          <a:effectLst/>
                        </a:rPr>
                        <a:t>General quality</a:t>
                      </a:r>
                      <a:endParaRPr lang="en-US" sz="14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90%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98225659"/>
                  </a:ext>
                </a:extLst>
              </a:tr>
              <a:tr h="208578">
                <a:tc>
                  <a:txBody>
                    <a:bodyPr/>
                    <a:lstStyle/>
                    <a:p>
                      <a:pPr marL="0" marR="0">
                        <a:lnSpc>
                          <a:spcPct val="107000"/>
                        </a:lnSpc>
                        <a:spcBef>
                          <a:spcPts val="0"/>
                        </a:spcBef>
                        <a:spcAft>
                          <a:spcPts val="0"/>
                        </a:spcAft>
                      </a:pPr>
                      <a:r>
                        <a:rPr lang="en-US" sz="1400" b="0" kern="0" dirty="0">
                          <a:effectLst/>
                        </a:rPr>
                        <a:t>Yield</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83%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9608772"/>
                  </a:ext>
                </a:extLst>
              </a:tr>
              <a:tr h="208578">
                <a:tc>
                  <a:txBody>
                    <a:bodyPr/>
                    <a:lstStyle/>
                    <a:p>
                      <a:pPr marL="0" marR="0">
                        <a:lnSpc>
                          <a:spcPct val="107000"/>
                        </a:lnSpc>
                        <a:spcBef>
                          <a:spcPts val="0"/>
                        </a:spcBef>
                        <a:spcAft>
                          <a:spcPts val="0"/>
                        </a:spcAft>
                      </a:pPr>
                      <a:r>
                        <a:rPr lang="en-US" sz="1400" b="0" kern="0">
                          <a:effectLst/>
                        </a:rPr>
                        <a:t>Drought tolerance</a:t>
                      </a:r>
                      <a:endParaRPr lang="en-US" sz="14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55%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97791645"/>
                  </a:ext>
                </a:extLst>
              </a:tr>
              <a:tr h="221406">
                <a:tc>
                  <a:txBody>
                    <a:bodyPr/>
                    <a:lstStyle/>
                    <a:p>
                      <a:pPr marL="0" marR="0">
                        <a:lnSpc>
                          <a:spcPct val="107000"/>
                        </a:lnSpc>
                        <a:spcBef>
                          <a:spcPts val="0"/>
                        </a:spcBef>
                        <a:spcAft>
                          <a:spcPts val="0"/>
                        </a:spcAft>
                      </a:pPr>
                      <a:r>
                        <a:rPr lang="en-US" sz="1400" b="0" kern="0" dirty="0">
                          <a:effectLst/>
                        </a:rPr>
                        <a:t>Pest &amp; disease tolerance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dirty="0">
                          <a:effectLst/>
                        </a:rPr>
                        <a:t>Highly rated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38%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3274233"/>
                  </a:ext>
                </a:extLst>
              </a:tr>
              <a:tr h="208578">
                <a:tc>
                  <a:txBody>
                    <a:bodyPr/>
                    <a:lstStyle/>
                    <a:p>
                      <a:pPr marL="0" marR="0">
                        <a:lnSpc>
                          <a:spcPct val="107000"/>
                        </a:lnSpc>
                        <a:spcBef>
                          <a:spcPts val="0"/>
                        </a:spcBef>
                        <a:spcAft>
                          <a:spcPts val="0"/>
                        </a:spcAft>
                      </a:pPr>
                      <a:r>
                        <a:rPr lang="en-US" sz="1400" b="0" kern="0" dirty="0">
                          <a:effectLst/>
                        </a:rPr>
                        <a:t>Early maturing</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75%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2993289"/>
                  </a:ext>
                </a:extLst>
              </a:tr>
              <a:tr h="225951">
                <a:tc>
                  <a:txBody>
                    <a:bodyPr/>
                    <a:lstStyle/>
                    <a:p>
                      <a:pPr marL="0" marR="0">
                        <a:lnSpc>
                          <a:spcPct val="107000"/>
                        </a:lnSpc>
                        <a:spcBef>
                          <a:spcPts val="0"/>
                        </a:spcBef>
                        <a:spcAft>
                          <a:spcPts val="0"/>
                        </a:spcAft>
                      </a:pPr>
                      <a:r>
                        <a:rPr lang="en-US" sz="1400" b="0" kern="0">
                          <a:effectLst/>
                        </a:rPr>
                        <a:t>Market demand/price</a:t>
                      </a:r>
                      <a:endParaRPr lang="en-US" sz="14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56%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7911780"/>
                  </a:ext>
                </a:extLst>
              </a:tr>
              <a:tr h="208578">
                <a:tc>
                  <a:txBody>
                    <a:bodyPr/>
                    <a:lstStyle/>
                    <a:p>
                      <a:pPr marL="0" marR="0">
                        <a:lnSpc>
                          <a:spcPct val="107000"/>
                        </a:lnSpc>
                        <a:spcBef>
                          <a:spcPts val="0"/>
                        </a:spcBef>
                        <a:spcAft>
                          <a:spcPts val="0"/>
                        </a:spcAft>
                      </a:pPr>
                      <a:r>
                        <a:rPr lang="en-US" sz="1400" b="0" kern="0" dirty="0">
                          <a:effectLst/>
                        </a:rPr>
                        <a:t>Taste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73%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9511770"/>
                  </a:ext>
                </a:extLst>
              </a:tr>
              <a:tr h="208578">
                <a:tc>
                  <a:txBody>
                    <a:bodyPr/>
                    <a:lstStyle/>
                    <a:p>
                      <a:pPr marL="0" marR="0">
                        <a:lnSpc>
                          <a:spcPct val="107000"/>
                        </a:lnSpc>
                        <a:spcBef>
                          <a:spcPts val="0"/>
                        </a:spcBef>
                        <a:spcAft>
                          <a:spcPts val="0"/>
                        </a:spcAft>
                      </a:pPr>
                      <a:r>
                        <a:rPr lang="en-US" sz="1400" b="0" kern="0" dirty="0">
                          <a:effectLst/>
                        </a:rPr>
                        <a:t>Availability</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42%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6374382"/>
                  </a:ext>
                </a:extLst>
              </a:tr>
              <a:tr h="208578">
                <a:tc>
                  <a:txBody>
                    <a:bodyPr/>
                    <a:lstStyle/>
                    <a:p>
                      <a:pPr marL="0" marR="0">
                        <a:lnSpc>
                          <a:spcPct val="107000"/>
                        </a:lnSpc>
                        <a:spcBef>
                          <a:spcPts val="0"/>
                        </a:spcBef>
                        <a:spcAft>
                          <a:spcPts val="0"/>
                        </a:spcAft>
                      </a:pPr>
                      <a:r>
                        <a:rPr lang="en-US" sz="1400" b="0" kern="0" dirty="0">
                          <a:effectLst/>
                        </a:rPr>
                        <a:t>Germination rate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dirty="0">
                          <a:effectLst/>
                        </a:rPr>
                        <a:t>Highly rated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83%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9309822"/>
                  </a:ext>
                </a:extLst>
              </a:tr>
              <a:tr h="208578">
                <a:tc>
                  <a:txBody>
                    <a:bodyPr/>
                    <a:lstStyle/>
                    <a:p>
                      <a:pPr marL="0" marR="0">
                        <a:lnSpc>
                          <a:spcPct val="107000"/>
                        </a:lnSpc>
                        <a:spcBef>
                          <a:spcPts val="0"/>
                        </a:spcBef>
                        <a:spcAft>
                          <a:spcPts val="0"/>
                        </a:spcAft>
                      </a:pPr>
                      <a:r>
                        <a:rPr lang="en-US" sz="1400" b="0" kern="0" dirty="0">
                          <a:effectLst/>
                        </a:rPr>
                        <a:t>Price of seed</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Poorly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80%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0329449"/>
                  </a:ext>
                </a:extLst>
              </a:tr>
              <a:tr h="208578">
                <a:tc gridSpan="3">
                  <a:txBody>
                    <a:bodyPr/>
                    <a:lstStyle/>
                    <a:p>
                      <a:pPr marL="0" marR="0">
                        <a:lnSpc>
                          <a:spcPct val="107000"/>
                        </a:lnSpc>
                        <a:spcBef>
                          <a:spcPts val="0"/>
                        </a:spcBef>
                        <a:spcAft>
                          <a:spcPts val="0"/>
                        </a:spcAft>
                      </a:pPr>
                      <a:r>
                        <a:rPr lang="en-US" sz="1200" b="1" i="1" kern="0" dirty="0">
                          <a:effectLst/>
                        </a:rPr>
                        <a:t>Source: MIPPI baseline survey</a:t>
                      </a:r>
                      <a:endParaRPr lang="en-US" sz="1400" b="1"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0029196"/>
                  </a:ext>
                </a:extLst>
              </a:tr>
            </a:tbl>
          </a:graphicData>
        </a:graphic>
      </p:graphicFrame>
      <p:sp>
        <p:nvSpPr>
          <p:cNvPr id="13" name="TextBox 12">
            <a:extLst>
              <a:ext uri="{FF2B5EF4-FFF2-40B4-BE49-F238E27FC236}">
                <a16:creationId xmlns:a16="http://schemas.microsoft.com/office/drawing/2014/main" id="{C16E9BE2-BAEE-05AC-7ED3-1A03444F98FC}"/>
              </a:ext>
            </a:extLst>
          </p:cNvPr>
          <p:cNvSpPr txBox="1"/>
          <p:nvPr/>
        </p:nvSpPr>
        <p:spPr>
          <a:xfrm>
            <a:off x="6000216" y="4696478"/>
            <a:ext cx="6096000" cy="784830"/>
          </a:xfrm>
          <a:prstGeom prst="rect">
            <a:avLst/>
          </a:prstGeom>
          <a:noFill/>
        </p:spPr>
        <p:txBody>
          <a:bodyPr wrap="square">
            <a:spAutoFit/>
          </a:bodyPr>
          <a:lstStyle/>
          <a:p>
            <a:r>
              <a:rPr lang="en-US" sz="1500" b="1" dirty="0">
                <a:solidFill>
                  <a:schemeClr val="accent2"/>
                </a:solidFill>
                <a:effectLst/>
                <a:latin typeface="Calibri (Body)"/>
                <a:ea typeface="Calibri" panose="020F0502020204030204" pitchFamily="34" charset="0"/>
                <a:cs typeface="Times New Roman" panose="02020603050405020304" pitchFamily="18" charset="0"/>
              </a:rPr>
              <a:t>Key constraints to taking up this new variety for farmers</a:t>
            </a:r>
            <a:r>
              <a:rPr lang="en-US" sz="1500" dirty="0">
                <a:effectLst/>
                <a:latin typeface="Calibri (Body)"/>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500" dirty="0">
                <a:latin typeface="Calibri (Body)"/>
                <a:cs typeface="Times New Roman" panose="02020603050405020304" pitchFamily="18" charset="0"/>
              </a:rPr>
              <a:t>High cost of seed</a:t>
            </a:r>
          </a:p>
          <a:p>
            <a:pPr marL="285750" indent="-285750">
              <a:buFont typeface="Arial" panose="020B0604020202020204" pitchFamily="34" charset="0"/>
              <a:buChar char="•"/>
            </a:pPr>
            <a:r>
              <a:rPr lang="en-US" sz="1500" dirty="0">
                <a:latin typeface="Calibri (Body)"/>
                <a:cs typeface="Times New Roman" panose="02020603050405020304" pitchFamily="18" charset="0"/>
              </a:rPr>
              <a:t>Limited awareness of, and experience with the variety.</a:t>
            </a:r>
            <a:endParaRPr lang="en-US" sz="1500" dirty="0">
              <a:latin typeface="Calibri (Body)"/>
            </a:endParaRPr>
          </a:p>
        </p:txBody>
      </p:sp>
      <p:sp>
        <p:nvSpPr>
          <p:cNvPr id="15" name="TextBox 14">
            <a:extLst>
              <a:ext uri="{FF2B5EF4-FFF2-40B4-BE49-F238E27FC236}">
                <a16:creationId xmlns:a16="http://schemas.microsoft.com/office/drawing/2014/main" id="{42935C1F-3C14-419B-0FED-C5722B1D7BDE}"/>
              </a:ext>
            </a:extLst>
          </p:cNvPr>
          <p:cNvSpPr txBox="1"/>
          <p:nvPr/>
        </p:nvSpPr>
        <p:spPr>
          <a:xfrm>
            <a:off x="5991509" y="5584760"/>
            <a:ext cx="6096000" cy="1246495"/>
          </a:xfrm>
          <a:prstGeom prst="rect">
            <a:avLst/>
          </a:prstGeom>
          <a:noFill/>
        </p:spPr>
        <p:txBody>
          <a:bodyPr wrap="square">
            <a:spAutoFit/>
          </a:bodyPr>
          <a:lstStyle/>
          <a:p>
            <a:r>
              <a:rPr lang="en-US" sz="1500" b="1" dirty="0">
                <a:solidFill>
                  <a:schemeClr val="accent2"/>
                </a:solidFill>
                <a:latin typeface="Calibri (Body)"/>
                <a:ea typeface="Calibri" panose="020F0502020204030204" pitchFamily="34" charset="0"/>
                <a:cs typeface="Times New Roman" panose="02020603050405020304" pitchFamily="18" charset="0"/>
              </a:rPr>
              <a:t>Study </a:t>
            </a:r>
            <a:r>
              <a:rPr lang="en-US" sz="1500" b="1" dirty="0">
                <a:solidFill>
                  <a:schemeClr val="accent2"/>
                </a:solidFill>
                <a:effectLst/>
                <a:latin typeface="Calibri (Body)"/>
                <a:ea typeface="Calibri" panose="020F0502020204030204" pitchFamily="34" charset="0"/>
                <a:cs typeface="Times New Roman" panose="02020603050405020304" pitchFamily="18" charset="0"/>
              </a:rPr>
              <a:t>interventions in Uganda (Eastern region)</a:t>
            </a:r>
            <a:r>
              <a:rPr lang="en-US" sz="1500" dirty="0">
                <a:effectLst/>
                <a:latin typeface="Calibri (Body)"/>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500" dirty="0">
                <a:latin typeface="Calibri (Body)"/>
                <a:cs typeface="Times New Roman" panose="02020603050405020304" pitchFamily="18" charset="0"/>
              </a:rPr>
              <a:t>Providing farmers with discounted and paid trial </a:t>
            </a:r>
            <a:r>
              <a:rPr lang="en-US" sz="1500">
                <a:latin typeface="Calibri (Body)"/>
                <a:cs typeface="Times New Roman" panose="02020603050405020304" pitchFamily="18" charset="0"/>
              </a:rPr>
              <a:t>packs to </a:t>
            </a:r>
            <a:r>
              <a:rPr lang="en-US" sz="1500" dirty="0">
                <a:latin typeface="Calibri (Body)"/>
                <a:cs typeface="Times New Roman" panose="02020603050405020304" pitchFamily="18" charset="0"/>
              </a:rPr>
              <a:t>experiment and learn .</a:t>
            </a:r>
          </a:p>
          <a:p>
            <a:pPr marL="285750" indent="-285750">
              <a:buFont typeface="Arial" panose="020B0604020202020204" pitchFamily="34" charset="0"/>
              <a:buChar char="•"/>
            </a:pPr>
            <a:r>
              <a:rPr lang="en-US" sz="1500" dirty="0">
                <a:latin typeface="Calibri (Body)"/>
                <a:cs typeface="Times New Roman" panose="02020603050405020304" pitchFamily="18" charset="0"/>
              </a:rPr>
              <a:t>Familiarizing maize farmers/consumers with consumption-related traits of maize from the Bazooka variety.</a:t>
            </a:r>
            <a:endParaRPr lang="en-US" sz="1500" dirty="0">
              <a:latin typeface="Calibri (Body)"/>
            </a:endParaRPr>
          </a:p>
        </p:txBody>
      </p:sp>
    </p:spTree>
    <p:extLst>
      <p:ext uri="{BB962C8B-B14F-4D97-AF65-F5344CB8AC3E}">
        <p14:creationId xmlns:p14="http://schemas.microsoft.com/office/powerpoint/2010/main" val="1592359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592</TotalTime>
  <Words>617</Words>
  <Application>Microsoft Office PowerPoint</Application>
  <PresentationFormat>Widescreen</PresentationFormat>
  <Paragraphs>115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(Body)</vt:lpstr>
      <vt:lpstr>Calibri Light</vt:lpstr>
      <vt:lpstr>Office Theme</vt:lpstr>
      <vt:lpstr>Increasing Adoption and Varietal Turnover of Seed: Consumer and Producer Side Interventions</vt:lpstr>
      <vt:lpstr>About Bazooka; a hybrid maize variety that is being promoted in the trails in Uganda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Nabwire, Leocardia (IFPRI-Kampala)</dc:creator>
  <cp:lastModifiedBy>Nabwire, Leocardia (IFPRI-Kampala)</cp:lastModifiedBy>
  <cp:revision>6</cp:revision>
  <dcterms:created xsi:type="dcterms:W3CDTF">2023-04-19T11:02:19Z</dcterms:created>
  <dcterms:modified xsi:type="dcterms:W3CDTF">2023-04-21T16:36:53Z</dcterms:modified>
</cp:coreProperties>
</file>