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10" r:id="rId2"/>
    <p:sldId id="461" r:id="rId3"/>
    <p:sldId id="462" r:id="rId4"/>
    <p:sldId id="403" r:id="rId5"/>
    <p:sldId id="4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600"/>
    <a:srgbClr val="CD0000"/>
    <a:srgbClr val="BF0000"/>
    <a:srgbClr val="A20FA1"/>
    <a:srgbClr val="00A300"/>
    <a:srgbClr val="009300"/>
    <a:srgbClr val="DD6607"/>
    <a:srgbClr val="D66509"/>
    <a:srgbClr val="3A8CFF"/>
    <a:srgbClr val="00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4549" autoAdjust="0"/>
    <p:restoredTop sz="94709" autoAdjust="0"/>
  </p:normalViewPr>
  <p:slideViewPr>
    <p:cSldViewPr snapToGrid="0" snapToObjects="1">
      <p:cViewPr varScale="1">
        <p:scale>
          <a:sx n="92" d="100"/>
          <a:sy n="92" d="100"/>
        </p:scale>
        <p:origin x="17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2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27C74-F0A0-D548-BA77-C1ADC4BD8342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878BA-A8EA-4743-A889-431FD7AB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A9378-53CA-B149-B4AD-C03A6137E2A7}" type="datetimeFigureOut">
              <a:rPr lang="en-US" smtClean="0"/>
              <a:pPr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7455A-1107-844F-B1FB-84FAE206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1" Type="http://schemas.microsoft.com/office/2007/relationships/media" Target="file:////Users/moem/Desktop/ARTN_Moe/Algol%20Eclipsing%20Binary%20Star%20With%20Lightcurve.mp4" TargetMode="External"/><Relationship Id="rId2" Type="http://schemas.openxmlformats.org/officeDocument/2006/relationships/video" Target="file:////Users/moem/Desktop/ARTN_Moe/Algol%20Eclipsing%20Binary%20Star%20With%20Lightcurve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1" Type="http://schemas.microsoft.com/office/2007/relationships/media" Target="file:////Users/moem/Desktop/ARTN_Moe/Reflect.mp4" TargetMode="External"/><Relationship Id="rId2" Type="http://schemas.openxmlformats.org/officeDocument/2006/relationships/video" Target="file:////Users/moem/Desktop/ARTN_Moe/Reflect.mp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5295" y="76022"/>
            <a:ext cx="452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" dirty="0" smtClean="0">
                <a:latin typeface="Arial"/>
              </a:rPr>
              <a:t>Eclipsing Binaries (EBs)</a:t>
            </a:r>
            <a:endParaRPr lang="en-US" sz="2800" spc="60" dirty="0">
              <a:latin typeface="Arial"/>
            </a:endParaRPr>
          </a:p>
        </p:txBody>
      </p:sp>
      <p:pic>
        <p:nvPicPr>
          <p:cNvPr id="14" name="Algol Eclipsing Binary Star With Lightcurve.mp4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676238"/>
            <a:ext cx="8596318" cy="4879436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4676650" y="6543424"/>
            <a:ext cx="4451714" cy="3108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491" y="5126181"/>
            <a:ext cx="2092036" cy="2493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pPr algn="ctr"/>
            <a:endParaRPr lang="en-US" sz="2400" spc="60" dirty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317" y="5726282"/>
            <a:ext cx="8925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00" spc="60" dirty="0" smtClean="0">
                <a:latin typeface="Arial"/>
              </a:rPr>
              <a:t>Max Moe (Einstein Postdoctoral Fellow </a:t>
            </a:r>
            <a:r>
              <a:rPr lang="en-US" sz="2300" spc="60" dirty="0">
                <a:latin typeface="Arial"/>
              </a:rPr>
              <a:t>-</a:t>
            </a:r>
            <a:r>
              <a:rPr lang="en-US" sz="2300" spc="60" dirty="0" smtClean="0">
                <a:latin typeface="Arial"/>
              </a:rPr>
              <a:t> Steward Observatory)</a:t>
            </a:r>
          </a:p>
          <a:p>
            <a:pPr algn="ctr"/>
            <a:r>
              <a:rPr lang="en-US" sz="2100" spc="60" dirty="0" smtClean="0">
                <a:latin typeface="Arial"/>
              </a:rPr>
              <a:t>Arizona Robotic Telescope Network Workshop </a:t>
            </a:r>
            <a:r>
              <a:rPr lang="en-US" sz="2100" spc="60" dirty="0">
                <a:latin typeface="Arial"/>
              </a:rPr>
              <a:t>-</a:t>
            </a:r>
            <a:r>
              <a:rPr lang="en-US" sz="2100" spc="60" dirty="0" smtClean="0">
                <a:latin typeface="Arial"/>
              </a:rPr>
              <a:t> January 18, 2018</a:t>
            </a:r>
            <a:endParaRPr lang="en-US" sz="2100" spc="60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93382" y="43918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8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6895" y="83131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" dirty="0" smtClean="0">
                <a:latin typeface="Arial"/>
              </a:rPr>
              <a:t>EB Surveys</a:t>
            </a:r>
            <a:endParaRPr lang="en-US" sz="2400" spc="60" dirty="0">
              <a:latin typeface="Arial"/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4676650" y="6543424"/>
            <a:ext cx="4451714" cy="3108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9374" y="1218700"/>
            <a:ext cx="618887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pc="60" dirty="0" smtClean="0">
                <a:latin typeface="Arial"/>
              </a:rPr>
              <a:t>Kepler</a:t>
            </a:r>
            <a:r>
              <a:rPr lang="en-US" spc="60" dirty="0" smtClean="0">
                <a:latin typeface="Arial"/>
              </a:rPr>
              <a:t>: 2,900 EBs </a:t>
            </a:r>
            <a:r>
              <a:rPr lang="en-US" sz="1600" spc="60" dirty="0" smtClean="0">
                <a:latin typeface="Arial"/>
              </a:rPr>
              <a:t>(Kirk+2016)</a:t>
            </a:r>
          </a:p>
          <a:p>
            <a:endParaRPr lang="en-US" sz="2000" spc="60" dirty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OGLE: </a:t>
            </a:r>
            <a:r>
              <a:rPr lang="en-US" spc="60" dirty="0" err="1" smtClean="0">
                <a:latin typeface="Arial"/>
              </a:rPr>
              <a:t>Magellanic</a:t>
            </a:r>
            <a:r>
              <a:rPr lang="en-US" spc="60" dirty="0" smtClean="0">
                <a:latin typeface="Arial"/>
              </a:rPr>
              <a:t> Clouds </a:t>
            </a:r>
            <a:r>
              <a:rPr lang="en-US" spc="60" dirty="0">
                <a:latin typeface="Arial"/>
              </a:rPr>
              <a:t>-</a:t>
            </a:r>
            <a:r>
              <a:rPr lang="en-US" spc="60" dirty="0" smtClean="0">
                <a:latin typeface="Arial"/>
              </a:rPr>
              <a:t> 49,000 EBs </a:t>
            </a:r>
            <a:r>
              <a:rPr lang="en-US" sz="1600" spc="60" dirty="0" smtClean="0">
                <a:latin typeface="Arial"/>
              </a:rPr>
              <a:t>(</a:t>
            </a:r>
            <a:r>
              <a:rPr lang="en-US" sz="1600" spc="60" dirty="0" err="1" smtClean="0">
                <a:latin typeface="Arial"/>
              </a:rPr>
              <a:t>Pawlak</a:t>
            </a:r>
            <a:r>
              <a:rPr lang="en-US" sz="1600" spc="60" dirty="0" smtClean="0">
                <a:latin typeface="Arial"/>
              </a:rPr>
              <a:t>+ 2016);</a:t>
            </a:r>
          </a:p>
          <a:p>
            <a:r>
              <a:rPr lang="en-US" spc="60" dirty="0">
                <a:latin typeface="Arial"/>
              </a:rPr>
              <a:t>	 </a:t>
            </a:r>
            <a:r>
              <a:rPr lang="en-US" spc="60" dirty="0" smtClean="0">
                <a:latin typeface="Arial"/>
              </a:rPr>
              <a:t>    Galactic Bulge </a:t>
            </a:r>
            <a:r>
              <a:rPr lang="en-US" spc="60" dirty="0">
                <a:latin typeface="Arial"/>
              </a:rPr>
              <a:t>-</a:t>
            </a:r>
            <a:r>
              <a:rPr lang="en-US" spc="60" dirty="0" smtClean="0">
                <a:latin typeface="Arial"/>
              </a:rPr>
              <a:t> 451,000 EBs </a:t>
            </a:r>
            <a:r>
              <a:rPr lang="en-US" sz="1600" spc="60" dirty="0" smtClean="0">
                <a:latin typeface="Arial"/>
              </a:rPr>
              <a:t>(</a:t>
            </a:r>
            <a:r>
              <a:rPr lang="en-US" sz="1600" spc="60" dirty="0" err="1" smtClean="0">
                <a:latin typeface="Arial"/>
              </a:rPr>
              <a:t>Soszynski</a:t>
            </a:r>
            <a:r>
              <a:rPr lang="en-US" sz="1600" spc="60" dirty="0" smtClean="0">
                <a:latin typeface="Arial"/>
              </a:rPr>
              <a:t>+ 2017)</a:t>
            </a:r>
            <a:endParaRPr lang="en-US" sz="1600" spc="60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667" y="669372"/>
            <a:ext cx="1121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" dirty="0" smtClean="0">
                <a:latin typeface="Arial"/>
              </a:rPr>
              <a:t>Recent:</a:t>
            </a:r>
            <a:endParaRPr lang="en-US" sz="2000" spc="60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4698"/>
          <a:stretch/>
        </p:blipFill>
        <p:spPr>
          <a:xfrm>
            <a:off x="6497782" y="138549"/>
            <a:ext cx="2547452" cy="37520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9230" y="3858371"/>
            <a:ext cx="2569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60" dirty="0" smtClean="0">
                <a:latin typeface="Arial"/>
              </a:rPr>
              <a:t>1.3m Warsaw Telescope</a:t>
            </a:r>
            <a:endParaRPr lang="en-US" sz="1600" spc="60" dirty="0"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793" y="3480869"/>
            <a:ext cx="84927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pc="60" dirty="0" smtClean="0">
                <a:latin typeface="Arial"/>
              </a:rPr>
              <a:t>Gaia</a:t>
            </a:r>
            <a:r>
              <a:rPr lang="en-US" spc="60" dirty="0" smtClean="0">
                <a:latin typeface="Arial"/>
              </a:rPr>
              <a:t>: ~5 million EBs </a:t>
            </a:r>
            <a:r>
              <a:rPr lang="en-US" sz="1600" spc="60" dirty="0" smtClean="0">
                <a:latin typeface="Arial"/>
              </a:rPr>
              <a:t>(</a:t>
            </a:r>
            <a:r>
              <a:rPr lang="en-US" sz="1600" spc="60" dirty="0" err="1" smtClean="0">
                <a:latin typeface="Arial"/>
              </a:rPr>
              <a:t>Eyer</a:t>
            </a:r>
            <a:r>
              <a:rPr lang="en-US" sz="1600" spc="60" dirty="0" smtClean="0">
                <a:latin typeface="Arial"/>
              </a:rPr>
              <a:t>+ 2015)</a:t>
            </a:r>
          </a:p>
          <a:p>
            <a:endParaRPr lang="en-US" sz="2000" spc="60" dirty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LSST: ~24 million EBs </a:t>
            </a:r>
            <a:r>
              <a:rPr lang="en-US" sz="1600" spc="60" dirty="0" smtClean="0">
                <a:latin typeface="Arial"/>
              </a:rPr>
              <a:t>(</a:t>
            </a:r>
            <a:r>
              <a:rPr lang="en-US" sz="1600" spc="60" dirty="0" err="1" smtClean="0">
                <a:latin typeface="Arial"/>
              </a:rPr>
              <a:t>Prsa</a:t>
            </a:r>
            <a:r>
              <a:rPr lang="en-US" sz="1600" spc="60" dirty="0" smtClean="0">
                <a:latin typeface="Arial"/>
              </a:rPr>
              <a:t>+ 2011)</a:t>
            </a:r>
          </a:p>
          <a:p>
            <a:endParaRPr lang="en-US" sz="1600" spc="60" dirty="0">
              <a:latin typeface="Arial"/>
            </a:endParaRPr>
          </a:p>
          <a:p>
            <a:r>
              <a:rPr lang="en-US" spc="60" dirty="0" err="1" smtClean="0">
                <a:latin typeface="Arial"/>
              </a:rPr>
              <a:t>VARiability</a:t>
            </a:r>
            <a:r>
              <a:rPr lang="en-US" spc="60" dirty="0" smtClean="0">
                <a:latin typeface="Arial"/>
              </a:rPr>
              <a:t> Survey of the </a:t>
            </a:r>
            <a:r>
              <a:rPr lang="en-US" spc="60" dirty="0" err="1" smtClean="0">
                <a:latin typeface="Arial"/>
              </a:rPr>
              <a:t>TriAngulum</a:t>
            </a:r>
            <a:r>
              <a:rPr lang="en-US" spc="60" dirty="0" smtClean="0">
                <a:latin typeface="Arial"/>
              </a:rPr>
              <a:t> </a:t>
            </a:r>
            <a:r>
              <a:rPr lang="en-US" spc="60" dirty="0" err="1" smtClean="0">
                <a:latin typeface="Arial"/>
              </a:rPr>
              <a:t>GAlaxy</a:t>
            </a:r>
            <a:r>
              <a:rPr lang="en-US" spc="60" dirty="0" smtClean="0">
                <a:latin typeface="Arial"/>
              </a:rPr>
              <a:t> (VARSTAGA):</a:t>
            </a:r>
            <a:endParaRPr lang="en-US" spc="60" dirty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   • 200 1-hour epochs with Bok 90Prime (30% complete)</a:t>
            </a:r>
          </a:p>
          <a:p>
            <a:r>
              <a:rPr lang="en-US" spc="60" dirty="0" smtClean="0">
                <a:latin typeface="Arial"/>
              </a:rPr>
              <a:t>   • 2 epochs per quarter-night (45% in </a:t>
            </a:r>
            <a:r>
              <a:rPr lang="en-US" spc="60" dirty="0" err="1" smtClean="0">
                <a:latin typeface="Arial"/>
              </a:rPr>
              <a:t>i</a:t>
            </a:r>
            <a:r>
              <a:rPr lang="en-US" spc="60" dirty="0" smtClean="0">
                <a:latin typeface="Arial"/>
              </a:rPr>
              <a:t> &amp; g each, 5% in u and r each)</a:t>
            </a:r>
          </a:p>
          <a:p>
            <a:r>
              <a:rPr lang="en-US" spc="60" dirty="0" smtClean="0">
                <a:latin typeface="Arial"/>
              </a:rPr>
              <a:t>   • 15 dithered 4-min exposures (fill in chip gaps; correct for </a:t>
            </a:r>
            <a:r>
              <a:rPr lang="en-US" spc="60" dirty="0" err="1" smtClean="0">
                <a:latin typeface="Arial"/>
              </a:rPr>
              <a:t>i</a:t>
            </a:r>
            <a:r>
              <a:rPr lang="en-US" spc="60" dirty="0" smtClean="0">
                <a:latin typeface="Arial"/>
              </a:rPr>
              <a:t>-band fringing)</a:t>
            </a:r>
          </a:p>
          <a:p>
            <a:r>
              <a:rPr lang="en-US" spc="60" dirty="0" smtClean="0">
                <a:latin typeface="Arial"/>
              </a:rPr>
              <a:t>   • precision of </a:t>
            </a:r>
            <a:r>
              <a:rPr lang="en-US" spc="60" dirty="0" err="1" smtClean="0">
                <a:latin typeface="Arial"/>
              </a:rPr>
              <a:t>σ</a:t>
            </a:r>
            <a:r>
              <a:rPr lang="en-US" spc="60" dirty="0" smtClean="0">
                <a:latin typeface="Arial"/>
              </a:rPr>
              <a:t> ≲ 0.02 mag at ~22 mag per epoch </a:t>
            </a:r>
          </a:p>
          <a:p>
            <a:r>
              <a:rPr lang="en-US" spc="60" dirty="0" smtClean="0">
                <a:latin typeface="Arial"/>
              </a:rPr>
              <a:t>   • ~10,000 massive EBs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667" y="2841568"/>
            <a:ext cx="2466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" dirty="0" smtClean="0">
                <a:latin typeface="Arial"/>
              </a:rPr>
              <a:t>Current/Upcoming:</a:t>
            </a:r>
            <a:endParaRPr lang="en-US" sz="2000" spc="6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2195" y="136646"/>
            <a:ext cx="285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" dirty="0" smtClean="0">
                <a:latin typeface="Arial"/>
              </a:rPr>
              <a:t>Science with EBs</a:t>
            </a:r>
            <a:endParaRPr lang="en-US" sz="2400" spc="60" dirty="0">
              <a:latin typeface="Arial"/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4676650" y="6543424"/>
            <a:ext cx="4451714" cy="3108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314" y="776404"/>
            <a:ext cx="849848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" dirty="0" smtClean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Fundamental stellar main-sequence (MS) mass-luminosity-radius relations</a:t>
            </a:r>
          </a:p>
          <a:p>
            <a:endParaRPr lang="en-US" sz="1200" spc="60" dirty="0" smtClean="0">
              <a:latin typeface="Arial"/>
            </a:endParaRPr>
          </a:p>
          <a:p>
            <a:r>
              <a:rPr lang="en-US" spc="60" dirty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Pre-MS evolutionary tracks (Torres+ 2010)</a:t>
            </a:r>
          </a:p>
          <a:p>
            <a:endParaRPr lang="en-US" sz="1200" spc="60" dirty="0" smtClean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• Most accurate distances to local group galaxies (Pietrzynski+2013),</a:t>
            </a:r>
          </a:p>
          <a:p>
            <a:r>
              <a:rPr lang="en-US" spc="60" dirty="0">
                <a:latin typeface="Arial"/>
              </a:rPr>
              <a:t>	</a:t>
            </a:r>
            <a:r>
              <a:rPr lang="en-US" spc="60" dirty="0" smtClean="0">
                <a:latin typeface="Arial"/>
              </a:rPr>
              <a:t>anchoring cosmological distance scale, </a:t>
            </a:r>
            <a:r>
              <a:rPr lang="en-US" i="1" spc="60" dirty="0" smtClean="0">
                <a:latin typeface="Arial"/>
              </a:rPr>
              <a:t>H</a:t>
            </a:r>
            <a:r>
              <a:rPr lang="en-US" i="1" spc="60" baseline="-25000" dirty="0" smtClean="0">
                <a:latin typeface="Arial"/>
              </a:rPr>
              <a:t>o</a:t>
            </a:r>
            <a:r>
              <a:rPr lang="en-US" spc="60" dirty="0" smtClean="0">
                <a:latin typeface="Arial"/>
              </a:rPr>
              <a:t>, and </a:t>
            </a:r>
            <a:r>
              <a:rPr lang="en-US" i="1" spc="60" dirty="0" smtClean="0">
                <a:latin typeface="Arial"/>
              </a:rPr>
              <a:t>w</a:t>
            </a:r>
            <a:r>
              <a:rPr lang="en-US" spc="60" dirty="0" smtClean="0">
                <a:latin typeface="Arial"/>
              </a:rPr>
              <a:t> (</a:t>
            </a:r>
            <a:r>
              <a:rPr lang="en-US" spc="60" dirty="0" err="1" smtClean="0">
                <a:latin typeface="Arial"/>
              </a:rPr>
              <a:t>Riess</a:t>
            </a:r>
            <a:r>
              <a:rPr lang="en-US" spc="60" dirty="0" smtClean="0">
                <a:latin typeface="Arial"/>
              </a:rPr>
              <a:t>+ 2016)</a:t>
            </a:r>
          </a:p>
          <a:p>
            <a:endParaRPr lang="en-US" sz="1000" spc="60" dirty="0" smtClean="0">
              <a:latin typeface="Arial"/>
            </a:endParaRPr>
          </a:p>
          <a:p>
            <a:r>
              <a:rPr lang="en-US" spc="60" dirty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Tidal evolution (Moe &amp; Di Stefano 2015b)</a:t>
            </a:r>
          </a:p>
          <a:p>
            <a:endParaRPr lang="en-US" sz="1200" spc="60" dirty="0" smtClean="0">
              <a:latin typeface="Arial"/>
            </a:endParaRPr>
          </a:p>
          <a:p>
            <a:r>
              <a:rPr lang="en-US" spc="60" dirty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Close Binary Statistics (</a:t>
            </a:r>
            <a:r>
              <a:rPr lang="en-US" spc="60" dirty="0" err="1" smtClean="0">
                <a:latin typeface="Arial"/>
              </a:rPr>
              <a:t>F</a:t>
            </a:r>
            <a:r>
              <a:rPr lang="en-US" spc="60" baseline="-25000" dirty="0" err="1" smtClean="0">
                <a:latin typeface="Arial"/>
              </a:rPr>
              <a:t>close</a:t>
            </a:r>
            <a:r>
              <a:rPr lang="en-US" spc="60" dirty="0" smtClean="0">
                <a:latin typeface="Arial"/>
              </a:rPr>
              <a:t> ∝ M</a:t>
            </a:r>
            <a:r>
              <a:rPr lang="en-US" spc="60" baseline="-25000" dirty="0" smtClean="0">
                <a:latin typeface="Arial"/>
              </a:rPr>
              <a:t>1</a:t>
            </a:r>
            <a:r>
              <a:rPr lang="en-US" spc="60" baseline="30000" dirty="0" smtClean="0">
                <a:latin typeface="Arial"/>
              </a:rPr>
              <a:t>0.7</a:t>
            </a:r>
            <a:r>
              <a:rPr lang="en-US" spc="60" dirty="0" smtClean="0">
                <a:latin typeface="Arial"/>
              </a:rPr>
              <a:t>; Moe &amp; Di Stefano 2013, 2017)</a:t>
            </a:r>
          </a:p>
          <a:p>
            <a:endParaRPr lang="en-US" sz="1200" spc="60" dirty="0" smtClean="0">
              <a:latin typeface="Arial"/>
            </a:endParaRPr>
          </a:p>
          <a:p>
            <a:r>
              <a:rPr lang="en-US" spc="60" dirty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Stable mass transfer (</a:t>
            </a:r>
            <a:r>
              <a:rPr lang="en-US" spc="60" dirty="0" err="1" smtClean="0">
                <a:latin typeface="Arial"/>
              </a:rPr>
              <a:t>Algols</a:t>
            </a:r>
            <a:r>
              <a:rPr lang="en-US" spc="60" dirty="0" smtClean="0">
                <a:latin typeface="Arial"/>
              </a:rPr>
              <a:t>; Van </a:t>
            </a:r>
            <a:r>
              <a:rPr lang="en-US" spc="60" dirty="0" err="1" smtClean="0">
                <a:latin typeface="Arial"/>
              </a:rPr>
              <a:t>Rensbergen</a:t>
            </a:r>
            <a:r>
              <a:rPr lang="en-US" spc="60" dirty="0" smtClean="0">
                <a:latin typeface="Arial"/>
              </a:rPr>
              <a:t>+ 2010)</a:t>
            </a:r>
          </a:p>
          <a:p>
            <a:endParaRPr lang="en-US" sz="1200" spc="60" dirty="0">
              <a:latin typeface="Arial"/>
            </a:endParaRPr>
          </a:p>
          <a:p>
            <a:r>
              <a:rPr lang="en-US" spc="60" dirty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Triples w/ eclipse timing variations (</a:t>
            </a:r>
            <a:r>
              <a:rPr lang="en-US" spc="60" dirty="0" err="1" smtClean="0">
                <a:latin typeface="Arial"/>
              </a:rPr>
              <a:t>Borkovits</a:t>
            </a:r>
            <a:r>
              <a:rPr lang="en-US" spc="60" dirty="0" smtClean="0">
                <a:latin typeface="Arial"/>
              </a:rPr>
              <a:t>+ 2016)</a:t>
            </a:r>
          </a:p>
          <a:p>
            <a:endParaRPr lang="en-US" sz="1200" spc="60" dirty="0" smtClean="0">
              <a:latin typeface="Arial"/>
            </a:endParaRPr>
          </a:p>
          <a:p>
            <a:r>
              <a:rPr lang="en-US" spc="60" dirty="0">
                <a:latin typeface="Arial"/>
              </a:rPr>
              <a:t>• U</a:t>
            </a:r>
            <a:r>
              <a:rPr lang="en-US" spc="60" dirty="0" smtClean="0">
                <a:latin typeface="Arial"/>
              </a:rPr>
              <a:t>nique phases of formation &amp; evolution:</a:t>
            </a:r>
          </a:p>
          <a:p>
            <a:r>
              <a:rPr lang="en-US" spc="60" dirty="0">
                <a:latin typeface="Arial"/>
              </a:rPr>
              <a:t>	</a:t>
            </a:r>
            <a:r>
              <a:rPr lang="en-US" spc="60" dirty="0" smtClean="0">
                <a:latin typeface="Arial"/>
              </a:rPr>
              <a:t>- White dwarf + M-dwarf (HW </a:t>
            </a:r>
            <a:r>
              <a:rPr lang="en-US" spc="60" dirty="0" err="1" smtClean="0">
                <a:latin typeface="Arial"/>
              </a:rPr>
              <a:t>Vir</a:t>
            </a:r>
            <a:r>
              <a:rPr lang="en-US" spc="60" dirty="0" smtClean="0">
                <a:latin typeface="Arial"/>
              </a:rPr>
              <a:t>; Lee+ 2009)</a:t>
            </a:r>
          </a:p>
          <a:p>
            <a:r>
              <a:rPr lang="en-US" spc="60" dirty="0">
                <a:latin typeface="Arial"/>
              </a:rPr>
              <a:t>	</a:t>
            </a:r>
            <a:r>
              <a:rPr lang="en-US" spc="60" dirty="0" smtClean="0">
                <a:latin typeface="Arial"/>
              </a:rPr>
              <a:t>- Cool disk (</a:t>
            </a:r>
            <a:r>
              <a:rPr lang="en-US" spc="60" dirty="0" err="1" smtClean="0">
                <a:latin typeface="Arial"/>
              </a:rPr>
              <a:t>ε</a:t>
            </a:r>
            <a:r>
              <a:rPr lang="en-US" spc="60" dirty="0" smtClean="0">
                <a:latin typeface="Arial"/>
              </a:rPr>
              <a:t> </a:t>
            </a:r>
            <a:r>
              <a:rPr lang="en-US" spc="60" dirty="0" err="1" smtClean="0">
                <a:latin typeface="Arial"/>
              </a:rPr>
              <a:t>Aur</a:t>
            </a:r>
            <a:r>
              <a:rPr lang="en-US" spc="60" dirty="0" smtClean="0">
                <a:latin typeface="Arial"/>
              </a:rPr>
              <a:t>; </a:t>
            </a:r>
            <a:r>
              <a:rPr lang="en-US" spc="60" dirty="0" err="1" smtClean="0">
                <a:latin typeface="Arial"/>
              </a:rPr>
              <a:t>Kloppenborg</a:t>
            </a:r>
            <a:r>
              <a:rPr lang="en-US" spc="60" dirty="0" smtClean="0">
                <a:latin typeface="Arial"/>
              </a:rPr>
              <a:t>+ 2010)</a:t>
            </a:r>
          </a:p>
          <a:p>
            <a:r>
              <a:rPr lang="en-US" spc="60" dirty="0">
                <a:latin typeface="Arial"/>
              </a:rPr>
              <a:t>	</a:t>
            </a:r>
            <a:r>
              <a:rPr lang="en-US" spc="60" dirty="0" smtClean="0">
                <a:latin typeface="Arial"/>
              </a:rPr>
              <a:t>- MS + pre-MS (Moe &amp; Di Stefano 2015a)</a:t>
            </a:r>
            <a:endParaRPr lang="en-US" spc="60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473" y="4230987"/>
            <a:ext cx="3158836" cy="24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8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1565" y="386554"/>
            <a:ext cx="903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Discovered 18 MS + pre-MS EBs with reflection effects:</a:t>
            </a:r>
          </a:p>
          <a:p>
            <a:pPr algn="ctr"/>
            <a:r>
              <a:rPr lang="en-US" dirty="0" smtClean="0">
                <a:latin typeface="arial" charset="0"/>
              </a:rPr>
              <a:t>M</a:t>
            </a:r>
            <a:r>
              <a:rPr lang="en-US" baseline="-25000" dirty="0" smtClean="0">
                <a:latin typeface="arial" charset="0"/>
              </a:rPr>
              <a:t>1</a:t>
            </a:r>
            <a:r>
              <a:rPr lang="en-US" dirty="0" smtClean="0">
                <a:latin typeface="arial" charset="0"/>
              </a:rPr>
              <a:t> = 6 - 20 M</a:t>
            </a:r>
            <a:r>
              <a:rPr lang="en-US" baseline="-25000" dirty="0" smtClean="0">
                <a:latin typeface="arial" charset="0"/>
                <a:ea typeface="Wingdings"/>
                <a:cs typeface="Wingdings"/>
              </a:rPr>
              <a:t>☉</a:t>
            </a:r>
            <a:r>
              <a:rPr lang="en-US" dirty="0" smtClean="0">
                <a:latin typeface="arial" charset="0"/>
              </a:rPr>
              <a:t>,  M</a:t>
            </a:r>
            <a:r>
              <a:rPr lang="en-US" baseline="-25000" dirty="0" smtClean="0">
                <a:latin typeface="arial" charset="0"/>
              </a:rPr>
              <a:t>2</a:t>
            </a:r>
            <a:r>
              <a:rPr lang="en-US" dirty="0" smtClean="0">
                <a:latin typeface="arial" charset="0"/>
              </a:rPr>
              <a:t> = 0.8 - 2.4 M</a:t>
            </a:r>
            <a:r>
              <a:rPr lang="en-US" baseline="-25000" dirty="0" smtClean="0">
                <a:latin typeface="arial" charset="0"/>
                <a:ea typeface="Wingdings"/>
                <a:cs typeface="Wingdings"/>
              </a:rPr>
              <a:t>☉</a:t>
            </a:r>
            <a:r>
              <a:rPr lang="en-US" dirty="0" smtClean="0">
                <a:latin typeface="arial" charset="0"/>
              </a:rPr>
              <a:t> (q = </a:t>
            </a:r>
            <a:r>
              <a:rPr lang="en-US" dirty="0" smtClean="0">
                <a:latin typeface="arial" charset="0"/>
              </a:rPr>
              <a:t>0.06 </a:t>
            </a:r>
            <a:r>
              <a:rPr lang="en-US" dirty="0" smtClean="0">
                <a:latin typeface="arial" charset="0"/>
              </a:rPr>
              <a:t>- 0.3), &amp; 𝜏 = 0.6 - 8 </a:t>
            </a:r>
            <a:r>
              <a:rPr lang="en-US" dirty="0" err="1" smtClean="0">
                <a:latin typeface="arial" charset="0"/>
              </a:rPr>
              <a:t>Myr</a:t>
            </a:r>
            <a:r>
              <a:rPr lang="en-US" dirty="0" smtClean="0">
                <a:latin typeface="arial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40" y="44932"/>
            <a:ext cx="90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</a:rPr>
              <a:t>A New Class of Nascent EBs with Extreme Mass Ratios </a:t>
            </a:r>
            <a:r>
              <a:rPr lang="en-US" dirty="0" smtClean="0">
                <a:latin typeface="Arial"/>
              </a:rPr>
              <a:t>(Moe &amp; Di Stefano 2015a)</a:t>
            </a:r>
          </a:p>
        </p:txBody>
      </p:sp>
      <p:pic>
        <p:nvPicPr>
          <p:cNvPr id="6" name="Reflect.mp4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5452" y="1079705"/>
            <a:ext cx="6375279" cy="48875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1597" y="3647684"/>
            <a:ext cx="29140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/>
              </a:rPr>
              <a:t>P = 3 - 8 days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R</a:t>
            </a:r>
            <a:r>
              <a:rPr lang="en-US" sz="2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 = 4 - 5 R</a:t>
            </a:r>
            <a:r>
              <a:rPr lang="en-US" sz="2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Wingdings"/>
                <a:ea typeface="Wingdings"/>
                <a:cs typeface="Wingdings"/>
              </a:rPr>
              <a:t></a:t>
            </a:r>
            <a:endParaRPr lang="en-US" sz="2000" baseline="-25000" dirty="0" smtClean="0">
              <a:solidFill>
                <a:schemeClr val="tx2">
                  <a:lumMod val="60000"/>
                  <a:lumOff val="40000"/>
                </a:schemeClr>
              </a:solidFill>
              <a:latin typeface="Arial"/>
            </a:endParaRPr>
          </a:p>
          <a:p>
            <a:pPr algn="ctr"/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R</a:t>
            </a:r>
            <a:r>
              <a:rPr lang="en-US" sz="2000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2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 = 2 - 4 R</a:t>
            </a:r>
            <a:r>
              <a:rPr lang="en-US" sz="2000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Wingdings"/>
                <a:ea typeface="Wingdings"/>
                <a:cs typeface="Wingdings"/>
              </a:rPr>
              <a:t></a:t>
            </a: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  <a:p>
            <a:pPr algn="ctr"/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T</a:t>
            </a:r>
            <a:r>
              <a:rPr lang="en-US" sz="2000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</a:rPr>
              <a:t> = 20,000 - 30,000 K</a:t>
            </a:r>
          </a:p>
          <a:p>
            <a:pPr algn="ctr"/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T</a:t>
            </a:r>
            <a:r>
              <a:rPr lang="en-US" sz="2000" baseline="-25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2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</a:rPr>
              <a:t> =   4,000 -   7,000 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9492" y="5958197"/>
            <a:ext cx="778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charset="0"/>
              </a:rPr>
              <a:t>Extreme mass-ratio binaries (q &lt; 0.2) are the progenitors of </a:t>
            </a:r>
          </a:p>
          <a:p>
            <a:pPr algn="ctr"/>
            <a:r>
              <a:rPr lang="en-US" dirty="0" smtClean="0">
                <a:latin typeface="arial" charset="0"/>
              </a:rPr>
              <a:t>low-mass X-ray binaries and certain types of Type </a:t>
            </a:r>
            <a:r>
              <a:rPr lang="en-US" dirty="0" err="1" smtClean="0">
                <a:latin typeface="arial" charset="0"/>
              </a:rPr>
              <a:t>Ia</a:t>
            </a:r>
            <a:r>
              <a:rPr lang="en-US" dirty="0" smtClean="0">
                <a:latin typeface="arial" charset="0"/>
              </a:rPr>
              <a:t> supernovae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12" repeatCount="10000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2194" y="136646"/>
            <a:ext cx="457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" dirty="0" smtClean="0">
                <a:latin typeface="Arial"/>
              </a:rPr>
              <a:t>Observational Requirements</a:t>
            </a:r>
            <a:endParaRPr lang="en-US" sz="2400" spc="60" dirty="0">
              <a:latin typeface="Arial"/>
            </a:endParaRPr>
          </a:p>
        </p:txBody>
      </p:sp>
      <p:sp useBgFill="1">
        <p:nvSpPr>
          <p:cNvPr id="15" name="TextBox 14"/>
          <p:cNvSpPr txBox="1"/>
          <p:nvPr/>
        </p:nvSpPr>
        <p:spPr>
          <a:xfrm>
            <a:off x="4676650" y="6543424"/>
            <a:ext cx="4451714" cy="3108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213" y="1218700"/>
            <a:ext cx="8606715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" dirty="0" smtClean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50 </a:t>
            </a:r>
            <a:r>
              <a:rPr lang="en-US" spc="60" dirty="0">
                <a:latin typeface="Arial"/>
              </a:rPr>
              <a:t>-</a:t>
            </a:r>
            <a:r>
              <a:rPr lang="en-US" spc="60" dirty="0" smtClean="0">
                <a:latin typeface="Arial"/>
              </a:rPr>
              <a:t> 500 epochs (single or multi-band)</a:t>
            </a:r>
          </a:p>
          <a:p>
            <a:endParaRPr lang="en-US" sz="1000" spc="60" dirty="0" smtClean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• Logarithmic cadence (daily </a:t>
            </a:r>
            <a:r>
              <a:rPr lang="en-US" spc="60" dirty="0">
                <a:latin typeface="Arial"/>
              </a:rPr>
              <a:t>-</a:t>
            </a:r>
            <a:r>
              <a:rPr lang="en-US" spc="60" dirty="0" smtClean="0">
                <a:latin typeface="Arial"/>
              </a:rPr>
              <a:t> annual)</a:t>
            </a:r>
          </a:p>
          <a:p>
            <a:endParaRPr lang="en-US" sz="1000" spc="60" dirty="0" smtClean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• For crowded fields, need good seeing / focus across full FOV</a:t>
            </a:r>
          </a:p>
          <a:p>
            <a:r>
              <a:rPr lang="en-US" spc="60" dirty="0">
                <a:latin typeface="Arial"/>
              </a:rPr>
              <a:t> </a:t>
            </a:r>
            <a:r>
              <a:rPr lang="en-US" spc="60" dirty="0" smtClean="0">
                <a:latin typeface="Arial"/>
              </a:rPr>
              <a:t>	(VARSTAGA: rejecting ~20% of nights with &gt;2.0” seeing at Bok 90Prime)</a:t>
            </a:r>
          </a:p>
          <a:p>
            <a:endParaRPr lang="en-US" sz="1000" spc="60" dirty="0" smtClean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• Dithered exposures (fill in chip gaps &amp; bad pixels; correct for fringing)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442" y="669452"/>
            <a:ext cx="251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" smtClean="0">
                <a:latin typeface="Arial"/>
              </a:rPr>
              <a:t>Discovery Surveys:</a:t>
            </a:r>
            <a:endParaRPr lang="en-US" sz="2000" spc="60" dirty="0">
              <a:latin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42" y="3841289"/>
            <a:ext cx="5051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" dirty="0" smtClean="0">
                <a:latin typeface="Arial"/>
              </a:rPr>
              <a:t>Follow-up (e.g., of </a:t>
            </a:r>
            <a:r>
              <a:rPr lang="en-US" sz="2000" i="1" spc="60" dirty="0" smtClean="0">
                <a:latin typeface="Arial"/>
              </a:rPr>
              <a:t>Gaia</a:t>
            </a:r>
            <a:r>
              <a:rPr lang="en-US" sz="2000" spc="60" dirty="0" smtClean="0">
                <a:latin typeface="Arial"/>
              </a:rPr>
              <a:t> and LSST EBs):</a:t>
            </a:r>
            <a:endParaRPr lang="en-US" sz="2000" spc="60" dirty="0">
              <a:latin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213" y="4424516"/>
            <a:ext cx="809901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" dirty="0" smtClean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Different bands</a:t>
            </a:r>
          </a:p>
          <a:p>
            <a:endParaRPr lang="en-US" sz="1000" spc="60" dirty="0" smtClean="0">
              <a:latin typeface="Arial"/>
            </a:endParaRPr>
          </a:p>
          <a:p>
            <a:r>
              <a:rPr lang="en-US" sz="2000" spc="60" dirty="0">
                <a:latin typeface="Arial"/>
              </a:rPr>
              <a:t>• </a:t>
            </a:r>
            <a:r>
              <a:rPr lang="en-US" spc="60" dirty="0" smtClean="0">
                <a:latin typeface="Arial"/>
              </a:rPr>
              <a:t>Better sensitivity</a:t>
            </a:r>
            <a:endParaRPr lang="en-US" spc="60" dirty="0">
              <a:latin typeface="Arial"/>
            </a:endParaRPr>
          </a:p>
          <a:p>
            <a:endParaRPr lang="en-US" sz="1000" spc="60" dirty="0">
              <a:latin typeface="Arial"/>
            </a:endParaRPr>
          </a:p>
          <a:p>
            <a:r>
              <a:rPr lang="en-US" spc="60" dirty="0" smtClean="0">
                <a:latin typeface="Arial"/>
              </a:rPr>
              <a:t>• Higher cadence, esp. at particular orbital phase (given known P and t</a:t>
            </a:r>
            <a:r>
              <a:rPr lang="en-US" spc="60" baseline="-25000" dirty="0" smtClean="0">
                <a:latin typeface="Arial"/>
              </a:rPr>
              <a:t>0</a:t>
            </a:r>
            <a:r>
              <a:rPr lang="en-US" spc="60" dirty="0" smtClean="0">
                <a:latin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47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10200</TotalTime>
  <Words>370</Words>
  <Application>Microsoft Macintosh PowerPoint</Application>
  <PresentationFormat>On-screen Show (4:3)</PresentationFormat>
  <Paragraphs>67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Wingdings</vt:lpstr>
      <vt:lpstr>Arial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Maxwell Moe</dc:creator>
  <cp:lastModifiedBy>Maxwell Moe</cp:lastModifiedBy>
  <cp:revision>498</cp:revision>
  <cp:lastPrinted>2018-01-17T19:23:16Z</cp:lastPrinted>
  <dcterms:created xsi:type="dcterms:W3CDTF">2016-12-01T13:48:50Z</dcterms:created>
  <dcterms:modified xsi:type="dcterms:W3CDTF">2018-01-17T19:23:50Z</dcterms:modified>
</cp:coreProperties>
</file>