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7" r:id="rId9"/>
    <p:sldId id="264" r:id="rId10"/>
    <p:sldId id="266" r:id="rId11"/>
    <p:sldId id="265" r:id="rId12"/>
    <p:sldId id="260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BE3D-F84B-4BD3-B281-4106DCCA2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DE4C0-658F-4A89-8BB9-32CB6EA8B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DCAC9-2C4F-4441-A6F1-E2C22AB2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71E9B-EDA3-4B0C-A438-F3814A1B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D1568-E53B-44ED-8952-D5B2AA9F5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8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437B-4A8A-41BA-B5D9-7A31CDA3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317FE-1279-42F6-BF10-FEF427D0D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F29E5-EEAF-4E79-AFF4-F0E9D1699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8187A-9157-4417-B8DE-567C8337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A2031-7A61-46F7-BF04-951412E1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4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BFDA2E-CB18-413D-A63E-5DE27AEBD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A0050-6C80-4AF2-9B8A-8B7372EA8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39C6C-B83A-4EDE-8027-248A09006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D36CD-6634-496E-B520-7872E246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1F48-66BA-4B73-9BA1-AE4235E4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4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D761-0D83-4D5C-BB8F-323DD08E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A3FCD-5C0F-4F3E-A162-3D70CFD81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5D9AD-498C-48F7-8948-B9CCF437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C1105-C1AA-4BC6-ABCF-A22394C2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2BCEC-AA3D-41C7-9215-5581166D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9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50E6-E08D-44BD-AFBE-3F1712C61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70CD5-F6C3-4CBB-9A0F-5671DE87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B210-8F64-4C87-B65C-E7CA34281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9B20F-D286-494A-8C6F-3DCD83D5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43A58-5374-4C4F-93B2-B4E01C84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1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F774-C30F-4AB5-9819-465318F0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832AE-F4D5-40F9-97B7-9EABB1FF1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E6B72-96E6-41EC-9C84-B2E0BCB28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973A2-59F8-483E-8C63-1657D1C7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2AB98-AC0A-421A-B177-37EC937C1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E4A34-FA50-4478-81CA-12CE685B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9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8E5E-B851-4FFC-B7CC-6E99DE4B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46D64-82C1-46D8-AE80-7B0E7C169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15406-3CE8-4300-BB54-7532C7599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B9B2A0-867C-4888-AFED-385AF17C4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544B4F-7298-4E94-BB5D-4A4F917EF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B5AC9-655C-4204-ABA5-80DD7007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20F10-234C-440D-A192-F8D752F7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B411CD-7FC2-4755-B44A-D80A257C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1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BB2F-BEAE-44BA-887F-2C3BF98B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81873-1C0C-44F6-A8D6-868294BE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FF782-C70A-4C1E-B5A7-0B8124439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A6840-0BF5-41FF-A9A4-E154813D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5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9A610D-71C2-49A6-A398-AC37533B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62FFD-7073-45FF-AD1E-F7496DD3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40C4F-465E-48C3-9752-CFAE1A89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2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A7B9-4358-4A7E-9428-84818AAF7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F7111-3F4D-4B62-B0B1-1EF5ABE9C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F34B1-8895-4C85-8144-AC1D785EE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43824-7443-4458-A12E-D649543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0B0A2-4C8E-4E12-96BB-35F4FA6E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21AF6-0252-4864-BC12-6158AF688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0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5B7C0-2227-4229-B1AF-56707D30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4AD471-D2C6-42F8-A539-A5ECEDC4F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01B51-BDDE-48D1-8BCB-00D3D7B07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18B18-6272-4380-A4A2-5F91F7431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E5260-3E12-47ED-8958-824DD887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2924B-21C1-4F22-849A-2C75B95D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8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rgbClr val="E4002B"/>
            </a:gs>
            <a:gs pos="100000">
              <a:schemeClr val="accent1">
                <a:lumMod val="45000"/>
                <a:lumOff val="55000"/>
              </a:schemeClr>
            </a:gs>
            <a:gs pos="82000">
              <a:schemeClr val="accent1">
                <a:lumMod val="45000"/>
                <a:lumOff val="5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7D23BD-03DB-4527-82D8-B2807E80F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47B4A-386A-42F8-B966-E15CEB0DE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986D5-8ED9-47F0-B8A0-25399C382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04297-0A4E-4A07-84A0-4091E8BEFAF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44312-DDC6-462D-9FA8-008A29226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E2BB7-8DC9-48E3-826A-D40DA52ED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2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tropolitan_Museum_of_Art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tmuseum/openacces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etmuseum.org/art/collection/search/3780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tmuseum.org/blogs/digital-underground/2017/open-access-at-the-met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81BCC7-D02C-4CC0-B691-092F2C99D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940" y="1122363"/>
            <a:ext cx="10698480" cy="183800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The Metropolitan Museum of Art:</a:t>
            </a:r>
            <a:br>
              <a:rPr lang="en-US" dirty="0">
                <a:latin typeface="+mn-lt"/>
              </a:rPr>
            </a:br>
            <a:r>
              <a:rPr lang="en-US" sz="4000" dirty="0">
                <a:latin typeface="+mn-lt"/>
              </a:rPr>
              <a:t>A Look Into the Collection </a:t>
            </a:r>
            <a:endParaRPr lang="en-US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09E9BE9-3326-4B15-AAFF-282FA23A3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49837"/>
            <a:ext cx="9144000" cy="685800"/>
          </a:xfrm>
        </p:spPr>
        <p:txBody>
          <a:bodyPr/>
          <a:lstStyle/>
          <a:p>
            <a:r>
              <a:rPr lang="en-US" dirty="0"/>
              <a:t>TJ </a:t>
            </a:r>
            <a:r>
              <a:rPr lang="en-US" dirty="0" err="1"/>
              <a:t>Ossola</a:t>
            </a:r>
            <a:r>
              <a:rPr lang="en-US" dirty="0"/>
              <a:t> and Bryce Wilkinson</a:t>
            </a:r>
          </a:p>
        </p:txBody>
      </p:sp>
    </p:spTree>
    <p:extLst>
      <p:ext uri="{BB962C8B-B14F-4D97-AF65-F5344CB8AC3E}">
        <p14:creationId xmlns:p14="http://schemas.microsoft.com/office/powerpoint/2010/main" val="25536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1F26-F171-4F89-9348-D8380221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Select Countries: Nigeria Breakdown by Object Type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4C958D-46E2-4E55-95BD-3554D96E5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41924" y="1687455"/>
            <a:ext cx="5269059" cy="5173778"/>
          </a:xfrm>
        </p:spPr>
      </p:pic>
    </p:spTree>
    <p:extLst>
      <p:ext uri="{BB962C8B-B14F-4D97-AF65-F5344CB8AC3E}">
        <p14:creationId xmlns:p14="http://schemas.microsoft.com/office/powerpoint/2010/main" val="1207957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1F26-F171-4F89-9348-D8380221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Select Countries: Germany Breakdown by Object Type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4C958D-46E2-4E55-95BD-3554D96E5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07031" y="1684222"/>
            <a:ext cx="5938846" cy="5173778"/>
          </a:xfrm>
        </p:spPr>
      </p:pic>
    </p:spTree>
    <p:extLst>
      <p:ext uri="{BB962C8B-B14F-4D97-AF65-F5344CB8AC3E}">
        <p14:creationId xmlns:p14="http://schemas.microsoft.com/office/powerpoint/2010/main" val="1719819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1F26-F171-4F89-9348-D8380221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Ten Object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AECADF-1719-4B6A-B2A1-29105BD40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082" y="1551350"/>
            <a:ext cx="7349836" cy="4899888"/>
          </a:xfrm>
        </p:spPr>
      </p:pic>
    </p:spTree>
    <p:extLst>
      <p:ext uri="{BB962C8B-B14F-4D97-AF65-F5344CB8AC3E}">
        <p14:creationId xmlns:p14="http://schemas.microsoft.com/office/powerpoint/2010/main" val="2657261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1F26-F171-4F89-9348-D8380221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Ten Patrons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CF8115E-1CF7-47E5-9BB3-9BD03ADC0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427" y="1321797"/>
            <a:ext cx="8181110" cy="5171078"/>
          </a:xfrm>
        </p:spPr>
      </p:pic>
    </p:spTree>
    <p:extLst>
      <p:ext uri="{BB962C8B-B14F-4D97-AF65-F5344CB8AC3E}">
        <p14:creationId xmlns:p14="http://schemas.microsoft.com/office/powerpoint/2010/main" val="3131445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1F26-F171-4F89-9348-D8380221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Ten Patrons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4E15C8A-6511-44E7-83D6-0BA4B88AD3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8973411"/>
              </p:ext>
            </p:extLst>
          </p:nvPr>
        </p:nvGraphicFramePr>
        <p:xfrm>
          <a:off x="838200" y="1825625"/>
          <a:ext cx="105155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6432643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8284751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44218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538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39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320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774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7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03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572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65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119F6-F696-4D6D-A8A5-00F77F1F728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alpha val="56000"/>
            </a:schemeClr>
          </a:solidFill>
        </p:spPr>
        <p:txBody>
          <a:bodyPr/>
          <a:lstStyle/>
          <a:p>
            <a:r>
              <a:rPr lang="en-US" dirty="0"/>
              <a:t>Overview of The Met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12F03-86DD-4417-A43E-49B547B7355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alpha val="68000"/>
            </a:schemeClr>
          </a:solidFill>
        </p:spPr>
        <p:txBody>
          <a:bodyPr/>
          <a:lstStyle/>
          <a:p>
            <a:r>
              <a:rPr lang="en-US" dirty="0"/>
              <a:t>Founded in 1870.</a:t>
            </a:r>
          </a:p>
          <a:p>
            <a:r>
              <a:rPr lang="en-US" dirty="0"/>
              <a:t>Largest art museum in the United States.</a:t>
            </a:r>
          </a:p>
          <a:p>
            <a:r>
              <a:rPr lang="en-US" dirty="0"/>
              <a:t>The permanent collection contains over two million works.</a:t>
            </a:r>
          </a:p>
          <a:p>
            <a:r>
              <a:rPr lang="en-US" dirty="0"/>
              <a:t>Works of art from classical antiquity and ancient Egypt through the modern era.</a:t>
            </a:r>
          </a:p>
          <a:p>
            <a:r>
              <a:rPr lang="en-US" dirty="0"/>
              <a:t>Extensive collections of musical instruments, costumes, accessories, antique weapons, and armor from around the world. 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000" dirty="0">
                <a:hlinkClick r:id="rId3"/>
              </a:rPr>
              <a:t>https://en.wikipedia.org/wiki/Metropolitan_Museum_of_Art</a:t>
            </a:r>
            <a:r>
              <a:rPr lang="en-US" sz="1000" dirty="0"/>
              <a:t>, 3 Feb 2021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6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6A5F-4810-49A3-9EB0-560AB1F9E53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alpha val="90000"/>
            </a:schemeClr>
          </a:solidFill>
        </p:spPr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4AE12-1D55-41EE-9541-C01785F888E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alpha val="82000"/>
            </a:schemeClr>
          </a:solidFill>
        </p:spPr>
        <p:txBody>
          <a:bodyPr/>
          <a:lstStyle/>
          <a:p>
            <a:r>
              <a:rPr lang="en-US" dirty="0"/>
              <a:t>The Metropolitan Museum of Art provides select datasets of information on more than 470,000 artworks in its collection for unrestricted commercial and noncommercial use.</a:t>
            </a:r>
          </a:p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T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he datasets are available in CSV format, encoded in UTF-8.</a:t>
            </a:r>
          </a:p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There is also a public API.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We used a CSV which we cleaned to remove blank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s in country and then narrowed to countries with 20 or more objects for analysis.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sz="1000" dirty="0">
                <a:hlinkClick r:id="rId3"/>
              </a:rPr>
              <a:t>https://github.com/metmuseum/openaccess</a:t>
            </a:r>
            <a:r>
              <a:rPr lang="en-US" sz="1000" dirty="0"/>
              <a:t> </a:t>
            </a:r>
          </a:p>
          <a:p>
            <a:pPr marL="0" indent="0">
              <a:buNone/>
            </a:pPr>
            <a:r>
              <a:rPr lang="en-US" sz="1000" dirty="0"/>
              <a:t>Image: Mandala of </a:t>
            </a:r>
            <a:r>
              <a:rPr lang="en-US" sz="1000" dirty="0" err="1"/>
              <a:t>Jnanadakini</a:t>
            </a:r>
            <a:r>
              <a:rPr lang="en-US" sz="1000" dirty="0"/>
              <a:t>, </a:t>
            </a:r>
            <a:r>
              <a:rPr lang="en-US" sz="1000" dirty="0">
                <a:hlinkClick r:id="rId4"/>
              </a:rPr>
              <a:t>https://www.metmuseum.org/art/collection/search/37802</a:t>
            </a:r>
            <a:r>
              <a:rPr lang="en-US" sz="1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2049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AE14A-E283-4674-93F1-7E4203F5E24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alpha val="68000"/>
            </a:schemeClr>
          </a:solidFill>
        </p:spPr>
        <p:txBody>
          <a:bodyPr/>
          <a:lstStyle/>
          <a:p>
            <a:r>
              <a:rPr lang="en-US" dirty="0"/>
              <a:t>Summary of the Dataset We Used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4C7F04-C2FD-4C90-BA06-6165B69FC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5052060"/>
          </a:xfrm>
          <a:solidFill>
            <a:schemeClr val="bg2">
              <a:alpha val="6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Image: </a:t>
            </a:r>
            <a:r>
              <a:rPr lang="en-US" sz="1100" dirty="0">
                <a:hlinkClick r:id="rId3"/>
              </a:rPr>
              <a:t>https://www.metmuseum.org/blogs/digital-underground/2017/open-access-at-the-met</a:t>
            </a:r>
            <a:r>
              <a:rPr lang="en-US" sz="1100" dirty="0"/>
              <a:t>  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055EF28-83FF-466D-9102-A027EAFCF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154605"/>
              </p:ext>
            </p:extLst>
          </p:nvPr>
        </p:nvGraphicFramePr>
        <p:xfrm>
          <a:off x="1920240" y="1690688"/>
          <a:ext cx="8351520" cy="447683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175760">
                  <a:extLst>
                    <a:ext uri="{9D8B030D-6E8A-4147-A177-3AD203B41FA5}">
                      <a16:colId xmlns:a16="http://schemas.microsoft.com/office/drawing/2014/main" val="821176310"/>
                    </a:ext>
                  </a:extLst>
                </a:gridCol>
                <a:gridCol w="4175760">
                  <a:extLst>
                    <a:ext uri="{9D8B030D-6E8A-4147-A177-3AD203B41FA5}">
                      <a16:colId xmlns:a16="http://schemas.microsoft.com/office/drawing/2014/main" val="4160708580"/>
                    </a:ext>
                  </a:extLst>
                </a:gridCol>
              </a:tblGrid>
              <a:tr h="474742">
                <a:tc>
                  <a:txBody>
                    <a:bodyPr/>
                    <a:lstStyle/>
                    <a:p>
                      <a:r>
                        <a:rPr lang="en-US" sz="2000" b="1" dirty="0"/>
                        <a:t>Total 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372000"/>
                  </a:ext>
                </a:extLst>
              </a:tr>
              <a:tr h="474742">
                <a:tc>
                  <a:txBody>
                    <a:bodyPr/>
                    <a:lstStyle/>
                    <a:p>
                      <a:r>
                        <a:rPr lang="en-US" sz="2000" b="1" dirty="0"/>
                        <a:t>Total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29,318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085707"/>
                  </a:ext>
                </a:extLst>
              </a:tr>
              <a:tr h="474742">
                <a:tc>
                  <a:txBody>
                    <a:bodyPr/>
                    <a:lstStyle/>
                    <a:p>
                      <a:r>
                        <a:rPr lang="en-US" sz="2000" b="1" dirty="0"/>
                        <a:t>Total Object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316664"/>
                  </a:ext>
                </a:extLst>
              </a:tr>
              <a:tr h="474742">
                <a:tc>
                  <a:txBody>
                    <a:bodyPr/>
                    <a:lstStyle/>
                    <a:p>
                      <a:r>
                        <a:rPr lang="en-US" sz="2000" b="1" dirty="0"/>
                        <a:t>Average Number of Objects per 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407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063299"/>
                  </a:ext>
                </a:extLst>
              </a:tr>
              <a:tr h="474742">
                <a:tc>
                  <a:txBody>
                    <a:bodyPr/>
                    <a:lstStyle/>
                    <a:p>
                      <a:r>
                        <a:rPr lang="en-US" sz="2000" b="1" dirty="0"/>
                        <a:t>Average Age of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573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80677"/>
                  </a:ext>
                </a:extLst>
              </a:tr>
              <a:tr h="474742">
                <a:tc>
                  <a:txBody>
                    <a:bodyPr/>
                    <a:lstStyle/>
                    <a:p>
                      <a:r>
                        <a:rPr lang="en-US" sz="2000" b="1" dirty="0"/>
                        <a:t>Median Age of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221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146828"/>
                  </a:ext>
                </a:extLst>
              </a:tr>
              <a:tr h="474742">
                <a:tc>
                  <a:txBody>
                    <a:bodyPr/>
                    <a:lstStyle/>
                    <a:p>
                      <a:r>
                        <a:rPr lang="en-US" sz="2000" b="1" dirty="0"/>
                        <a:t>Average Years Object Part of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63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059987"/>
                  </a:ext>
                </a:extLst>
              </a:tr>
              <a:tr h="474742">
                <a:tc>
                  <a:txBody>
                    <a:bodyPr/>
                    <a:lstStyle/>
                    <a:p>
                      <a:r>
                        <a:rPr lang="en-US" sz="2000" b="1" dirty="0"/>
                        <a:t>Median Years Object Part of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54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17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91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AD55-3C25-41C9-B645-47C7016AA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of Countries</a:t>
            </a:r>
            <a:br>
              <a:rPr lang="en-US" dirty="0"/>
            </a:br>
            <a:r>
              <a:rPr lang="en-US" sz="2000" dirty="0"/>
              <a:t>(number of objects)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D40A56-187F-4F99-B572-53D08DE35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9" y="1647507"/>
            <a:ext cx="12031822" cy="4707574"/>
          </a:xfrm>
        </p:spPr>
      </p:pic>
    </p:spTree>
    <p:extLst>
      <p:ext uri="{BB962C8B-B14F-4D97-AF65-F5344CB8AC3E}">
        <p14:creationId xmlns:p14="http://schemas.microsoft.com/office/powerpoint/2010/main" val="130303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FCDB-5857-42AE-9A87-D9369BF4B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Objects per Country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6ADED7-7347-4C29-857E-6344392ED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1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FCDB-5857-42AE-9A87-D9369BF4B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Ten Countries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6233E9-0183-4C41-BA57-9EEE83FB8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482" y="1398950"/>
            <a:ext cx="7807036" cy="5204688"/>
          </a:xfrm>
        </p:spPr>
      </p:pic>
    </p:spTree>
    <p:extLst>
      <p:ext uri="{BB962C8B-B14F-4D97-AF65-F5344CB8AC3E}">
        <p14:creationId xmlns:p14="http://schemas.microsoft.com/office/powerpoint/2010/main" val="2032696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1F26-F171-4F89-9348-D8380221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Select Countries: Vanuatu Breakdown by Object Type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4C958D-46E2-4E55-95BD-3554D96E5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45773" y="1243664"/>
            <a:ext cx="6061360" cy="6061360"/>
          </a:xfrm>
        </p:spPr>
      </p:pic>
    </p:spTree>
    <p:extLst>
      <p:ext uri="{BB962C8B-B14F-4D97-AF65-F5344CB8AC3E}">
        <p14:creationId xmlns:p14="http://schemas.microsoft.com/office/powerpoint/2010/main" val="201516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1F26-F171-4F89-9348-D8380221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Select Countries: Japan Breakdown by Object Type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4C958D-46E2-4E55-95BD-3554D96E5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36" y="1684222"/>
            <a:ext cx="6435436" cy="5173778"/>
          </a:xfrm>
        </p:spPr>
      </p:pic>
    </p:spTree>
    <p:extLst>
      <p:ext uri="{BB962C8B-B14F-4D97-AF65-F5344CB8AC3E}">
        <p14:creationId xmlns:p14="http://schemas.microsoft.com/office/powerpoint/2010/main" val="3165494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326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Office Theme</vt:lpstr>
      <vt:lpstr>The Metropolitan Museum of Art: A Look Into the Collection </vt:lpstr>
      <vt:lpstr>Overview of The Met</vt:lpstr>
      <vt:lpstr>The Dataset</vt:lpstr>
      <vt:lpstr>Summary of the Dataset We Used</vt:lpstr>
      <vt:lpstr>Heat Map of Countries (number of objects)</vt:lpstr>
      <vt:lpstr>Number of Objects per Country</vt:lpstr>
      <vt:lpstr>Top Ten Countries</vt:lpstr>
      <vt:lpstr>Select Countries: Vanuatu Breakdown by Object Type</vt:lpstr>
      <vt:lpstr>Select Countries: Japan Breakdown by Object Type</vt:lpstr>
      <vt:lpstr>Select Countries: Nigeria Breakdown by Object Type</vt:lpstr>
      <vt:lpstr>Select Countries: Germany Breakdown by Object Type</vt:lpstr>
      <vt:lpstr>Top Ten Object Types</vt:lpstr>
      <vt:lpstr>Top Ten Patrons</vt:lpstr>
      <vt:lpstr>Top Ten Patrons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Metropolitan Museum of Art: A Look at the Collection</dc:title>
  <dc:creator>bjwlknsn</dc:creator>
  <cp:lastModifiedBy>bjwlknsn</cp:lastModifiedBy>
  <cp:revision>29</cp:revision>
  <dcterms:created xsi:type="dcterms:W3CDTF">2021-02-04T03:39:53Z</dcterms:created>
  <dcterms:modified xsi:type="dcterms:W3CDTF">2021-02-05T04:01:29Z</dcterms:modified>
</cp:coreProperties>
</file>