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1" r:id="rId4"/>
    <p:sldId id="259" r:id="rId5"/>
    <p:sldId id="258" r:id="rId6"/>
    <p:sldId id="257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BAA-A664-4D5E-9CAA-026F1ECC4083}" type="datetimeFigureOut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7A6F-E9CD-4083-86B5-56CF3E513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6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BAA-A664-4D5E-9CAA-026F1ECC4083}" type="datetimeFigureOut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7A6F-E9CD-4083-86B5-56CF3E513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1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BAA-A664-4D5E-9CAA-026F1ECC4083}" type="datetimeFigureOut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7A6F-E9CD-4083-86B5-56CF3E513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8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BAA-A664-4D5E-9CAA-026F1ECC4083}" type="datetimeFigureOut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7A6F-E9CD-4083-86B5-56CF3E513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4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BAA-A664-4D5E-9CAA-026F1ECC4083}" type="datetimeFigureOut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7A6F-E9CD-4083-86B5-56CF3E513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BAA-A664-4D5E-9CAA-026F1ECC4083}" type="datetimeFigureOut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7A6F-E9CD-4083-86B5-56CF3E513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7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BAA-A664-4D5E-9CAA-026F1ECC4083}" type="datetimeFigureOut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7A6F-E9CD-4083-86B5-56CF3E513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BAA-A664-4D5E-9CAA-026F1ECC4083}" type="datetimeFigureOut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7A6F-E9CD-4083-86B5-56CF3E513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BAA-A664-4D5E-9CAA-026F1ECC4083}" type="datetimeFigureOut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7A6F-E9CD-4083-86B5-56CF3E513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8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BAA-A664-4D5E-9CAA-026F1ECC4083}" type="datetimeFigureOut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7A6F-E9CD-4083-86B5-56CF3E513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1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2BAA-A664-4D5E-9CAA-026F1ECC4083}" type="datetimeFigureOut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7A6F-E9CD-4083-86B5-56CF3E513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3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2BAA-A664-4D5E-9CAA-026F1ECC4083}" type="datetimeFigureOut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7A6F-E9CD-4083-86B5-56CF3E513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1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799" y="735497"/>
            <a:ext cx="38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SmartCloud</a:t>
            </a:r>
            <a:r>
              <a:rPr lang="en-US" altLang="ko-KR" dirty="0" smtClean="0"/>
              <a:t>(Server) Information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39957" y="1689652"/>
            <a:ext cx="48013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OS : Ubuntu Server 14.04.1 LTS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WAS : </a:t>
            </a:r>
            <a:r>
              <a:rPr lang="en-US" altLang="ko-KR" dirty="0" err="1" smtClean="0"/>
              <a:t>Vert.X</a:t>
            </a:r>
            <a:r>
              <a:rPr lang="en-US" altLang="ko-KR" dirty="0" smtClean="0"/>
              <a:t> 2.1.5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DB : 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2.6.6</a:t>
            </a:r>
          </a:p>
          <a:p>
            <a:endParaRPr lang="en-US" altLang="ko-KR" dirty="0"/>
          </a:p>
          <a:p>
            <a:r>
              <a:rPr lang="en-US" altLang="ko-KR" dirty="0" smtClean="0"/>
              <a:t>Function	: Management T.G</a:t>
            </a:r>
          </a:p>
          <a:p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Collect the public Data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Analysis Sensor data from T.G	</a:t>
            </a:r>
          </a:p>
          <a:p>
            <a:endParaRPr lang="en-US" altLang="ko-KR" dirty="0"/>
          </a:p>
          <a:p>
            <a:r>
              <a:rPr lang="en-US" altLang="ko-KR" dirty="0" smtClean="0"/>
              <a:t>	  Dashboard  </a:t>
            </a:r>
            <a:r>
              <a:rPr lang="en-US" altLang="ko-KR" dirty="0"/>
              <a:t>	</a:t>
            </a:r>
            <a:r>
              <a:rPr lang="en-US" altLang="ko-KR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948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799" y="735497"/>
            <a:ext cx="38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 Configuration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10206"/>
              </p:ext>
            </p:extLst>
          </p:nvPr>
        </p:nvGraphicFramePr>
        <p:xfrm>
          <a:off x="960770" y="2528608"/>
          <a:ext cx="10061508" cy="301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010"/>
                <a:gridCol w="1665826"/>
                <a:gridCol w="1676918"/>
                <a:gridCol w="1676918"/>
                <a:gridCol w="1676918"/>
                <a:gridCol w="1676918"/>
              </a:tblGrid>
              <a:tr h="871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163.180.117.96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(Main</a:t>
                      </a:r>
                      <a:r>
                        <a:rPr lang="en-US" altLang="ko-KR" sz="1600" baseline="0" dirty="0" smtClean="0"/>
                        <a:t> Server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163.180.117.97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163.180.117.98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Private </a:t>
                      </a:r>
                      <a:r>
                        <a:rPr lang="en-US" altLang="ko-KR" dirty="0" err="1" smtClean="0"/>
                        <a:t>ip</a:t>
                      </a:r>
                      <a:r>
                        <a:rPr lang="en-US" altLang="ko-KR" dirty="0" smtClean="0"/>
                        <a:t> server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Private </a:t>
                      </a:r>
                      <a:r>
                        <a:rPr lang="en-US" altLang="ko-KR" dirty="0" err="1" smtClean="0"/>
                        <a:t>ip</a:t>
                      </a:r>
                      <a:r>
                        <a:rPr lang="en-US" altLang="ko-KR" dirty="0" smtClean="0"/>
                        <a:t> server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Private </a:t>
                      </a:r>
                      <a:r>
                        <a:rPr lang="en-US" altLang="ko-KR" dirty="0" err="1" smtClean="0"/>
                        <a:t>ip</a:t>
                      </a:r>
                      <a:r>
                        <a:rPr lang="en-US" altLang="ko-KR" dirty="0" smtClean="0"/>
                        <a:t> server 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14218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Analysor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MongoD1-1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MongoD2-1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ConfigDB1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MongoD1-1’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MongoD2-1’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ConfigDB2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MongoD1-2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MongoD2-2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ConfigDB3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MongoD1-2’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MongoD2-2’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ConfigDB4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꺾인 연결선 33"/>
          <p:cNvCxnSpPr/>
          <p:nvPr/>
        </p:nvCxnSpPr>
        <p:spPr>
          <a:xfrm rot="10800000" flipV="1">
            <a:off x="1821061" y="1892483"/>
            <a:ext cx="3657600" cy="630195"/>
          </a:xfrm>
          <a:prstGeom prst="bentConnector3">
            <a:avLst>
              <a:gd name="adj1" fmla="val 10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05233"/>
              </p:ext>
            </p:extLst>
          </p:nvPr>
        </p:nvGraphicFramePr>
        <p:xfrm>
          <a:off x="5478661" y="1663846"/>
          <a:ext cx="716692" cy="45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692"/>
              </a:tblGrid>
              <a:tr h="457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T.G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왼쪽 중괄호 36"/>
          <p:cNvSpPr/>
          <p:nvPr/>
        </p:nvSpPr>
        <p:spPr>
          <a:xfrm rot="5400000">
            <a:off x="7515001" y="-980356"/>
            <a:ext cx="295700" cy="6659218"/>
          </a:xfrm>
          <a:prstGeom prst="leftBrace">
            <a:avLst>
              <a:gd name="adj1" fmla="val 8333"/>
              <a:gd name="adj2" fmla="val 33789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951891" y="1819869"/>
            <a:ext cx="1272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(DB Server)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8639" y="3513016"/>
            <a:ext cx="901148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MongoS</a:t>
            </a:r>
            <a:endParaRPr lang="ko-KR" altLang="en-US" sz="12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82889" y="3957855"/>
            <a:ext cx="1646350" cy="1227092"/>
            <a:chOff x="982889" y="3837279"/>
            <a:chExt cx="1646350" cy="1227092"/>
          </a:xfrm>
        </p:grpSpPr>
        <p:sp>
          <p:nvSpPr>
            <p:cNvPr id="5" name="TextBox 4"/>
            <p:cNvSpPr txBox="1"/>
            <p:nvPr/>
          </p:nvSpPr>
          <p:spPr>
            <a:xfrm>
              <a:off x="1032357" y="4713613"/>
              <a:ext cx="1577429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JVM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2358" y="4320662"/>
              <a:ext cx="626166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Netty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2358" y="3937759"/>
              <a:ext cx="626166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Vert.X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18042" y="4317937"/>
              <a:ext cx="901148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</a:t>
              </a:r>
              <a:endParaRPr lang="ko-KR" altLang="en-US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82889" y="3837279"/>
              <a:ext cx="1646350" cy="122709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032357" y="4058335"/>
            <a:ext cx="626167" cy="65717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 rot="10800000">
            <a:off x="5136255" y="3443164"/>
            <a:ext cx="3423421" cy="371031"/>
            <a:chOff x="5084959" y="5531005"/>
            <a:chExt cx="3423421" cy="635619"/>
          </a:xfrm>
        </p:grpSpPr>
        <p:cxnSp>
          <p:nvCxnSpPr>
            <p:cNvPr id="33" name="꺾인 연결선 32"/>
            <p:cNvCxnSpPr/>
            <p:nvPr/>
          </p:nvCxnSpPr>
          <p:spPr>
            <a:xfrm rot="10800000">
              <a:off x="5084959" y="5542156"/>
              <a:ext cx="3412271" cy="602166"/>
            </a:xfrm>
            <a:prstGeom prst="bentConnector3">
              <a:avLst>
                <a:gd name="adj1" fmla="val 100000"/>
              </a:avLst>
            </a:prstGeom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8508380" y="5531005"/>
              <a:ext cx="0" cy="635619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284053" y="3406566"/>
            <a:ext cx="119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Sharding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708639" y="5541106"/>
            <a:ext cx="8682270" cy="340364"/>
            <a:chOff x="1708639" y="5555674"/>
            <a:chExt cx="8682270" cy="642528"/>
          </a:xfrm>
        </p:grpSpPr>
        <p:cxnSp>
          <p:nvCxnSpPr>
            <p:cNvPr id="47" name="꺾인 연결선 46"/>
            <p:cNvCxnSpPr/>
            <p:nvPr/>
          </p:nvCxnSpPr>
          <p:spPr>
            <a:xfrm flipV="1">
              <a:off x="1708639" y="5555674"/>
              <a:ext cx="8682270" cy="642528"/>
            </a:xfrm>
            <a:prstGeom prst="bentConnector3">
              <a:avLst>
                <a:gd name="adj1" fmla="val 99946"/>
              </a:avLst>
            </a:prstGeom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88263" y="5555674"/>
              <a:ext cx="0" cy="642528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6870977" y="5555674"/>
              <a:ext cx="0" cy="642528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5164842" y="5555674"/>
              <a:ext cx="0" cy="642528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1718042" y="5555674"/>
              <a:ext cx="0" cy="642528"/>
            </a:xfrm>
            <a:prstGeom prst="line">
              <a:avLst/>
            </a:prstGeom>
            <a:ln>
              <a:tailEnd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70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>
            <a:stCxn id="28" idx="3"/>
            <a:endCxn id="16" idx="1"/>
          </p:cNvCxnSpPr>
          <p:nvPr/>
        </p:nvCxnSpPr>
        <p:spPr>
          <a:xfrm>
            <a:off x="2409568" y="2596843"/>
            <a:ext cx="3648050" cy="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7962" y="2227511"/>
            <a:ext cx="282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Transfer Sensor data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33" idx="0"/>
            <a:endCxn id="16" idx="2"/>
          </p:cNvCxnSpPr>
          <p:nvPr/>
        </p:nvCxnSpPr>
        <p:spPr>
          <a:xfrm flipH="1" flipV="1">
            <a:off x="7204050" y="3159522"/>
            <a:ext cx="15042" cy="184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04050" y="4131283"/>
            <a:ext cx="330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Collect the data(frequently)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13993"/>
              </p:ext>
            </p:extLst>
          </p:nvPr>
        </p:nvGraphicFramePr>
        <p:xfrm>
          <a:off x="6057618" y="2052082"/>
          <a:ext cx="229286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865"/>
              </a:tblGrid>
              <a:tr h="361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</a:t>
                      </a:r>
                      <a:r>
                        <a:rPr lang="en-US" altLang="ko-KR" sz="1500" dirty="0" smtClean="0"/>
                        <a:t>(Smart Cloud)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T.G</a:t>
                      </a:r>
                      <a:r>
                        <a:rPr lang="en-US" altLang="ko-KR" baseline="0" dirty="0" smtClean="0"/>
                        <a:t> Data Queue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Public Data DB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57826"/>
              </p:ext>
            </p:extLst>
          </p:nvPr>
        </p:nvGraphicFramePr>
        <p:xfrm>
          <a:off x="1334530" y="2352523"/>
          <a:ext cx="1075038" cy="488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38"/>
              </a:tblGrid>
              <a:tr h="488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T.G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11464"/>
              </p:ext>
            </p:extLst>
          </p:nvPr>
        </p:nvGraphicFramePr>
        <p:xfrm>
          <a:off x="6097373" y="5007457"/>
          <a:ext cx="22434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4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Public</a:t>
                      </a:r>
                      <a:r>
                        <a:rPr lang="en-US" altLang="ko-KR" baseline="0" dirty="0" smtClean="0"/>
                        <a:t> Data Center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원호 34"/>
          <p:cNvSpPr/>
          <p:nvPr/>
        </p:nvSpPr>
        <p:spPr>
          <a:xfrm rot="2636408">
            <a:off x="8075555" y="2507918"/>
            <a:ext cx="520075" cy="519106"/>
          </a:xfrm>
          <a:prstGeom prst="arc">
            <a:avLst>
              <a:gd name="adj1" fmla="val 13961429"/>
              <a:gd name="adj2" fmla="val 2455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609795" y="2525192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Analysis the data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36" idx="2"/>
          </p:cNvCxnSpPr>
          <p:nvPr/>
        </p:nvCxnSpPr>
        <p:spPr>
          <a:xfrm>
            <a:off x="9727249" y="2894524"/>
            <a:ext cx="9875" cy="627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8" idx="2"/>
          </p:cNvCxnSpPr>
          <p:nvPr/>
        </p:nvCxnSpPr>
        <p:spPr>
          <a:xfrm flipH="1" flipV="1">
            <a:off x="1872049" y="2841164"/>
            <a:ext cx="18535" cy="67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 flipV="1">
            <a:off x="1890584" y="3498993"/>
            <a:ext cx="7846541" cy="2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80455" y="3577975"/>
            <a:ext cx="34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Actuator Order(MQTT Push)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84057"/>
              </p:ext>
            </p:extLst>
          </p:nvPr>
        </p:nvGraphicFramePr>
        <p:xfrm>
          <a:off x="9303949" y="584544"/>
          <a:ext cx="850348" cy="46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348"/>
              </a:tblGrid>
              <a:tr h="469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7" name="직선 화살표 연결선 56"/>
          <p:cNvCxnSpPr>
            <a:stCxn id="36" idx="0"/>
            <a:endCxn id="55" idx="2"/>
          </p:cNvCxnSpPr>
          <p:nvPr/>
        </p:nvCxnSpPr>
        <p:spPr>
          <a:xfrm flipV="1">
            <a:off x="9727249" y="1053548"/>
            <a:ext cx="1874" cy="147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879496" y="1391478"/>
            <a:ext cx="177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4.1. Send Data(Push)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7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799" y="735497"/>
            <a:ext cx="405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Grouped T.G Integrated Analysis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86030"/>
              </p:ext>
            </p:extLst>
          </p:nvPr>
        </p:nvGraphicFramePr>
        <p:xfrm>
          <a:off x="952772" y="2882781"/>
          <a:ext cx="295192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61"/>
                <a:gridCol w="1475961"/>
              </a:tblGrid>
              <a:tr h="339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TG_ID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GROUP_ID</a:t>
                      </a:r>
                      <a:endParaRPr lang="ko-KR" altLang="en-US" dirty="0"/>
                    </a:p>
                  </a:txBody>
                  <a:tcPr/>
                </a:tc>
              </a:tr>
              <a:tr h="339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TG_01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GROUP_01</a:t>
                      </a:r>
                      <a:endParaRPr lang="ko-KR" altLang="en-US" dirty="0"/>
                    </a:p>
                  </a:txBody>
                  <a:tcPr/>
                </a:tc>
              </a:tr>
              <a:tr h="339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TG_02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GROUP_01</a:t>
                      </a:r>
                      <a:endParaRPr lang="ko-KR" altLang="en-US" dirty="0"/>
                    </a:p>
                  </a:txBody>
                  <a:tcPr/>
                </a:tc>
              </a:tr>
              <a:tr h="339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TG_03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GROUP_01</a:t>
                      </a:r>
                      <a:endParaRPr lang="ko-KR" altLang="en-US" dirty="0"/>
                    </a:p>
                  </a:txBody>
                  <a:tcPr/>
                </a:tc>
              </a:tr>
              <a:tr h="339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TG_04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GROUP_02</a:t>
                      </a:r>
                      <a:endParaRPr lang="ko-KR" altLang="en-US" dirty="0"/>
                    </a:p>
                  </a:txBody>
                  <a:tcPr/>
                </a:tc>
              </a:tr>
              <a:tr h="339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TG_05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GROUP_03</a:t>
                      </a:r>
                      <a:endParaRPr lang="ko-KR" altLang="en-US" dirty="0"/>
                    </a:p>
                  </a:txBody>
                  <a:tcPr/>
                </a:tc>
              </a:tr>
              <a:tr h="334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87131"/>
              </p:ext>
            </p:extLst>
          </p:nvPr>
        </p:nvGraphicFramePr>
        <p:xfrm>
          <a:off x="6464852" y="2536350"/>
          <a:ext cx="49154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844"/>
                <a:gridCol w="33296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TG_ID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TG_01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TG_03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TG_01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TG_02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TG_01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TG_04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TG_05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왼쪽 중괄호 19"/>
          <p:cNvSpPr/>
          <p:nvPr/>
        </p:nvSpPr>
        <p:spPr>
          <a:xfrm>
            <a:off x="6013173" y="3013141"/>
            <a:ext cx="387626" cy="16101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55163" y="3569731"/>
            <a:ext cx="242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Grouped T.G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⇒ </a:t>
            </a:r>
            <a:r>
              <a:rPr lang="en-US" altLang="ko-KR" sz="1500" dirty="0" smtClean="0"/>
              <a:t>Integrated analysis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6480310" y="2167018"/>
            <a:ext cx="35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Queue….(T.G -&gt; Server)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4825" y="2536350"/>
            <a:ext cx="284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TG_ID, GROUP_ID TABLE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4825" y="1386004"/>
            <a:ext cx="70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T.G Data : TG_ID, </a:t>
            </a:r>
            <a:r>
              <a:rPr lang="en-US" altLang="ko-KR" dirty="0" err="1" smtClean="0"/>
              <a:t>Group_ID</a:t>
            </a:r>
            <a:r>
              <a:rPr lang="en-US" altLang="ko-KR" dirty="0" smtClean="0"/>
              <a:t>, Attached </a:t>
            </a:r>
            <a:r>
              <a:rPr lang="en-US" altLang="ko-KR" dirty="0" err="1" smtClean="0"/>
              <a:t>Sensor_ID</a:t>
            </a:r>
            <a:r>
              <a:rPr lang="en-US" altLang="ko-KR" dirty="0" smtClean="0"/>
              <a:t>, Attached </a:t>
            </a:r>
            <a:r>
              <a:rPr lang="en-US" altLang="ko-KR" dirty="0" err="1" smtClean="0"/>
              <a:t>Act_ID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2" name="오른쪽 중괄호 1"/>
          <p:cNvSpPr/>
          <p:nvPr/>
        </p:nvSpPr>
        <p:spPr>
          <a:xfrm>
            <a:off x="3929449" y="3342873"/>
            <a:ext cx="125714" cy="852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799" y="735497"/>
            <a:ext cx="333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T.G to Server Data Transfer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9957" y="1689652"/>
            <a:ext cx="4819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Transmission media : Bluetooth &amp; LAN</a:t>
            </a:r>
          </a:p>
          <a:p>
            <a:endParaRPr lang="en-US" altLang="ko-KR" dirty="0"/>
          </a:p>
          <a:p>
            <a:r>
              <a:rPr lang="en-US" altLang="ko-KR" dirty="0" smtClean="0"/>
              <a:t>Data Type : JSON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 Format : [TG_ID [{</a:t>
            </a:r>
            <a:r>
              <a:rPr lang="en-US" altLang="ko-KR" dirty="0" err="1" smtClean="0"/>
              <a:t>Sensor_ID</a:t>
            </a:r>
            <a:r>
              <a:rPr lang="en-US" altLang="ko-KR" dirty="0" smtClean="0"/>
              <a:t>, value},…..]]</a:t>
            </a:r>
          </a:p>
        </p:txBody>
      </p:sp>
    </p:spTree>
    <p:extLst>
      <p:ext uri="{BB962C8B-B14F-4D97-AF65-F5344CB8AC3E}">
        <p14:creationId xmlns:p14="http://schemas.microsoft.com/office/powerpoint/2010/main" val="33338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799" y="735497"/>
            <a:ext cx="333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 to T.G Data Transfer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9957" y="1689652"/>
            <a:ext cx="647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Using MQTT Push (Server : MQTT Server, T.G : MQTT Client)</a:t>
            </a:r>
          </a:p>
          <a:p>
            <a:endParaRPr lang="en-US" altLang="ko-KR" dirty="0"/>
          </a:p>
          <a:p>
            <a:r>
              <a:rPr lang="en-US" altLang="ko-KR" dirty="0" smtClean="0"/>
              <a:t>Data Type : JSON</a:t>
            </a:r>
          </a:p>
          <a:p>
            <a:endParaRPr lang="en-US" altLang="ko-KR" dirty="0"/>
          </a:p>
          <a:p>
            <a:r>
              <a:rPr lang="en-US" altLang="ko-KR" dirty="0" smtClean="0"/>
              <a:t>Data Format : [{ACT_ID, Value},…]</a:t>
            </a:r>
          </a:p>
        </p:txBody>
      </p:sp>
    </p:spTree>
    <p:extLst>
      <p:ext uri="{BB962C8B-B14F-4D97-AF65-F5344CB8AC3E}">
        <p14:creationId xmlns:p14="http://schemas.microsoft.com/office/powerpoint/2010/main" val="7204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799" y="735497"/>
            <a:ext cx="333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Data Collector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9957" y="1689652"/>
            <a:ext cx="5700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Data Type : XML(convert to JSON)</a:t>
            </a:r>
          </a:p>
          <a:p>
            <a:endParaRPr lang="en-US" altLang="ko-KR" dirty="0"/>
          </a:p>
          <a:p>
            <a:r>
              <a:rPr lang="en-US" altLang="ko-KR" dirty="0" smtClean="0"/>
              <a:t>Non standardization Data format -&gt; Standardization</a:t>
            </a:r>
          </a:p>
          <a:p>
            <a:endParaRPr lang="en-US" altLang="ko-KR" dirty="0"/>
          </a:p>
          <a:p>
            <a:r>
              <a:rPr lang="en-US" altLang="ko-KR" dirty="0" smtClean="0"/>
              <a:t>Converted format : [{key, value},{key, value}……]</a:t>
            </a:r>
          </a:p>
          <a:p>
            <a:endParaRPr lang="en-US" altLang="ko-KR" dirty="0"/>
          </a:p>
          <a:p>
            <a:r>
              <a:rPr lang="en-US" altLang="ko-KR" dirty="0" smtClean="0"/>
              <a:t>Match the category to key by user(or administrator)</a:t>
            </a:r>
          </a:p>
        </p:txBody>
      </p:sp>
    </p:spTree>
    <p:extLst>
      <p:ext uri="{BB962C8B-B14F-4D97-AF65-F5344CB8AC3E}">
        <p14:creationId xmlns:p14="http://schemas.microsoft.com/office/powerpoint/2010/main" val="38066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266</Words>
  <Application>Microsoft Office PowerPoint</Application>
  <PresentationFormat>와이드스크린</PresentationFormat>
  <Paragraphs>129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윤현기</dc:creator>
  <cp:lastModifiedBy>윤현기</cp:lastModifiedBy>
  <cp:revision>22</cp:revision>
  <dcterms:created xsi:type="dcterms:W3CDTF">2014-12-31T07:16:10Z</dcterms:created>
  <dcterms:modified xsi:type="dcterms:W3CDTF">2015-01-06T08:41:33Z</dcterms:modified>
</cp:coreProperties>
</file>