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Raleway" panose="020B0604020202020204" charset="0"/>
      <p:regular r:id="rId34"/>
      <p:bold r:id="rId35"/>
      <p:italic r:id="rId36"/>
      <p:boldItalic r:id="rId37"/>
    </p:embeddedFont>
    <p:embeddedFont>
      <p:font typeface="Lato" panose="020F0502020204030203"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FFFFFF"/>
          </p15:clr>
        </p15:guide>
        <p15:guide id="2" pos="2880" userDrawn="1">
          <p15:clr>
            <a:srgbClr val="FFFFFF"/>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D8185B-5CB3-42C6-B744-DAF08DE0B8CA}">
  <a:tblStyle styleId="{23D8185B-5CB3-42C6-B744-DAF08DE0B8CA}"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3" autoAdjust="0"/>
  </p:normalViewPr>
  <p:slideViewPr>
    <p:cSldViewPr snapToGrid="0">
      <p:cViewPr varScale="1">
        <p:scale>
          <a:sx n="105" d="100"/>
          <a:sy n="105" d="100"/>
        </p:scale>
        <p:origin x="420"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6577695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878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0493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5862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4664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3015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670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20863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8476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04039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8118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7518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8253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686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2259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8153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8002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6722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47862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45738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35437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7397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8812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916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290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5871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6945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1259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5527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3291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0741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0317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830391" y="1191255"/>
            <a:ext cx="745763" cy="45826"/>
            <a:chOff x="4580560" y="2589003"/>
            <a:chExt cx="1064463" cy="25200"/>
          </a:xfrm>
        </p:grpSpPr>
        <p:sp>
          <p:nvSpPr>
            <p:cNvPr id="12" name="Shape 12"/>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wrap="square" lIns="91425" tIns="91425" rIns="91425" bIns="91425" anchor="t" anchorCtr="0"/>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16" name="Shape 16"/>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1" y="4169130"/>
            <a:ext cx="745763" cy="45826"/>
            <a:chOff x="4580560" y="2589003"/>
            <a:chExt cx="1064463" cy="25200"/>
          </a:xfrm>
        </p:grpSpPr>
        <p:sp>
          <p:nvSpPr>
            <p:cNvPr id="75" name="Shape 75"/>
            <p:cNvSpPr/>
            <p:nvPr/>
          </p:nvSpPr>
          <p:spPr>
            <a:xfrm rot="-5400000">
              <a:off x="5366324" y="2335503"/>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rot="-5400000">
              <a:off x="4836310" y="2333253"/>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wrap="square" lIns="91425" tIns="91425" rIns="91425" bIns="91425" anchor="t" anchorCtr="0"/>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a:endParaRPr/>
          </a:p>
        </p:txBody>
      </p:sp>
      <p:sp>
        <p:nvSpPr>
          <p:cNvPr id="78" name="Shape 78"/>
          <p:cNvSpPr txBox="1">
            <a:spLocks noGrp="1"/>
          </p:cNvSpPr>
          <p:nvPr>
            <p:ph type="body" idx="1"/>
          </p:nvPr>
        </p:nvSpPr>
        <p:spPr>
          <a:xfrm>
            <a:off x="729450" y="2272887"/>
            <a:ext cx="7688400" cy="15804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79" name="Shape 79"/>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1" y="1191255"/>
            <a:ext cx="745763" cy="45826"/>
            <a:chOff x="4580560" y="2589003"/>
            <a:chExt cx="1064463" cy="25200"/>
          </a:xfrm>
        </p:grpSpPr>
        <p:sp>
          <p:nvSpPr>
            <p:cNvPr id="19" name="Shape 19"/>
            <p:cNvSpPr/>
            <p:nvPr/>
          </p:nvSpPr>
          <p:spPr>
            <a:xfrm rot="-5400000">
              <a:off x="5366324" y="2335503"/>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rot="-5400000">
              <a:off x="4836310" y="2333253"/>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wrap="square" lIns="91425" tIns="91425" rIns="91425" bIns="91425" anchor="t"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22" name="Shape 22"/>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25" name="Shape 25"/>
          <p:cNvGrpSpPr/>
          <p:nvPr/>
        </p:nvGrpSpPr>
        <p:grpSpPr>
          <a:xfrm>
            <a:off x="830391" y="1191255"/>
            <a:ext cx="745763" cy="45826"/>
            <a:chOff x="4580560" y="2589003"/>
            <a:chExt cx="1064463" cy="25200"/>
          </a:xfrm>
        </p:grpSpPr>
        <p:sp>
          <p:nvSpPr>
            <p:cNvPr id="26" name="Shape 26"/>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a:off x="830391" y="1191255"/>
            <a:ext cx="745763" cy="45826"/>
            <a:chOff x="4580560" y="2589003"/>
            <a:chExt cx="1064463" cy="25200"/>
          </a:xfrm>
        </p:grpSpPr>
        <p:sp>
          <p:nvSpPr>
            <p:cNvPr id="34" name="Shape 34"/>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643603" y="2078875"/>
            <a:ext cx="37743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42" name="Shape 42"/>
          <p:cNvGrpSpPr/>
          <p:nvPr/>
        </p:nvGrpSpPr>
        <p:grpSpPr>
          <a:xfrm>
            <a:off x="830391" y="1191255"/>
            <a:ext cx="745763" cy="45826"/>
            <a:chOff x="4580560" y="2589003"/>
            <a:chExt cx="1064463" cy="25200"/>
          </a:xfrm>
        </p:grpSpPr>
        <p:sp>
          <p:nvSpPr>
            <p:cNvPr id="43" name="Shape 43"/>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46" name="Shape 46"/>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49" name="Shape 49"/>
          <p:cNvGrpSpPr/>
          <p:nvPr/>
        </p:nvGrpSpPr>
        <p:grpSpPr>
          <a:xfrm>
            <a:off x="830391" y="1191255"/>
            <a:ext cx="745763" cy="45826"/>
            <a:chOff x="4580560" y="2589003"/>
            <a:chExt cx="1064463" cy="25200"/>
          </a:xfrm>
        </p:grpSpPr>
        <p:sp>
          <p:nvSpPr>
            <p:cNvPr id="50" name="Shape 50"/>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1" y="4169130"/>
            <a:ext cx="745763" cy="45826"/>
            <a:chOff x="4580560" y="2589003"/>
            <a:chExt cx="1064463" cy="25200"/>
          </a:xfrm>
        </p:grpSpPr>
        <p:sp>
          <p:nvSpPr>
            <p:cNvPr id="57" name="Shape 57"/>
            <p:cNvSpPr/>
            <p:nvPr/>
          </p:nvSpPr>
          <p:spPr>
            <a:xfrm rot="-5400000">
              <a:off x="5366324" y="2335503"/>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rot="-5400000">
              <a:off x="4836310" y="2333253"/>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60" name="Shape 60"/>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63" name="Shape 63"/>
          <p:cNvGrpSpPr/>
          <p:nvPr/>
        </p:nvGrpSpPr>
        <p:grpSpPr>
          <a:xfrm>
            <a:off x="830391" y="1191255"/>
            <a:ext cx="745763" cy="45826"/>
            <a:chOff x="4580560" y="2589003"/>
            <a:chExt cx="1064463" cy="25200"/>
          </a:xfrm>
        </p:grpSpPr>
        <p:sp>
          <p:nvSpPr>
            <p:cNvPr id="64" name="Shape 64"/>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72" name="Shape 72"/>
          <p:cNvSpPr txBox="1">
            <a:spLocks noGrp="1"/>
          </p:cNvSpPr>
          <p:nvPr>
            <p:ph type="sldNum" idx="12"/>
          </p:nvPr>
        </p:nvSpPr>
        <p:spPr>
          <a:xfrm>
            <a:off x="8536302" y="474985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SzPct val="100000"/>
              <a:buFont typeface="Raleway"/>
              <a:buNone/>
              <a:defRPr sz="2800" b="1">
                <a:latin typeface="Raleway"/>
                <a:ea typeface="Raleway"/>
                <a:cs typeface="Raleway"/>
                <a:sym typeface="Raleway"/>
              </a:defRPr>
            </a:lvl1pPr>
            <a:lvl2pPr lvl="1">
              <a:spcBef>
                <a:spcPts val="0"/>
              </a:spcBef>
              <a:buSzPct val="100000"/>
              <a:buFont typeface="Raleway"/>
              <a:buNone/>
              <a:defRPr sz="2800" b="1">
                <a:latin typeface="Raleway"/>
                <a:ea typeface="Raleway"/>
                <a:cs typeface="Raleway"/>
                <a:sym typeface="Raleway"/>
              </a:defRPr>
            </a:lvl2pPr>
            <a:lvl3pPr lvl="2">
              <a:spcBef>
                <a:spcPts val="0"/>
              </a:spcBef>
              <a:buSzPct val="100000"/>
              <a:buFont typeface="Raleway"/>
              <a:buNone/>
              <a:defRPr sz="2800" b="1">
                <a:latin typeface="Raleway"/>
                <a:ea typeface="Raleway"/>
                <a:cs typeface="Raleway"/>
                <a:sym typeface="Raleway"/>
              </a:defRPr>
            </a:lvl3pPr>
            <a:lvl4pPr lvl="3">
              <a:spcBef>
                <a:spcPts val="0"/>
              </a:spcBef>
              <a:buSzPct val="100000"/>
              <a:buFont typeface="Raleway"/>
              <a:buNone/>
              <a:defRPr sz="2800" b="1">
                <a:latin typeface="Raleway"/>
                <a:ea typeface="Raleway"/>
                <a:cs typeface="Raleway"/>
                <a:sym typeface="Raleway"/>
              </a:defRPr>
            </a:lvl4pPr>
            <a:lvl5pPr lvl="4">
              <a:spcBef>
                <a:spcPts val="0"/>
              </a:spcBef>
              <a:buSzPct val="100000"/>
              <a:buFont typeface="Raleway"/>
              <a:buNone/>
              <a:defRPr sz="2800" b="1">
                <a:latin typeface="Raleway"/>
                <a:ea typeface="Raleway"/>
                <a:cs typeface="Raleway"/>
                <a:sym typeface="Raleway"/>
              </a:defRPr>
            </a:lvl5pPr>
            <a:lvl6pPr lvl="5">
              <a:spcBef>
                <a:spcPts val="0"/>
              </a:spcBef>
              <a:buSzPct val="100000"/>
              <a:buFont typeface="Raleway"/>
              <a:buNone/>
              <a:defRPr sz="2800" b="1">
                <a:latin typeface="Raleway"/>
                <a:ea typeface="Raleway"/>
                <a:cs typeface="Raleway"/>
                <a:sym typeface="Raleway"/>
              </a:defRPr>
            </a:lvl6pPr>
            <a:lvl7pPr lvl="6">
              <a:spcBef>
                <a:spcPts val="0"/>
              </a:spcBef>
              <a:buSzPct val="100000"/>
              <a:buFont typeface="Raleway"/>
              <a:buNone/>
              <a:defRPr sz="2800" b="1">
                <a:latin typeface="Raleway"/>
                <a:ea typeface="Raleway"/>
                <a:cs typeface="Raleway"/>
                <a:sym typeface="Raleway"/>
              </a:defRPr>
            </a:lvl7pPr>
            <a:lvl8pPr lvl="7">
              <a:spcBef>
                <a:spcPts val="0"/>
              </a:spcBef>
              <a:buSzPct val="100000"/>
              <a:buFont typeface="Raleway"/>
              <a:buNone/>
              <a:defRPr sz="2800" b="1">
                <a:latin typeface="Raleway"/>
                <a:ea typeface="Raleway"/>
                <a:cs typeface="Raleway"/>
                <a:sym typeface="Raleway"/>
              </a:defRPr>
            </a:lvl8pPr>
            <a:lvl9pPr lvl="8">
              <a:spcBef>
                <a:spcPts val="0"/>
              </a:spcBef>
              <a:buSzPct val="1000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endParaRPr lang="en"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tutorial/java/nutsandbolts/datatype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wrap="square" lIns="91425" tIns="91425" rIns="91425" bIns="91425" anchor="t" anchorCtr="0">
            <a:noAutofit/>
          </a:bodyPr>
          <a:lstStyle/>
          <a:p>
            <a:pPr lvl="0">
              <a:spcBef>
                <a:spcPts val="0"/>
              </a:spcBef>
              <a:buNone/>
            </a:pPr>
            <a:r>
              <a:rPr lang="en"/>
              <a:t>Data Structure</a:t>
            </a:r>
          </a:p>
        </p:txBody>
      </p:sp>
      <p:sp>
        <p:nvSpPr>
          <p:cNvPr id="87" name="Shape 87"/>
          <p:cNvSpPr txBox="1">
            <a:spLocks noGrp="1"/>
          </p:cNvSpPr>
          <p:nvPr>
            <p:ph type="subTitle" idx="1"/>
          </p:nvPr>
        </p:nvSpPr>
        <p:spPr>
          <a:xfrm>
            <a:off x="729627" y="2029900"/>
            <a:ext cx="7688100" cy="541200"/>
          </a:xfrm>
          <a:prstGeom prst="rect">
            <a:avLst/>
          </a:prstGeom>
        </p:spPr>
        <p:txBody>
          <a:bodyPr wrap="square" lIns="91425" tIns="91425" rIns="91425" bIns="91425" anchor="t" anchorCtr="0">
            <a:noAutofit/>
          </a:bodyPr>
          <a:lstStyle/>
          <a:p>
            <a:pPr lvl="0">
              <a:spcBef>
                <a:spcPts val="0"/>
              </a:spcBef>
              <a:buNone/>
            </a:pPr>
            <a:r>
              <a:rPr lang="en"/>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rtl="0">
              <a:spcBef>
                <a:spcPts val="0"/>
              </a:spcBef>
              <a:buNone/>
            </a:pPr>
            <a:r>
              <a:rPr lang="en"/>
              <a:t>Agendas</a:t>
            </a:r>
          </a:p>
        </p:txBody>
      </p:sp>
      <p:sp>
        <p:nvSpPr>
          <p:cNvPr id="146" name="Shape 146"/>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What is Data Structure?</a:t>
            </a:r>
          </a:p>
          <a:p>
            <a:pPr marL="457200" lvl="0" indent="-317500" rtl="0">
              <a:spcBef>
                <a:spcPts val="0"/>
              </a:spcBef>
              <a:spcAft>
                <a:spcPts val="600"/>
              </a:spcAft>
              <a:buSzPct val="100000"/>
            </a:pPr>
            <a:r>
              <a:rPr lang="en" sz="1400" dirty="0">
                <a:latin typeface="Raleway" panose="020B0503030101060003" charset="0"/>
              </a:rPr>
              <a:t>Basic “Primitive” Data Types</a:t>
            </a:r>
          </a:p>
          <a:p>
            <a:pPr marL="457200" lvl="0" indent="-317500" rtl="0">
              <a:spcBef>
                <a:spcPts val="0"/>
              </a:spcBef>
              <a:spcAft>
                <a:spcPts val="600"/>
              </a:spcAft>
              <a:buClr>
                <a:schemeClr val="accent3"/>
              </a:buClr>
              <a:buSzPct val="100000"/>
            </a:pPr>
            <a:r>
              <a:rPr lang="en" sz="1400" b="1" u="sng" dirty="0">
                <a:solidFill>
                  <a:schemeClr val="accent3"/>
                </a:solidFill>
                <a:latin typeface="Raleway" panose="020B0503030101060003" charset="0"/>
              </a:rPr>
              <a:t>Abstract Data Types “ADTs”</a:t>
            </a:r>
          </a:p>
          <a:p>
            <a:pPr marL="457200" lvl="0" indent="-317500" rtl="0">
              <a:spcBef>
                <a:spcPts val="0"/>
              </a:spcBef>
              <a:spcAft>
                <a:spcPts val="600"/>
              </a:spcAft>
              <a:buSzPct val="100000"/>
            </a:pPr>
            <a:r>
              <a:rPr lang="en" sz="1400" dirty="0">
                <a:latin typeface="Raleway" panose="020B0503030101060003" charset="0"/>
              </a:rPr>
              <a:t>Data Structure &amp; Data Types</a:t>
            </a:r>
          </a:p>
          <a:p>
            <a:pPr marL="457200" lvl="0" indent="-317500" rtl="0">
              <a:spcBef>
                <a:spcPts val="0"/>
              </a:spcBef>
              <a:spcAft>
                <a:spcPts val="600"/>
              </a:spcAft>
              <a:buSzPct val="100000"/>
            </a:pPr>
            <a:r>
              <a:rPr lang="en" sz="1400" dirty="0">
                <a:latin typeface="Raleway" panose="020B0503030101060003" charset="0"/>
              </a:rPr>
              <a:t>Data Organizing Principles</a:t>
            </a:r>
          </a:p>
          <a:p>
            <a:pPr marL="457200" lvl="0" indent="-317500" rtl="0">
              <a:spcBef>
                <a:spcPts val="0"/>
              </a:spcBef>
              <a:spcAft>
                <a:spcPts val="600"/>
              </a:spcAft>
              <a:buSzPct val="100000"/>
            </a:pPr>
            <a:r>
              <a:rPr lang="en" sz="1400" dirty="0">
                <a:latin typeface="Raleway" panose="020B0503030101060003" charset="0"/>
              </a:rPr>
              <a:t>Five Steps per Data Structure</a:t>
            </a:r>
          </a:p>
          <a:p>
            <a:pPr marL="457200" lvl="0" indent="-317500" rtl="0">
              <a:spcBef>
                <a:spcPts val="0"/>
              </a:spcBef>
              <a:spcAft>
                <a:spcPts val="600"/>
              </a:spcAft>
              <a:buSzPct val="100000"/>
            </a:pPr>
            <a:r>
              <a:rPr lang="en" sz="1400" dirty="0">
                <a:latin typeface="Raleway" panose="020B0503030101060003" charset="0"/>
              </a:rPr>
              <a:t>Data Structure Examples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Abstract Data Types</a:t>
            </a:r>
          </a:p>
        </p:txBody>
      </p:sp>
      <p:sp>
        <p:nvSpPr>
          <p:cNvPr id="152" name="Shape 152"/>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a:lnSpc>
                <a:spcPct val="115000"/>
              </a:lnSpc>
              <a:spcBef>
                <a:spcPts val="0"/>
              </a:spcBef>
              <a:spcAft>
                <a:spcPts val="0"/>
              </a:spcAft>
              <a:buNone/>
            </a:pPr>
            <a:r>
              <a:rPr lang="en" sz="1400" dirty="0">
                <a:solidFill>
                  <a:schemeClr val="accent3"/>
                </a:solidFill>
                <a:latin typeface="Raleway" panose="020B0503030101060003" charset="0"/>
              </a:rPr>
              <a:t>What is Abstract?</a:t>
            </a:r>
          </a:p>
          <a:p>
            <a:pPr lvl="0" rtl="0">
              <a:spcBef>
                <a:spcPts val="0"/>
              </a:spcBef>
              <a:buNone/>
            </a:pPr>
            <a:r>
              <a:rPr lang="en" dirty="0">
                <a:latin typeface="Raleway" panose="020B0503030101060003" charset="0"/>
              </a:rPr>
              <a:t>Abstraction is a term referring to hiding details, and showing only essential data or information.</a:t>
            </a:r>
          </a:p>
          <a:p>
            <a:pPr lvl="0">
              <a:spcBef>
                <a:spcPts val="0"/>
              </a:spcBef>
              <a:spcAft>
                <a:spcPts val="0"/>
              </a:spcAft>
              <a:buNone/>
            </a:pPr>
            <a:r>
              <a:rPr lang="en" dirty="0">
                <a:solidFill>
                  <a:schemeClr val="accent3"/>
                </a:solidFill>
                <a:latin typeface="Raleway" panose="020B0503030101060003" charset="0"/>
              </a:rPr>
              <a:t>ADT?</a:t>
            </a:r>
          </a:p>
          <a:p>
            <a:pPr lvl="0" rtl="0">
              <a:spcBef>
                <a:spcPts val="0"/>
              </a:spcBef>
              <a:buNone/>
            </a:pPr>
            <a:r>
              <a:rPr lang="en" dirty="0">
                <a:latin typeface="Raleway" panose="020B0503030101060003" charset="0"/>
              </a:rPr>
              <a:t>It’s a type of Data Structure in which details and operations implementation are hidden under main data structure.</a:t>
            </a:r>
          </a:p>
        </p:txBody>
      </p:sp>
      <p:sp>
        <p:nvSpPr>
          <p:cNvPr id="153" name="Shape 153"/>
          <p:cNvSpPr/>
          <p:nvPr/>
        </p:nvSpPr>
        <p:spPr>
          <a:xfrm>
            <a:off x="729450" y="3664725"/>
            <a:ext cx="10002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Elements</a:t>
            </a:r>
          </a:p>
        </p:txBody>
      </p:sp>
      <p:sp>
        <p:nvSpPr>
          <p:cNvPr id="154" name="Shape 154"/>
          <p:cNvSpPr/>
          <p:nvPr/>
        </p:nvSpPr>
        <p:spPr>
          <a:xfrm>
            <a:off x="729450" y="4088600"/>
            <a:ext cx="10002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Structure</a:t>
            </a:r>
          </a:p>
        </p:txBody>
      </p:sp>
      <p:sp>
        <p:nvSpPr>
          <p:cNvPr id="155" name="Shape 155"/>
          <p:cNvSpPr/>
          <p:nvPr/>
        </p:nvSpPr>
        <p:spPr>
          <a:xfrm>
            <a:off x="2110650" y="3888575"/>
            <a:ext cx="10002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Domain</a:t>
            </a:r>
          </a:p>
        </p:txBody>
      </p:sp>
      <p:sp>
        <p:nvSpPr>
          <p:cNvPr id="156" name="Shape 156"/>
          <p:cNvSpPr/>
          <p:nvPr/>
        </p:nvSpPr>
        <p:spPr>
          <a:xfrm>
            <a:off x="2110650" y="4317200"/>
            <a:ext cx="10002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Operations</a:t>
            </a:r>
          </a:p>
        </p:txBody>
      </p:sp>
      <p:sp>
        <p:nvSpPr>
          <p:cNvPr id="157" name="Shape 157"/>
          <p:cNvSpPr/>
          <p:nvPr/>
        </p:nvSpPr>
        <p:spPr>
          <a:xfrm>
            <a:off x="3644250" y="4088600"/>
            <a:ext cx="10002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Specification</a:t>
            </a:r>
          </a:p>
        </p:txBody>
      </p:sp>
      <p:sp>
        <p:nvSpPr>
          <p:cNvPr id="158" name="Shape 158"/>
          <p:cNvSpPr/>
          <p:nvPr/>
        </p:nvSpPr>
        <p:spPr>
          <a:xfrm>
            <a:off x="5237300" y="4088600"/>
            <a:ext cx="11040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Representation</a:t>
            </a:r>
          </a:p>
        </p:txBody>
      </p:sp>
      <p:sp>
        <p:nvSpPr>
          <p:cNvPr id="159" name="Shape 159"/>
          <p:cNvSpPr/>
          <p:nvPr/>
        </p:nvSpPr>
        <p:spPr>
          <a:xfrm>
            <a:off x="6861300" y="4088600"/>
            <a:ext cx="1104000" cy="342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latin typeface="Raleway" panose="020B0503030101060003" charset="0"/>
              </a:rPr>
              <a:t>Implementation</a:t>
            </a:r>
          </a:p>
        </p:txBody>
      </p:sp>
      <p:cxnSp>
        <p:nvCxnSpPr>
          <p:cNvPr id="160" name="Shape 160"/>
          <p:cNvCxnSpPr>
            <a:endCxn id="155" idx="1"/>
          </p:cNvCxnSpPr>
          <p:nvPr/>
        </p:nvCxnSpPr>
        <p:spPr>
          <a:xfrm>
            <a:off x="1743150" y="3843425"/>
            <a:ext cx="367500" cy="216600"/>
          </a:xfrm>
          <a:prstGeom prst="straightConnector1">
            <a:avLst/>
          </a:prstGeom>
          <a:noFill/>
          <a:ln w="9525" cap="flat" cmpd="sng">
            <a:solidFill>
              <a:schemeClr val="dk2"/>
            </a:solidFill>
            <a:prstDash val="solid"/>
            <a:round/>
            <a:headEnd type="none" w="lg" len="lg"/>
            <a:tailEnd type="triangle" w="lg" len="lg"/>
          </a:ln>
        </p:spPr>
      </p:cxnSp>
      <p:cxnSp>
        <p:nvCxnSpPr>
          <p:cNvPr id="161" name="Shape 161"/>
          <p:cNvCxnSpPr>
            <a:endCxn id="155" idx="1"/>
          </p:cNvCxnSpPr>
          <p:nvPr/>
        </p:nvCxnSpPr>
        <p:spPr>
          <a:xfrm rot="10800000" flipH="1">
            <a:off x="1743150" y="4060025"/>
            <a:ext cx="367500" cy="204900"/>
          </a:xfrm>
          <a:prstGeom prst="straightConnector1">
            <a:avLst/>
          </a:prstGeom>
          <a:noFill/>
          <a:ln w="9525" cap="flat" cmpd="sng">
            <a:solidFill>
              <a:schemeClr val="dk2"/>
            </a:solidFill>
            <a:prstDash val="solid"/>
            <a:round/>
            <a:headEnd type="none" w="lg" len="lg"/>
            <a:tailEnd type="triangle" w="lg" len="lg"/>
          </a:ln>
        </p:spPr>
      </p:cxnSp>
      <p:cxnSp>
        <p:nvCxnSpPr>
          <p:cNvPr id="162" name="Shape 162"/>
          <p:cNvCxnSpPr>
            <a:endCxn id="157" idx="1"/>
          </p:cNvCxnSpPr>
          <p:nvPr/>
        </p:nvCxnSpPr>
        <p:spPr>
          <a:xfrm>
            <a:off x="3114750" y="4079150"/>
            <a:ext cx="529500" cy="180900"/>
          </a:xfrm>
          <a:prstGeom prst="straightConnector1">
            <a:avLst/>
          </a:prstGeom>
          <a:noFill/>
          <a:ln w="9525" cap="flat" cmpd="sng">
            <a:solidFill>
              <a:schemeClr val="dk2"/>
            </a:solidFill>
            <a:prstDash val="solid"/>
            <a:round/>
            <a:headEnd type="none" w="lg" len="lg"/>
            <a:tailEnd type="triangle" w="lg" len="lg"/>
          </a:ln>
        </p:spPr>
      </p:cxnSp>
      <p:cxnSp>
        <p:nvCxnSpPr>
          <p:cNvPr id="163" name="Shape 163"/>
          <p:cNvCxnSpPr>
            <a:stCxn id="156" idx="3"/>
            <a:endCxn id="157" idx="1"/>
          </p:cNvCxnSpPr>
          <p:nvPr/>
        </p:nvCxnSpPr>
        <p:spPr>
          <a:xfrm rot="10800000" flipH="1">
            <a:off x="3110850" y="4260050"/>
            <a:ext cx="533400" cy="2286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a:stCxn id="157" idx="3"/>
            <a:endCxn id="158" idx="1"/>
          </p:cNvCxnSpPr>
          <p:nvPr/>
        </p:nvCxnSpPr>
        <p:spPr>
          <a:xfrm>
            <a:off x="4644450" y="4260050"/>
            <a:ext cx="592800" cy="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a:stCxn id="158" idx="3"/>
            <a:endCxn id="159" idx="1"/>
          </p:cNvCxnSpPr>
          <p:nvPr/>
        </p:nvCxnSpPr>
        <p:spPr>
          <a:xfrm>
            <a:off x="6341300" y="4260050"/>
            <a:ext cx="519900"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Abstract Data Types</a:t>
            </a:r>
          </a:p>
        </p:txBody>
      </p:sp>
      <p:sp>
        <p:nvSpPr>
          <p:cNvPr id="171" name="Shape 171"/>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lnSpc>
                <a:spcPct val="115000"/>
              </a:lnSpc>
              <a:spcBef>
                <a:spcPts val="0"/>
              </a:spcBef>
              <a:spcAft>
                <a:spcPts val="0"/>
              </a:spcAft>
              <a:buNone/>
            </a:pPr>
            <a:r>
              <a:rPr lang="en" sz="1400" dirty="0">
                <a:solidFill>
                  <a:schemeClr val="accent3"/>
                </a:solidFill>
                <a:latin typeface="Raleway" panose="020B0503030101060003" charset="0"/>
              </a:rPr>
              <a:t>ADT Examples</a:t>
            </a:r>
          </a:p>
          <a:p>
            <a:pPr marL="457200" lvl="0" indent="-228600" rtl="0">
              <a:spcBef>
                <a:spcPts val="0"/>
              </a:spcBef>
              <a:spcAft>
                <a:spcPts val="0"/>
              </a:spcAft>
            </a:pPr>
            <a:r>
              <a:rPr lang="en" dirty="0">
                <a:latin typeface="Raleway" panose="020B0503030101060003" charset="0"/>
              </a:rPr>
              <a:t>String</a:t>
            </a:r>
          </a:p>
          <a:p>
            <a:pPr marL="457200" lvl="0" indent="0" rtl="0">
              <a:spcBef>
                <a:spcPts val="0"/>
              </a:spcBef>
              <a:buNone/>
            </a:pPr>
            <a:r>
              <a:rPr lang="en" dirty="0">
                <a:latin typeface="Raleway" panose="020B0503030101060003" charset="0"/>
              </a:rPr>
              <a:t>This is one of the most used and known ADTs. In Java, String is a class that has several methods and has domain of data which is usually characters and numbers.</a:t>
            </a:r>
          </a:p>
          <a:p>
            <a:pPr marL="457200" lvl="0" indent="-228600" rtl="0">
              <a:spcBef>
                <a:spcPts val="0"/>
              </a:spcBef>
              <a:spcAft>
                <a:spcPts val="0"/>
              </a:spcAft>
            </a:pPr>
            <a:r>
              <a:rPr lang="en" dirty="0">
                <a:latin typeface="Raleway" panose="020B0503030101060003" charset="0"/>
              </a:rPr>
              <a:t>Student Class</a:t>
            </a:r>
          </a:p>
          <a:p>
            <a:pPr marL="457200" lvl="0" indent="0" rtl="0">
              <a:spcBef>
                <a:spcPts val="0"/>
              </a:spcBef>
              <a:buNone/>
            </a:pPr>
            <a:r>
              <a:rPr lang="en" dirty="0">
                <a:latin typeface="Raleway" panose="020B0503030101060003" charset="0"/>
              </a:rPr>
              <a:t>Any created Java Bean considered as ADT, it will represent an object that has domain of datatypes and methods.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Abstract Data Types - String Example</a:t>
            </a:r>
          </a:p>
        </p:txBody>
      </p:sp>
      <p:sp>
        <p:nvSpPr>
          <p:cNvPr id="177" name="Shape 17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 sz="1400" b="1" dirty="0">
                <a:solidFill>
                  <a:schemeClr val="accent3"/>
                </a:solidFill>
                <a:latin typeface="Raleway" panose="020B0503030101060003" charset="0"/>
              </a:rPr>
              <a:t>Specification</a:t>
            </a:r>
          </a:p>
          <a:p>
            <a:pPr marL="0" lvl="0" indent="0" rtl="0">
              <a:lnSpc>
                <a:spcPct val="150000"/>
              </a:lnSpc>
              <a:spcBef>
                <a:spcPts val="0"/>
              </a:spcBef>
              <a:spcAft>
                <a:spcPts val="0"/>
              </a:spcAft>
              <a:buNone/>
            </a:pPr>
            <a:r>
              <a:rPr lang="en" b="1" dirty="0">
                <a:latin typeface="Raleway" panose="020B0503030101060003" charset="0"/>
              </a:rPr>
              <a:t>Elements</a:t>
            </a:r>
            <a:r>
              <a:rPr lang="en" dirty="0">
                <a:latin typeface="Raleway" panose="020B0503030101060003" charset="0"/>
              </a:rPr>
              <a:t>: type char.</a:t>
            </a:r>
          </a:p>
          <a:p>
            <a:pPr marL="0" lvl="0" indent="0" rtl="0">
              <a:lnSpc>
                <a:spcPct val="150000"/>
              </a:lnSpc>
              <a:spcBef>
                <a:spcPts val="0"/>
              </a:spcBef>
              <a:spcAft>
                <a:spcPts val="0"/>
              </a:spcAft>
              <a:buNone/>
            </a:pPr>
            <a:r>
              <a:rPr lang="en" b="1" dirty="0">
                <a:latin typeface="Raleway" panose="020B0503030101060003" charset="0"/>
              </a:rPr>
              <a:t>Structure</a:t>
            </a:r>
            <a:r>
              <a:rPr lang="en" dirty="0">
                <a:latin typeface="Raleway" panose="020B0503030101060003" charset="0"/>
              </a:rPr>
              <a:t>: elements (characters) are linearly arranged.</a:t>
            </a:r>
          </a:p>
          <a:p>
            <a:pPr marL="0" lvl="0" indent="0" rtl="0">
              <a:lnSpc>
                <a:spcPct val="115000"/>
              </a:lnSpc>
              <a:spcBef>
                <a:spcPts val="0"/>
              </a:spcBef>
              <a:spcAft>
                <a:spcPts val="0"/>
              </a:spcAft>
              <a:buNone/>
            </a:pPr>
            <a:r>
              <a:rPr lang="en" b="1" dirty="0">
                <a:latin typeface="Raleway" panose="020B0503030101060003" charset="0"/>
              </a:rPr>
              <a:t>Domain</a:t>
            </a:r>
            <a:r>
              <a:rPr lang="en" dirty="0">
                <a:latin typeface="Raleway" panose="020B0503030101060003" charset="0"/>
              </a:rPr>
              <a:t>: type String, finite domain, there are 0 to 80 chars in a string, therefore 1+128+1282+…..+12880 possible stings in the domain.</a:t>
            </a:r>
          </a:p>
          <a:p>
            <a:pPr marL="0" lvl="0" indent="0" rtl="0">
              <a:lnSpc>
                <a:spcPct val="150000"/>
              </a:lnSpc>
              <a:spcBef>
                <a:spcPts val="0"/>
              </a:spcBef>
              <a:spcAft>
                <a:spcPts val="0"/>
              </a:spcAft>
              <a:buNone/>
            </a:pPr>
            <a:r>
              <a:rPr lang="en" b="1" dirty="0">
                <a:latin typeface="Raleway" panose="020B0503030101060003" charset="0"/>
              </a:rPr>
              <a:t>Operations</a:t>
            </a:r>
            <a:r>
              <a:rPr lang="en" dirty="0">
                <a:latin typeface="Raleway" panose="020B0503030101060003" charset="0"/>
              </a:rPr>
              <a:t>:  substring(); length();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rtl="0">
              <a:spcBef>
                <a:spcPts val="0"/>
              </a:spcBef>
              <a:buNone/>
            </a:pPr>
            <a:r>
              <a:rPr lang="en"/>
              <a:t>Agendas</a:t>
            </a:r>
          </a:p>
        </p:txBody>
      </p:sp>
      <p:sp>
        <p:nvSpPr>
          <p:cNvPr id="183" name="Shape 183"/>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What is Data Structure?</a:t>
            </a:r>
          </a:p>
          <a:p>
            <a:pPr marL="457200" lvl="0" indent="-317500" rtl="0">
              <a:spcBef>
                <a:spcPts val="0"/>
              </a:spcBef>
              <a:spcAft>
                <a:spcPts val="600"/>
              </a:spcAft>
              <a:buSzPct val="100000"/>
            </a:pPr>
            <a:r>
              <a:rPr lang="en" sz="1400" dirty="0">
                <a:latin typeface="Raleway" panose="020B0503030101060003" charset="0"/>
              </a:rPr>
              <a:t>Basic “Primitive” Data Types</a:t>
            </a:r>
          </a:p>
          <a:p>
            <a:pPr marL="457200" lvl="0" indent="-317500" rtl="0">
              <a:spcBef>
                <a:spcPts val="0"/>
              </a:spcBef>
              <a:spcAft>
                <a:spcPts val="600"/>
              </a:spcAft>
              <a:buSzPct val="100000"/>
            </a:pPr>
            <a:r>
              <a:rPr lang="en" sz="1400" dirty="0">
                <a:latin typeface="Raleway" panose="020B0503030101060003" charset="0"/>
              </a:rPr>
              <a:t>Abstract Data Types “ADTs”</a:t>
            </a:r>
          </a:p>
          <a:p>
            <a:pPr marL="457200" lvl="0" indent="-317500" rtl="0">
              <a:spcBef>
                <a:spcPts val="0"/>
              </a:spcBef>
              <a:spcAft>
                <a:spcPts val="600"/>
              </a:spcAft>
              <a:buClr>
                <a:schemeClr val="accent3"/>
              </a:buClr>
              <a:buSzPct val="100000"/>
            </a:pPr>
            <a:r>
              <a:rPr lang="en" sz="1400" b="1" u="sng" dirty="0">
                <a:solidFill>
                  <a:schemeClr val="accent3"/>
                </a:solidFill>
                <a:latin typeface="Raleway" panose="020B0503030101060003" charset="0"/>
              </a:rPr>
              <a:t>Data Structure &amp; Data Types</a:t>
            </a:r>
          </a:p>
          <a:p>
            <a:pPr marL="457200" lvl="0" indent="-317500" rtl="0">
              <a:spcBef>
                <a:spcPts val="0"/>
              </a:spcBef>
              <a:spcAft>
                <a:spcPts val="600"/>
              </a:spcAft>
              <a:buSzPct val="100000"/>
            </a:pPr>
            <a:r>
              <a:rPr lang="en" sz="1400" dirty="0">
                <a:latin typeface="Raleway" panose="020B0503030101060003" charset="0"/>
              </a:rPr>
              <a:t>Data Organizing Principles</a:t>
            </a:r>
          </a:p>
          <a:p>
            <a:pPr marL="457200" lvl="0" indent="-317500" rtl="0">
              <a:spcBef>
                <a:spcPts val="0"/>
              </a:spcBef>
              <a:spcAft>
                <a:spcPts val="600"/>
              </a:spcAft>
              <a:buSzPct val="100000"/>
            </a:pPr>
            <a:r>
              <a:rPr lang="en" sz="1400" dirty="0">
                <a:latin typeface="Raleway" panose="020B0503030101060003" charset="0"/>
              </a:rPr>
              <a:t>Five Steps per Data Structure</a:t>
            </a:r>
          </a:p>
          <a:p>
            <a:pPr marL="457200" lvl="0" indent="-317500" rtl="0">
              <a:spcBef>
                <a:spcPts val="0"/>
              </a:spcBef>
              <a:spcAft>
                <a:spcPts val="600"/>
              </a:spcAft>
              <a:buSzPct val="100000"/>
            </a:pPr>
            <a:r>
              <a:rPr lang="en" sz="1400" dirty="0">
                <a:latin typeface="Raleway" panose="020B0503030101060003" charset="0"/>
              </a:rPr>
              <a:t>Data Structure Examples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Structure &amp; Data Types</a:t>
            </a:r>
          </a:p>
        </p:txBody>
      </p:sp>
      <p:sp>
        <p:nvSpPr>
          <p:cNvPr id="189" name="Shape 18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b="1" dirty="0">
                <a:latin typeface="Raleway" panose="020B0503030101060003" charset="0"/>
              </a:rPr>
              <a:t>Built-in data types </a:t>
            </a:r>
            <a:r>
              <a:rPr lang="en" b="1" dirty="0" smtClean="0">
                <a:latin typeface="Raleway" panose="020B0503030101060003" charset="0"/>
              </a:rPr>
              <a:t/>
            </a:r>
            <a:br>
              <a:rPr lang="en" b="1" dirty="0" smtClean="0">
                <a:latin typeface="Raleway" panose="020B0503030101060003" charset="0"/>
              </a:rPr>
            </a:br>
            <a:r>
              <a:rPr lang="en" dirty="0" smtClean="0">
                <a:latin typeface="Raleway" panose="020B0503030101060003" charset="0"/>
              </a:rPr>
              <a:t>Those </a:t>
            </a:r>
            <a:r>
              <a:rPr lang="en" dirty="0">
                <a:latin typeface="Raleway" panose="020B0503030101060003" charset="0"/>
              </a:rPr>
              <a:t>data types are defined in the programming language, like int, char, boolean</a:t>
            </a:r>
            <a:r>
              <a:rPr lang="en" dirty="0" smtClean="0">
                <a:latin typeface="Raleway" panose="020B0503030101060003" charset="0"/>
              </a:rPr>
              <a:t>.</a:t>
            </a:r>
          </a:p>
          <a:p>
            <a:pPr marL="228600" lvl="0" rtl="0">
              <a:spcBef>
                <a:spcPts val="0"/>
              </a:spcBef>
              <a:spcAft>
                <a:spcPts val="0"/>
              </a:spcAft>
              <a:buNone/>
            </a:pPr>
            <a:endParaRPr lang="en" dirty="0">
              <a:latin typeface="Raleway" panose="020B0503030101060003" charset="0"/>
            </a:endParaRPr>
          </a:p>
          <a:p>
            <a:pPr marL="457200" lvl="0" indent="-228600" rtl="0">
              <a:spcBef>
                <a:spcPts val="0"/>
              </a:spcBef>
              <a:spcAft>
                <a:spcPts val="0"/>
              </a:spcAft>
            </a:pPr>
            <a:r>
              <a:rPr lang="en" b="1" dirty="0">
                <a:latin typeface="Raleway" panose="020B0503030101060003" charset="0"/>
              </a:rPr>
              <a:t>User-defined data types</a:t>
            </a:r>
          </a:p>
          <a:p>
            <a:pPr marL="457200" lvl="0" indent="0" rtl="0">
              <a:spcBef>
                <a:spcPts val="0"/>
              </a:spcBef>
              <a:buNone/>
            </a:pPr>
            <a:r>
              <a:rPr lang="en" dirty="0">
                <a:latin typeface="Raleway" panose="020B0503030101060003" charset="0"/>
              </a:rPr>
              <a:t>Those data types are defined by the implementer, we use data types and structure to provide new data type like creating new class for Employee.</a:t>
            </a:r>
          </a:p>
          <a:p>
            <a:pPr marL="0" lvl="0" indent="0" rtl="0">
              <a:spcBef>
                <a:spcPts val="0"/>
              </a:spcBef>
              <a:spcAft>
                <a:spcPts val="0"/>
              </a:spcAft>
              <a:buNone/>
            </a:pPr>
            <a:r>
              <a:rPr lang="en" b="1" dirty="0">
                <a:solidFill>
                  <a:schemeClr val="accent3"/>
                </a:solidFill>
                <a:latin typeface="Raleway" panose="020B0503030101060003" charset="0"/>
              </a:rPr>
              <a:t>How data types are related to data structure?</a:t>
            </a:r>
          </a:p>
          <a:p>
            <a:pPr lvl="0" rtl="0">
              <a:spcBef>
                <a:spcPts val="0"/>
              </a:spcBef>
              <a:buNone/>
            </a:pPr>
            <a:r>
              <a:rPr lang="en" dirty="0">
                <a:latin typeface="Raleway" panose="020B0503030101060003" charset="0"/>
              </a:rPr>
              <a:t>A simple question would be that data types form the domain of data structures.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rtl="0">
              <a:spcBef>
                <a:spcPts val="0"/>
              </a:spcBef>
              <a:buNone/>
            </a:pPr>
            <a:r>
              <a:rPr lang="en"/>
              <a:t>Agendas</a:t>
            </a:r>
          </a:p>
        </p:txBody>
      </p:sp>
      <p:sp>
        <p:nvSpPr>
          <p:cNvPr id="201" name="Shape 201"/>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What is Data Structure?</a:t>
            </a:r>
          </a:p>
          <a:p>
            <a:pPr marL="457200" lvl="0" indent="-317500" rtl="0">
              <a:spcBef>
                <a:spcPts val="0"/>
              </a:spcBef>
              <a:spcAft>
                <a:spcPts val="600"/>
              </a:spcAft>
              <a:buSzPct val="100000"/>
            </a:pPr>
            <a:r>
              <a:rPr lang="en" sz="1400" dirty="0">
                <a:latin typeface="Raleway" panose="020B0503030101060003" charset="0"/>
              </a:rPr>
              <a:t>Basic “Primitive” Data Types</a:t>
            </a:r>
          </a:p>
          <a:p>
            <a:pPr marL="457200" lvl="0" indent="-317500" rtl="0">
              <a:spcBef>
                <a:spcPts val="0"/>
              </a:spcBef>
              <a:spcAft>
                <a:spcPts val="600"/>
              </a:spcAft>
              <a:buSzPct val="100000"/>
            </a:pPr>
            <a:r>
              <a:rPr lang="en" sz="1400" dirty="0">
                <a:latin typeface="Raleway" panose="020B0503030101060003" charset="0"/>
              </a:rPr>
              <a:t>Abstract Data Types “ADTs”</a:t>
            </a:r>
          </a:p>
          <a:p>
            <a:pPr marL="457200" lvl="0" indent="-317500" rtl="0">
              <a:spcBef>
                <a:spcPts val="0"/>
              </a:spcBef>
              <a:spcAft>
                <a:spcPts val="600"/>
              </a:spcAft>
              <a:buSzPct val="100000"/>
            </a:pPr>
            <a:r>
              <a:rPr lang="en" sz="1400" dirty="0">
                <a:latin typeface="Raleway" panose="020B0503030101060003" charset="0"/>
              </a:rPr>
              <a:t>Data Structure &amp; Data Types</a:t>
            </a:r>
          </a:p>
          <a:p>
            <a:pPr marL="457200" lvl="0" indent="-317500" rtl="0">
              <a:spcBef>
                <a:spcPts val="0"/>
              </a:spcBef>
              <a:spcAft>
                <a:spcPts val="600"/>
              </a:spcAft>
              <a:buClr>
                <a:schemeClr val="accent3"/>
              </a:buClr>
              <a:buSzPct val="100000"/>
            </a:pPr>
            <a:r>
              <a:rPr lang="en" sz="1400" b="1" u="sng" dirty="0">
                <a:solidFill>
                  <a:schemeClr val="accent3"/>
                </a:solidFill>
                <a:latin typeface="Raleway" panose="020B0503030101060003" charset="0"/>
              </a:rPr>
              <a:t>Data Organizing Principles</a:t>
            </a:r>
          </a:p>
          <a:p>
            <a:pPr marL="457200" lvl="0" indent="-317500" rtl="0">
              <a:spcBef>
                <a:spcPts val="0"/>
              </a:spcBef>
              <a:spcAft>
                <a:spcPts val="600"/>
              </a:spcAft>
              <a:buSzPct val="100000"/>
            </a:pPr>
            <a:r>
              <a:rPr lang="en" sz="1400" dirty="0">
                <a:latin typeface="Raleway" panose="020B0503030101060003" charset="0"/>
              </a:rPr>
              <a:t>Five Steps per Data Structure</a:t>
            </a:r>
          </a:p>
          <a:p>
            <a:pPr marL="457200" lvl="0" indent="-317500" rtl="0">
              <a:spcBef>
                <a:spcPts val="0"/>
              </a:spcBef>
              <a:spcAft>
                <a:spcPts val="600"/>
              </a:spcAft>
              <a:buSzPct val="100000"/>
            </a:pPr>
            <a:r>
              <a:rPr lang="en" sz="1400" dirty="0">
                <a:latin typeface="Raleway" panose="020B0503030101060003" charset="0"/>
              </a:rPr>
              <a:t>Data Structure Examples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a:t>
            </a:r>
          </a:p>
        </p:txBody>
      </p:sp>
      <p:sp>
        <p:nvSpPr>
          <p:cNvPr id="207" name="Shape 20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b="1" dirty="0">
                <a:solidFill>
                  <a:schemeClr val="accent3"/>
                </a:solidFill>
                <a:latin typeface="Raleway" panose="020B0503030101060003" charset="0"/>
              </a:rPr>
              <a:t>Ordering:</a:t>
            </a:r>
          </a:p>
          <a:p>
            <a:pPr marL="457200" lvl="0" indent="-228600" rtl="0">
              <a:spcBef>
                <a:spcPts val="0"/>
              </a:spcBef>
              <a:spcAft>
                <a:spcPts val="600"/>
              </a:spcAft>
            </a:pPr>
            <a:r>
              <a:rPr lang="en" dirty="0">
                <a:latin typeface="Raleway" panose="020B0503030101060003" charset="0"/>
              </a:rPr>
              <a:t>Put keys into some order so that we know something about where each key is are relative to the other keys.</a:t>
            </a:r>
          </a:p>
          <a:p>
            <a:pPr marL="457200" lvl="0" indent="-228600" rtl="0">
              <a:spcBef>
                <a:spcPts val="0"/>
              </a:spcBef>
              <a:spcAft>
                <a:spcPts val="600"/>
              </a:spcAft>
            </a:pPr>
            <a:r>
              <a:rPr lang="en" dirty="0">
                <a:latin typeface="Raleway" panose="020B0503030101060003" charset="0"/>
              </a:rPr>
              <a:t>Phone books are easier to search because they are alphabetized.</a:t>
            </a:r>
          </a:p>
          <a:p>
            <a:pPr marL="0" lvl="0" indent="0" rtl="0">
              <a:spcBef>
                <a:spcPts val="0"/>
              </a:spcBef>
              <a:spcAft>
                <a:spcPts val="0"/>
              </a:spcAft>
              <a:buNone/>
            </a:pPr>
            <a:r>
              <a:rPr lang="en" b="1" dirty="0">
                <a:solidFill>
                  <a:schemeClr val="accent3"/>
                </a:solidFill>
                <a:latin typeface="Raleway" panose="020B0503030101060003" charset="0"/>
              </a:rPr>
              <a:t>Linking:</a:t>
            </a:r>
          </a:p>
          <a:p>
            <a:pPr marL="457200" lvl="0" indent="-228600" rtl="0">
              <a:spcBef>
                <a:spcPts val="0"/>
              </a:spcBef>
              <a:spcAft>
                <a:spcPts val="600"/>
              </a:spcAft>
            </a:pPr>
            <a:r>
              <a:rPr lang="en" dirty="0">
                <a:latin typeface="Raleway" panose="020B0503030101060003" charset="0"/>
              </a:rPr>
              <a:t>Add pointers to each record so that we can find related records quickly. </a:t>
            </a:r>
          </a:p>
          <a:p>
            <a:pPr marL="457200" lvl="0" indent="-228600" rtl="0">
              <a:spcBef>
                <a:spcPts val="0"/>
              </a:spcBef>
              <a:spcAft>
                <a:spcPts val="600"/>
              </a:spcAft>
            </a:pPr>
            <a:r>
              <a:rPr lang="en" dirty="0">
                <a:latin typeface="Raleway" panose="020B0503030101060003" charset="0"/>
              </a:rPr>
              <a:t>E.g. The index in the back of book provides links from words to the pages </a:t>
            </a:r>
            <a:br>
              <a:rPr lang="en" dirty="0">
                <a:latin typeface="Raleway" panose="020B0503030101060003" charset="0"/>
              </a:rPr>
            </a:br>
            <a:r>
              <a:rPr lang="en" dirty="0">
                <a:latin typeface="Raleway" panose="020B0503030101060003" charset="0"/>
              </a:rPr>
              <a:t>on which they appear.</a:t>
            </a:r>
            <a:br>
              <a:rPr lang="en" dirty="0">
                <a:latin typeface="Raleway" panose="020B0503030101060003" charset="0"/>
              </a:rPr>
            </a:br>
            <a:endParaRPr lang="en" dirty="0">
              <a:latin typeface="Raleway" panose="020B0503030101060003"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a:t>
            </a:r>
          </a:p>
        </p:txBody>
      </p:sp>
      <p:sp>
        <p:nvSpPr>
          <p:cNvPr id="213" name="Shape 21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spcAft>
                <a:spcPts val="0"/>
              </a:spcAft>
              <a:buNone/>
            </a:pPr>
            <a:r>
              <a:rPr lang="en" sz="1400" b="1" dirty="0">
                <a:solidFill>
                  <a:schemeClr val="accent3"/>
                </a:solidFill>
                <a:latin typeface="Raleway" panose="020B0503030101060003" charset="0"/>
              </a:rPr>
              <a:t>Partitioning:</a:t>
            </a:r>
          </a:p>
          <a:p>
            <a:pPr marL="457200" lvl="0" indent="-317500" rtl="0">
              <a:spcBef>
                <a:spcPts val="0"/>
              </a:spcBef>
              <a:spcAft>
                <a:spcPts val="600"/>
              </a:spcAft>
              <a:buSzPct val="100000"/>
            </a:pPr>
            <a:r>
              <a:rPr lang="en" sz="1400" dirty="0">
                <a:latin typeface="Raleway" panose="020B0503030101060003" charset="0"/>
              </a:rPr>
              <a:t>Divide the records into 2 or more groups, each group sharing a particular  property.</a:t>
            </a:r>
          </a:p>
          <a:p>
            <a:pPr marL="457200" lvl="0" indent="-317500" rtl="0">
              <a:spcBef>
                <a:spcPts val="0"/>
              </a:spcBef>
              <a:spcAft>
                <a:spcPts val="600"/>
              </a:spcAft>
              <a:buSzPct val="100000"/>
            </a:pPr>
            <a:r>
              <a:rPr lang="en" sz="1400" dirty="0">
                <a:latin typeface="Raleway" panose="020B0503030101060003" charset="0"/>
              </a:rPr>
              <a:t>E.g. Multi-volume encyclopedias (Aa-Be, W-Z)</a:t>
            </a:r>
          </a:p>
          <a:p>
            <a:pPr marL="457200" lvl="0" indent="-317500" rtl="0">
              <a:spcBef>
                <a:spcPts val="0"/>
              </a:spcBef>
              <a:spcAft>
                <a:spcPts val="600"/>
              </a:spcAft>
              <a:buSzPct val="100000"/>
            </a:pPr>
            <a:r>
              <a:rPr lang="en" sz="1400" dirty="0">
                <a:latin typeface="Raleway" panose="020B0503030101060003" charset="0"/>
              </a:rPr>
              <a:t>E.g. Folders on your hard drive</a:t>
            </a:r>
            <a:br>
              <a:rPr lang="en" sz="1400" dirty="0">
                <a:latin typeface="Raleway" panose="020B0503030101060003" charset="0"/>
              </a:rPr>
            </a:br>
            <a:endParaRPr lang="en" sz="1400" dirty="0">
              <a:latin typeface="Raleway" panose="020B0503030101060003"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rtl="0">
              <a:spcBef>
                <a:spcPts val="0"/>
              </a:spcBef>
              <a:buNone/>
            </a:pPr>
            <a:r>
              <a:rPr lang="en"/>
              <a:t>Agendas</a:t>
            </a:r>
          </a:p>
        </p:txBody>
      </p:sp>
      <p:sp>
        <p:nvSpPr>
          <p:cNvPr id="219" name="Shape 219"/>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smtClean="0">
                <a:latin typeface="Raleway" panose="020B0503030101060003" charset="0"/>
              </a:rPr>
              <a:t>What is Data Structure?</a:t>
            </a:r>
          </a:p>
          <a:p>
            <a:pPr marL="457200" lvl="0" indent="-317500" rtl="0">
              <a:spcBef>
                <a:spcPts val="0"/>
              </a:spcBef>
              <a:spcAft>
                <a:spcPts val="600"/>
              </a:spcAft>
              <a:buSzPct val="100000"/>
            </a:pPr>
            <a:r>
              <a:rPr lang="en" sz="1400" dirty="0" smtClean="0">
                <a:latin typeface="Raleway" panose="020B0503030101060003" charset="0"/>
              </a:rPr>
              <a:t>Basic “Primitive” Data Types</a:t>
            </a:r>
          </a:p>
          <a:p>
            <a:pPr marL="457200" lvl="0" indent="-317500" rtl="0">
              <a:spcBef>
                <a:spcPts val="0"/>
              </a:spcBef>
              <a:spcAft>
                <a:spcPts val="600"/>
              </a:spcAft>
              <a:buSzPct val="100000"/>
            </a:pPr>
            <a:r>
              <a:rPr lang="en" sz="1400" dirty="0" smtClean="0">
                <a:latin typeface="Raleway" panose="020B0503030101060003" charset="0"/>
              </a:rPr>
              <a:t>Abstract Data Types “ADTs”</a:t>
            </a:r>
          </a:p>
          <a:p>
            <a:pPr marL="457200" lvl="0" indent="-317500" rtl="0">
              <a:spcBef>
                <a:spcPts val="0"/>
              </a:spcBef>
              <a:spcAft>
                <a:spcPts val="600"/>
              </a:spcAft>
              <a:buSzPct val="100000"/>
            </a:pPr>
            <a:r>
              <a:rPr lang="en" sz="1400" dirty="0" smtClean="0">
                <a:latin typeface="Raleway" panose="020B0503030101060003" charset="0"/>
              </a:rPr>
              <a:t>Data Structure &amp; Data Types</a:t>
            </a:r>
          </a:p>
          <a:p>
            <a:pPr marL="457200" lvl="0" indent="-317500" rtl="0">
              <a:spcBef>
                <a:spcPts val="0"/>
              </a:spcBef>
              <a:spcAft>
                <a:spcPts val="600"/>
              </a:spcAft>
              <a:buSzPct val="100000"/>
            </a:pPr>
            <a:r>
              <a:rPr lang="en" sz="1400" dirty="0" smtClean="0">
                <a:latin typeface="Raleway" panose="020B0503030101060003" charset="0"/>
              </a:rPr>
              <a:t>Data Organizing Principles</a:t>
            </a:r>
          </a:p>
          <a:p>
            <a:pPr marL="457200" lvl="0" indent="-317500" rtl="0">
              <a:spcBef>
                <a:spcPts val="0"/>
              </a:spcBef>
              <a:spcAft>
                <a:spcPts val="600"/>
              </a:spcAft>
              <a:buClr>
                <a:schemeClr val="accent3"/>
              </a:buClr>
              <a:buSzPct val="100000"/>
            </a:pPr>
            <a:r>
              <a:rPr lang="en" sz="1400" b="1" u="sng" dirty="0" smtClean="0">
                <a:solidFill>
                  <a:schemeClr val="accent3"/>
                </a:solidFill>
                <a:latin typeface="Raleway" panose="020B0503030101060003" charset="0"/>
              </a:rPr>
              <a:t>Five Steps per Data Structure</a:t>
            </a:r>
          </a:p>
          <a:p>
            <a:pPr marL="457200" lvl="0" indent="-317500" rtl="0">
              <a:spcBef>
                <a:spcPts val="0"/>
              </a:spcBef>
              <a:spcAft>
                <a:spcPts val="600"/>
              </a:spcAft>
              <a:buSzPct val="100000"/>
            </a:pPr>
            <a:r>
              <a:rPr lang="en" sz="1400" dirty="0" smtClean="0">
                <a:latin typeface="Raleway" panose="020B0503030101060003" charset="0"/>
              </a:rPr>
              <a:t>Data Structure Examples</a:t>
            </a:r>
            <a:endParaRPr lang="en" sz="1400" dirty="0">
              <a:latin typeface="Raleway" panose="020B0503030101060003"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a:spcBef>
                <a:spcPts val="0"/>
              </a:spcBef>
              <a:buNone/>
            </a:pPr>
            <a:r>
              <a:rPr lang="en" dirty="0"/>
              <a:t>Agendas</a:t>
            </a:r>
          </a:p>
        </p:txBody>
      </p:sp>
      <p:sp>
        <p:nvSpPr>
          <p:cNvPr id="94" name="Shape 94"/>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Clr>
                <a:schemeClr val="accent3"/>
              </a:buClr>
              <a:buSzPct val="100000"/>
            </a:pPr>
            <a:r>
              <a:rPr lang="en" sz="1400" b="1" u="sng" dirty="0">
                <a:solidFill>
                  <a:schemeClr val="accent3"/>
                </a:solidFill>
                <a:latin typeface="Raleway" panose="020B0503030101060003" charset="0"/>
              </a:rPr>
              <a:t>What is Data Structure?</a:t>
            </a:r>
          </a:p>
          <a:p>
            <a:pPr marL="457200" lvl="0" indent="-317500" rtl="0">
              <a:spcBef>
                <a:spcPts val="0"/>
              </a:spcBef>
              <a:spcAft>
                <a:spcPts val="600"/>
              </a:spcAft>
              <a:buSzPct val="100000"/>
            </a:pPr>
            <a:r>
              <a:rPr lang="en" sz="1400" dirty="0">
                <a:latin typeface="Raleway" panose="020B0503030101060003" charset="0"/>
              </a:rPr>
              <a:t>Basic “Primitive” Data Types</a:t>
            </a:r>
          </a:p>
          <a:p>
            <a:pPr marL="457200" lvl="0" indent="-317500" rtl="0">
              <a:spcBef>
                <a:spcPts val="0"/>
              </a:spcBef>
              <a:spcAft>
                <a:spcPts val="600"/>
              </a:spcAft>
              <a:buSzPct val="100000"/>
            </a:pPr>
            <a:r>
              <a:rPr lang="en" sz="1400" dirty="0">
                <a:latin typeface="Raleway" panose="020B0503030101060003" charset="0"/>
              </a:rPr>
              <a:t>Abstract Data Types “ADTs”</a:t>
            </a:r>
          </a:p>
          <a:p>
            <a:pPr marL="457200" lvl="0" indent="-317500" rtl="0">
              <a:spcBef>
                <a:spcPts val="0"/>
              </a:spcBef>
              <a:spcAft>
                <a:spcPts val="600"/>
              </a:spcAft>
              <a:buSzPct val="100000"/>
            </a:pPr>
            <a:r>
              <a:rPr lang="en" sz="1400" dirty="0">
                <a:latin typeface="Raleway" panose="020B0503030101060003" charset="0"/>
              </a:rPr>
              <a:t>Data Structure &amp; Data Types</a:t>
            </a:r>
          </a:p>
          <a:p>
            <a:pPr marL="457200" lvl="0" indent="-317500" rtl="0">
              <a:spcBef>
                <a:spcPts val="0"/>
              </a:spcBef>
              <a:spcAft>
                <a:spcPts val="600"/>
              </a:spcAft>
              <a:buSzPct val="100000"/>
            </a:pPr>
            <a:r>
              <a:rPr lang="en" sz="1400" dirty="0">
                <a:latin typeface="Raleway" panose="020B0503030101060003" charset="0"/>
              </a:rPr>
              <a:t>Data Organizing Principles</a:t>
            </a:r>
          </a:p>
          <a:p>
            <a:pPr marL="457200" lvl="0" indent="-317500" rtl="0">
              <a:spcBef>
                <a:spcPts val="0"/>
              </a:spcBef>
              <a:spcAft>
                <a:spcPts val="600"/>
              </a:spcAft>
              <a:buSzPct val="100000"/>
            </a:pPr>
            <a:r>
              <a:rPr lang="en" sz="1400" dirty="0">
                <a:latin typeface="Raleway" panose="020B0503030101060003" charset="0"/>
              </a:rPr>
              <a:t>Five Steps per Data Structure</a:t>
            </a:r>
          </a:p>
          <a:p>
            <a:pPr marL="457200" lvl="0" indent="-317500">
              <a:spcBef>
                <a:spcPts val="0"/>
              </a:spcBef>
              <a:spcAft>
                <a:spcPts val="600"/>
              </a:spcAft>
              <a:buSzPct val="100000"/>
            </a:pPr>
            <a:r>
              <a:rPr lang="en" sz="1400" dirty="0">
                <a:latin typeface="Raleway" panose="020B0503030101060003" charset="0"/>
              </a:rPr>
              <a:t>Data Structure Examples</a:t>
            </a:r>
          </a:p>
        </p:txBody>
      </p:sp>
      <p:pic>
        <p:nvPicPr>
          <p:cNvPr id="95" name="Shape 95"/>
          <p:cNvPicPr preferRelativeResize="0"/>
          <p:nvPr/>
        </p:nvPicPr>
        <p:blipFill>
          <a:blip r:embed="rId3">
            <a:alphaModFix/>
          </a:blip>
          <a:stretch>
            <a:fillRect/>
          </a:stretch>
        </p:blipFill>
        <p:spPr>
          <a:xfrm>
            <a:off x="4235325" y="1318650"/>
            <a:ext cx="4343750" cy="23977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a:t>
            </a:r>
          </a:p>
        </p:txBody>
      </p:sp>
      <p:sp>
        <p:nvSpPr>
          <p:cNvPr id="225" name="Shape 225"/>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buAutoNum type="arabicPeriod"/>
            </a:pPr>
            <a:r>
              <a:rPr lang="en" sz="1400" dirty="0">
                <a:latin typeface="Raleway" panose="020B0503030101060003" charset="0"/>
              </a:rPr>
              <a:t>Understand DT Abstractly</a:t>
            </a:r>
          </a:p>
          <a:p>
            <a:pPr marL="457200" lvl="0" indent="-317500" rtl="0">
              <a:spcBef>
                <a:spcPts val="0"/>
              </a:spcBef>
              <a:spcAft>
                <a:spcPts val="600"/>
              </a:spcAft>
              <a:buSzPct val="100000"/>
              <a:buAutoNum type="arabicPeriod"/>
            </a:pPr>
            <a:r>
              <a:rPr lang="en" sz="1400" dirty="0">
                <a:latin typeface="Raleway" panose="020B0503030101060003" charset="0"/>
              </a:rPr>
              <a:t>Write a Specification</a:t>
            </a:r>
          </a:p>
          <a:p>
            <a:pPr marL="457200" lvl="0" indent="-317500" rtl="0">
              <a:spcBef>
                <a:spcPts val="0"/>
              </a:spcBef>
              <a:spcAft>
                <a:spcPts val="600"/>
              </a:spcAft>
              <a:buSzPct val="100000"/>
              <a:buAutoNum type="arabicPeriod"/>
            </a:pPr>
            <a:r>
              <a:rPr lang="en" sz="1400" dirty="0">
                <a:latin typeface="Raleway" panose="020B0503030101060003" charset="0"/>
              </a:rPr>
              <a:t>Write Applications</a:t>
            </a:r>
          </a:p>
          <a:p>
            <a:pPr marL="457200" lvl="0" indent="-317500" rtl="0">
              <a:spcBef>
                <a:spcPts val="0"/>
              </a:spcBef>
              <a:spcAft>
                <a:spcPts val="600"/>
              </a:spcAft>
              <a:buSzPct val="100000"/>
              <a:buAutoNum type="arabicPeriod"/>
            </a:pPr>
            <a:r>
              <a:rPr lang="en" sz="1400" dirty="0">
                <a:latin typeface="Raleway" panose="020B0503030101060003" charset="0"/>
              </a:rPr>
              <a:t>Select, Design, Implement</a:t>
            </a:r>
          </a:p>
          <a:p>
            <a:pPr marL="457200" lvl="0" indent="-317500" rtl="0">
              <a:spcBef>
                <a:spcPts val="0"/>
              </a:spcBef>
              <a:spcAft>
                <a:spcPts val="600"/>
              </a:spcAft>
              <a:buSzPct val="100000"/>
              <a:buAutoNum type="arabicPeriod"/>
            </a:pPr>
            <a:r>
              <a:rPr lang="en" sz="1400" dirty="0">
                <a:latin typeface="Raleway" panose="020B0503030101060003" charset="0"/>
              </a:rPr>
              <a:t>Analyze the Implementation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 - #1 Understanding</a:t>
            </a:r>
          </a:p>
        </p:txBody>
      </p:sp>
      <p:sp>
        <p:nvSpPr>
          <p:cNvPr id="231" name="Shape 231"/>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Start with the data structure at the level of concepts and pictures. e.g. visualize a stack and the operations of pushing / popping.</a:t>
            </a:r>
          </a:p>
          <a:p>
            <a:pPr marL="457200" lvl="0" indent="-317500" rtl="0">
              <a:spcBef>
                <a:spcPts val="0"/>
              </a:spcBef>
              <a:spcAft>
                <a:spcPts val="600"/>
              </a:spcAft>
              <a:buSzPct val="100000"/>
            </a:pPr>
            <a:r>
              <a:rPr lang="en" sz="1400" dirty="0">
                <a:latin typeface="Raleway" panose="020B0503030101060003" charset="0"/>
              </a:rPr>
              <a:t>Understand simple applications.</a:t>
            </a:r>
          </a:p>
          <a:p>
            <a:pPr marL="457200" lvl="0" indent="-317500" rtl="0">
              <a:spcBef>
                <a:spcPts val="0"/>
              </a:spcBef>
              <a:spcAft>
                <a:spcPts val="600"/>
              </a:spcAft>
              <a:buSzPct val="100000"/>
            </a:pPr>
            <a:r>
              <a:rPr lang="en" sz="1400" dirty="0">
                <a:latin typeface="Raleway" panose="020B0503030101060003" charset="0"/>
              </a:rPr>
              <a:t>Simulate by hand</a:t>
            </a:r>
            <a:br>
              <a:rPr lang="en" sz="1400" dirty="0">
                <a:latin typeface="Raleway" panose="020B0503030101060003" charset="0"/>
              </a:rPr>
            </a:br>
            <a:r>
              <a:rPr lang="en" sz="1400" dirty="0">
                <a:latin typeface="Raleway" panose="020B0503030101060003" charset="0"/>
              </a:rPr>
              <a:t>e.g., use a stack to reverse the order of letters in a word.</a:t>
            </a:r>
            <a:br>
              <a:rPr lang="en" sz="1400" dirty="0">
                <a:latin typeface="Raleway" panose="020B0503030101060003" charset="0"/>
              </a:rPr>
            </a:br>
            <a:endParaRPr lang="en" sz="1400" dirty="0">
              <a:latin typeface="Raleway" panose="020B0503030101060003"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 - #2 Specification</a:t>
            </a:r>
          </a:p>
        </p:txBody>
      </p:sp>
      <p:sp>
        <p:nvSpPr>
          <p:cNvPr id="237" name="Shape 23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Write a specification for a Java class that could implement the data structure.</a:t>
            </a:r>
          </a:p>
          <a:p>
            <a:pPr marL="457200" lvl="0" indent="-317500" rtl="0">
              <a:spcBef>
                <a:spcPts val="0"/>
              </a:spcBef>
              <a:spcAft>
                <a:spcPts val="600"/>
              </a:spcAft>
              <a:buSzPct val="100000"/>
            </a:pPr>
            <a:r>
              <a:rPr lang="en" sz="1400" dirty="0">
                <a:latin typeface="Raleway" panose="020B0503030101060003" charset="0"/>
              </a:rPr>
              <a:t>Headings for constructor, public methods, public features</a:t>
            </a:r>
          </a:p>
          <a:p>
            <a:pPr marL="457200" lvl="0" indent="-317500" rtl="0">
              <a:spcBef>
                <a:spcPts val="0"/>
              </a:spcBef>
              <a:spcAft>
                <a:spcPts val="600"/>
              </a:spcAft>
              <a:buSzPct val="100000"/>
            </a:pPr>
            <a:r>
              <a:rPr lang="en" sz="1400" dirty="0">
                <a:latin typeface="Raleway" panose="020B0503030101060003" charset="0"/>
              </a:rPr>
              <a:t>Includes precondition / postcondition for each method</a:t>
            </a:r>
          </a:p>
          <a:p>
            <a:pPr marL="457200" lvl="0" indent="-317500" rtl="0">
              <a:spcBef>
                <a:spcPts val="0"/>
              </a:spcBef>
              <a:spcAft>
                <a:spcPts val="600"/>
              </a:spcAft>
              <a:buSzPct val="100000"/>
            </a:pPr>
            <a:r>
              <a:rPr lang="en" sz="1400" dirty="0">
                <a:latin typeface="Raleway" panose="020B0503030101060003" charset="0"/>
              </a:rPr>
              <a:t>Independent of implementation!</a:t>
            </a:r>
            <a:br>
              <a:rPr lang="en" sz="1400" dirty="0">
                <a:latin typeface="Raleway" panose="020B0503030101060003" charset="0"/>
              </a:rPr>
            </a:br>
            <a:endParaRPr lang="en" sz="1400" dirty="0">
              <a:latin typeface="Raleway" panose="020B0503030101060003"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 - #3 Application</a:t>
            </a:r>
          </a:p>
        </p:txBody>
      </p:sp>
      <p:sp>
        <p:nvSpPr>
          <p:cNvPr id="243" name="Shape 24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Based on the specification, write small applications to illustrate the use of the data structure.</a:t>
            </a:r>
          </a:p>
          <a:p>
            <a:pPr marL="457200" lvl="0" indent="-317500" rtl="0">
              <a:spcBef>
                <a:spcPts val="0"/>
              </a:spcBef>
              <a:spcAft>
                <a:spcPts val="600"/>
              </a:spcAft>
              <a:buSzPct val="100000"/>
            </a:pPr>
            <a:r>
              <a:rPr lang="en" sz="1400" dirty="0">
                <a:latin typeface="Raleway" panose="020B0503030101060003" charset="0"/>
              </a:rPr>
              <a:t>“Test the specification” prior to implementation.</a:t>
            </a:r>
          </a:p>
          <a:p>
            <a:pPr marL="457200" lvl="0" indent="-317500" rtl="0">
              <a:spcBef>
                <a:spcPts val="0"/>
              </a:spcBef>
              <a:spcAft>
                <a:spcPts val="600"/>
              </a:spcAft>
              <a:buSzPct val="100000"/>
            </a:pPr>
            <a:r>
              <a:rPr lang="en" sz="1400" dirty="0">
                <a:latin typeface="Raleway" panose="020B0503030101060003" charset="0"/>
              </a:rPr>
              <a:t>Code not yet compiled / run.</a:t>
            </a:r>
            <a:br>
              <a:rPr lang="en" sz="1400" dirty="0">
                <a:latin typeface="Raleway" panose="020B0503030101060003" charset="0"/>
              </a:rPr>
            </a:br>
            <a:endParaRPr lang="en" sz="1400" dirty="0">
              <a:latin typeface="Raleway" panose="020B0503030101060003"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729450" y="1318650"/>
            <a:ext cx="8004900" cy="535200"/>
          </a:xfrm>
          <a:prstGeom prst="rect">
            <a:avLst/>
          </a:prstGeom>
        </p:spPr>
        <p:txBody>
          <a:bodyPr wrap="square" lIns="91425" tIns="91425" rIns="91425" bIns="91425" anchor="t" anchorCtr="0">
            <a:noAutofit/>
          </a:bodyPr>
          <a:lstStyle/>
          <a:p>
            <a:pPr lvl="0" rtl="0">
              <a:spcBef>
                <a:spcPts val="0"/>
              </a:spcBef>
              <a:buNone/>
            </a:pPr>
            <a:r>
              <a:rPr lang="en"/>
              <a:t>Data Organizing Principles - #4 Implementation</a:t>
            </a:r>
          </a:p>
        </p:txBody>
      </p:sp>
      <p:sp>
        <p:nvSpPr>
          <p:cNvPr id="249" name="Shape 24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Select appropriate data types.</a:t>
            </a:r>
          </a:p>
          <a:p>
            <a:pPr marL="457200" lvl="0" indent="-317500" rtl="0">
              <a:spcBef>
                <a:spcPts val="0"/>
              </a:spcBef>
              <a:spcAft>
                <a:spcPts val="600"/>
              </a:spcAft>
              <a:buSzPct val="100000"/>
            </a:pPr>
            <a:r>
              <a:rPr lang="en" sz="1400" dirty="0">
                <a:latin typeface="Raleway" panose="020B0503030101060003" charset="0"/>
              </a:rPr>
              <a:t>Implement as private class vars.</a:t>
            </a:r>
          </a:p>
          <a:p>
            <a:pPr marL="457200" lvl="0" indent="-317500" rtl="0">
              <a:spcBef>
                <a:spcPts val="0"/>
              </a:spcBef>
              <a:spcAft>
                <a:spcPts val="600"/>
              </a:spcAft>
              <a:buSzPct val="100000"/>
            </a:pPr>
            <a:r>
              <a:rPr lang="en" sz="1400" dirty="0">
                <a:latin typeface="Raleway" panose="020B0503030101060003" charset="0"/>
              </a:rPr>
              <a:t>Write rules relating instance variables to abstract specification.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Organizing Principles - #5 Analysis</a:t>
            </a:r>
          </a:p>
        </p:txBody>
      </p:sp>
      <p:sp>
        <p:nvSpPr>
          <p:cNvPr id="255" name="Shape 255"/>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Correctness.</a:t>
            </a:r>
          </a:p>
          <a:p>
            <a:pPr marL="457200" lvl="0" indent="-317500" rtl="0">
              <a:spcBef>
                <a:spcPts val="0"/>
              </a:spcBef>
              <a:spcAft>
                <a:spcPts val="600"/>
              </a:spcAft>
              <a:buSzPct val="100000"/>
            </a:pPr>
            <a:r>
              <a:rPr lang="en" sz="1400" dirty="0">
                <a:latin typeface="Raleway" panose="020B0503030101060003" charset="0"/>
              </a:rPr>
              <a:t>Flexibility.</a:t>
            </a:r>
          </a:p>
          <a:p>
            <a:pPr marL="457200" lvl="0" indent="-317500" rtl="0">
              <a:spcBef>
                <a:spcPts val="0"/>
              </a:spcBef>
              <a:spcAft>
                <a:spcPts val="600"/>
              </a:spcAft>
              <a:buSzPct val="100000"/>
            </a:pPr>
            <a:r>
              <a:rPr lang="en" sz="1400" dirty="0">
                <a:latin typeface="Raleway" panose="020B0503030101060003" charset="0"/>
              </a:rPr>
              <a:t>When possible, compare different implementations of the same ADT.</a:t>
            </a:r>
          </a:p>
          <a:p>
            <a:pPr marL="457200" lvl="0" indent="-317500" rtl="0">
              <a:spcBef>
                <a:spcPts val="0"/>
              </a:spcBef>
              <a:spcAft>
                <a:spcPts val="600"/>
              </a:spcAft>
              <a:buSzPct val="100000"/>
            </a:pPr>
            <a:r>
              <a:rPr lang="en" sz="1400" dirty="0">
                <a:latin typeface="Raleway" panose="020B0503030101060003" charset="0"/>
              </a:rPr>
              <a:t>Time Analysis </a:t>
            </a:r>
          </a:p>
          <a:p>
            <a:pPr marL="914400" lvl="1" indent="-317500" rtl="0">
              <a:spcBef>
                <a:spcPts val="0"/>
              </a:spcBef>
              <a:spcAft>
                <a:spcPts val="600"/>
              </a:spcAft>
              <a:buSzPct val="100000"/>
            </a:pPr>
            <a:r>
              <a:rPr lang="en" sz="1400" dirty="0">
                <a:latin typeface="Raleway" panose="020B0503030101060003" charset="0"/>
              </a:rPr>
              <a:t>number of operations</a:t>
            </a:r>
          </a:p>
          <a:p>
            <a:pPr marL="914400" lvl="1" indent="-317500" rtl="0">
              <a:spcBef>
                <a:spcPts val="0"/>
              </a:spcBef>
              <a:spcAft>
                <a:spcPts val="600"/>
              </a:spcAft>
              <a:buSzPct val="100000"/>
            </a:pPr>
            <a:r>
              <a:rPr lang="en" sz="1400" dirty="0">
                <a:latin typeface="Raleway" panose="020B0503030101060003" charset="0"/>
              </a:rPr>
              <a:t>big-O notation, e.g., </a:t>
            </a:r>
            <a:br>
              <a:rPr lang="en" sz="1400" dirty="0">
                <a:latin typeface="Raleway" panose="020B0503030101060003" charset="0"/>
              </a:rPr>
            </a:br>
            <a:endParaRPr lang="en" sz="1400" dirty="0">
              <a:latin typeface="Raleway" panose="020B0503030101060003" charset="0"/>
            </a:endParaRPr>
          </a:p>
        </p:txBody>
      </p:sp>
      <p:pic>
        <p:nvPicPr>
          <p:cNvPr id="256" name="Shape 256"/>
          <p:cNvPicPr preferRelativeResize="0"/>
          <p:nvPr/>
        </p:nvPicPr>
        <p:blipFill rotWithShape="1">
          <a:blip r:embed="rId3">
            <a:alphaModFix/>
          </a:blip>
          <a:srcRect/>
          <a:stretch/>
        </p:blipFill>
        <p:spPr>
          <a:xfrm>
            <a:off x="3946500" y="3412012"/>
            <a:ext cx="1251000" cy="7875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rtl="0">
              <a:spcBef>
                <a:spcPts val="0"/>
              </a:spcBef>
              <a:buNone/>
            </a:pPr>
            <a:r>
              <a:rPr lang="en"/>
              <a:t>Agendas</a:t>
            </a:r>
          </a:p>
        </p:txBody>
      </p:sp>
      <p:sp>
        <p:nvSpPr>
          <p:cNvPr id="262" name="Shape 262"/>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a:latin typeface="Raleway" panose="020B0503030101060003" charset="0"/>
              </a:rPr>
              <a:t>What is Data Structure?</a:t>
            </a:r>
          </a:p>
          <a:p>
            <a:pPr marL="457200" lvl="0" indent="-317500" rtl="0">
              <a:spcBef>
                <a:spcPts val="0"/>
              </a:spcBef>
              <a:spcAft>
                <a:spcPts val="600"/>
              </a:spcAft>
              <a:buSzPct val="100000"/>
            </a:pPr>
            <a:r>
              <a:rPr lang="en" sz="1400" dirty="0">
                <a:latin typeface="Raleway" panose="020B0503030101060003" charset="0"/>
              </a:rPr>
              <a:t>Basic “Primitive” Data Types</a:t>
            </a:r>
          </a:p>
          <a:p>
            <a:pPr marL="457200" lvl="0" indent="-317500" rtl="0">
              <a:spcBef>
                <a:spcPts val="0"/>
              </a:spcBef>
              <a:spcAft>
                <a:spcPts val="600"/>
              </a:spcAft>
              <a:buSzPct val="100000"/>
            </a:pPr>
            <a:r>
              <a:rPr lang="en" sz="1400" dirty="0">
                <a:latin typeface="Raleway" panose="020B0503030101060003" charset="0"/>
              </a:rPr>
              <a:t>Abstract Data Types “ADTs”</a:t>
            </a:r>
          </a:p>
          <a:p>
            <a:pPr marL="457200" lvl="0" indent="-317500" rtl="0">
              <a:spcBef>
                <a:spcPts val="0"/>
              </a:spcBef>
              <a:spcAft>
                <a:spcPts val="600"/>
              </a:spcAft>
              <a:buSzPct val="100000"/>
            </a:pPr>
            <a:r>
              <a:rPr lang="en" sz="1400" dirty="0">
                <a:latin typeface="Raleway" panose="020B0503030101060003" charset="0"/>
              </a:rPr>
              <a:t>Data Structure &amp; Data Types</a:t>
            </a:r>
          </a:p>
          <a:p>
            <a:pPr marL="457200" lvl="0" indent="-317500" rtl="0">
              <a:spcBef>
                <a:spcPts val="0"/>
              </a:spcBef>
              <a:spcAft>
                <a:spcPts val="600"/>
              </a:spcAft>
              <a:buSzPct val="100000"/>
            </a:pPr>
            <a:r>
              <a:rPr lang="en" sz="1400" dirty="0">
                <a:latin typeface="Raleway" panose="020B0503030101060003" charset="0"/>
              </a:rPr>
              <a:t>Data Organizing Principles</a:t>
            </a:r>
          </a:p>
          <a:p>
            <a:pPr marL="457200" lvl="0" indent="-317500" rtl="0">
              <a:spcBef>
                <a:spcPts val="0"/>
              </a:spcBef>
              <a:spcAft>
                <a:spcPts val="600"/>
              </a:spcAft>
              <a:buSzPct val="100000"/>
            </a:pPr>
            <a:r>
              <a:rPr lang="en" sz="1400" dirty="0">
                <a:latin typeface="Raleway" panose="020B0503030101060003" charset="0"/>
              </a:rPr>
              <a:t>Five Steps per Data Structure</a:t>
            </a:r>
          </a:p>
          <a:p>
            <a:pPr marL="457200" lvl="0" indent="-317500" rtl="0">
              <a:spcBef>
                <a:spcPts val="0"/>
              </a:spcBef>
              <a:spcAft>
                <a:spcPts val="600"/>
              </a:spcAft>
              <a:buClr>
                <a:schemeClr val="accent3"/>
              </a:buClr>
              <a:buSzPct val="100000"/>
            </a:pPr>
            <a:r>
              <a:rPr lang="en" sz="1400" b="1" u="sng" dirty="0">
                <a:solidFill>
                  <a:schemeClr val="accent3"/>
                </a:solidFill>
                <a:latin typeface="Raleway" panose="020B0503030101060003" charset="0"/>
              </a:rPr>
              <a:t>Data Structure Examples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Structure Examples</a:t>
            </a:r>
          </a:p>
        </p:txBody>
      </p:sp>
      <p:sp>
        <p:nvSpPr>
          <p:cNvPr id="268" name="Shape 268"/>
          <p:cNvSpPr txBox="1">
            <a:spLocks noGrp="1"/>
          </p:cNvSpPr>
          <p:nvPr>
            <p:ph type="body" idx="1"/>
          </p:nvPr>
        </p:nvSpPr>
        <p:spPr>
          <a:xfrm>
            <a:off x="729450" y="2078875"/>
            <a:ext cx="7688700" cy="2523270"/>
          </a:xfrm>
          <a:prstGeom prst="rect">
            <a:avLst/>
          </a:prstGeom>
        </p:spPr>
        <p:txBody>
          <a:bodyPr wrap="square" lIns="91425" tIns="91425" rIns="91425" bIns="91425" anchor="t" anchorCtr="0">
            <a:noAutofit/>
          </a:bodyPr>
          <a:lstStyle/>
          <a:p>
            <a:pPr marL="457200" lvl="0" indent="-330200" rtl="0">
              <a:spcBef>
                <a:spcPts val="0"/>
              </a:spcBef>
              <a:spcAft>
                <a:spcPts val="600"/>
              </a:spcAft>
              <a:buClr>
                <a:schemeClr val="accent3"/>
              </a:buClr>
              <a:buSzPct val="100000"/>
            </a:pPr>
            <a:r>
              <a:rPr lang="en" sz="1600" b="1" dirty="0">
                <a:solidFill>
                  <a:schemeClr val="accent3"/>
                </a:solidFill>
                <a:latin typeface="Raleway" panose="020B0503030101060003" charset="0"/>
              </a:rPr>
              <a:t>Arrays</a:t>
            </a:r>
            <a:r>
              <a:rPr lang="en" sz="1600" b="1" dirty="0" smtClean="0">
                <a:solidFill>
                  <a:schemeClr val="accent3"/>
                </a:solidFill>
                <a:latin typeface="Raleway" panose="020B0503030101060003" charset="0"/>
              </a:rPr>
              <a:t/>
            </a:r>
            <a:br>
              <a:rPr lang="en" sz="1600" b="1" dirty="0" smtClean="0">
                <a:solidFill>
                  <a:schemeClr val="accent3"/>
                </a:solidFill>
                <a:latin typeface="Raleway" panose="020B0503030101060003" charset="0"/>
              </a:rPr>
            </a:br>
            <a:r>
              <a:rPr lang="en" sz="1400" dirty="0" smtClean="0">
                <a:latin typeface="Raleway" panose="020B0503030101060003" charset="0"/>
              </a:rPr>
              <a:t>This </a:t>
            </a:r>
            <a:r>
              <a:rPr lang="en" sz="1400" dirty="0">
                <a:latin typeface="Raleway" panose="020B0503030101060003" charset="0"/>
              </a:rPr>
              <a:t>structure used to store elements in a linear format</a:t>
            </a:r>
            <a:r>
              <a:rPr lang="en" sz="1400" dirty="0" smtClean="0">
                <a:latin typeface="Raleway" panose="020B0503030101060003" charset="0"/>
              </a:rPr>
              <a:t>.</a:t>
            </a:r>
          </a:p>
          <a:p>
            <a:pPr marL="127000" lvl="0" rtl="0">
              <a:spcBef>
                <a:spcPts val="0"/>
              </a:spcBef>
              <a:spcAft>
                <a:spcPts val="600"/>
              </a:spcAft>
              <a:buClr>
                <a:schemeClr val="accent3"/>
              </a:buClr>
              <a:buSzPct val="100000"/>
              <a:buNone/>
            </a:pPr>
            <a:endParaRPr lang="en" sz="1400" dirty="0" smtClean="0">
              <a:latin typeface="Raleway" panose="020B0503030101060003" charset="0"/>
            </a:endParaRPr>
          </a:p>
          <a:p>
            <a:pPr marL="127000" lvl="0" rtl="0">
              <a:spcBef>
                <a:spcPts val="0"/>
              </a:spcBef>
              <a:spcAft>
                <a:spcPts val="600"/>
              </a:spcAft>
              <a:buClr>
                <a:schemeClr val="accent3"/>
              </a:buClr>
              <a:buSzPct val="100000"/>
              <a:buNone/>
            </a:pPr>
            <a:r>
              <a:rPr lang="en" sz="1400" dirty="0" smtClean="0">
                <a:latin typeface="Raleway" panose="020B0503030101060003" charset="0"/>
              </a:rPr>
              <a:t>When it comes to the forms of arrays, we have to forms:</a:t>
            </a:r>
          </a:p>
          <a:p>
            <a:pPr marL="457200" lvl="1" indent="-330200">
              <a:spcAft>
                <a:spcPts val="600"/>
              </a:spcAft>
              <a:buClr>
                <a:schemeClr val="accent3"/>
              </a:buClr>
            </a:pPr>
            <a:r>
              <a:rPr lang="en" sz="1200" b="1" dirty="0" smtClean="0">
                <a:latin typeface="Raleway" panose="020B0503030101060003" charset="0"/>
              </a:rPr>
              <a:t>Singly Dimensional Array</a:t>
            </a:r>
            <a:r>
              <a:rPr lang="en" sz="1200" dirty="0" smtClean="0">
                <a:latin typeface="Raleway" panose="020B0503030101060003" charset="0"/>
              </a:rPr>
              <a:t>: store data in one dimension as a single row.</a:t>
            </a:r>
          </a:p>
          <a:p>
            <a:pPr marL="457200" lvl="1" indent="-330200">
              <a:spcAft>
                <a:spcPts val="600"/>
              </a:spcAft>
              <a:buClr>
                <a:schemeClr val="accent3"/>
              </a:buClr>
            </a:pPr>
            <a:r>
              <a:rPr lang="en" sz="1200" b="1" dirty="0" smtClean="0">
                <a:latin typeface="Raleway" panose="020B0503030101060003" charset="0"/>
              </a:rPr>
              <a:t>Multi Dimensional Array</a:t>
            </a:r>
            <a:r>
              <a:rPr lang="en" sz="1200" dirty="0" smtClean="0">
                <a:latin typeface="Raleway" panose="020B0503030101060003" charset="0"/>
              </a:rPr>
              <a:t>: store data in different dimensions, mostly in rows and columns.</a:t>
            </a:r>
          </a:p>
          <a:p>
            <a:pPr marL="127000" lvl="1">
              <a:spcAft>
                <a:spcPts val="600"/>
              </a:spcAft>
              <a:buClr>
                <a:schemeClr val="accent3"/>
              </a:buClr>
              <a:buNone/>
            </a:pPr>
            <a:endParaRPr lang="en" sz="1200" dirty="0">
              <a:latin typeface="Raleway" panose="020B0503030101060003" charset="0"/>
            </a:endParaRPr>
          </a:p>
          <a:p>
            <a:pPr marL="127000" lvl="0">
              <a:spcAft>
                <a:spcPts val="600"/>
              </a:spcAft>
              <a:buClr>
                <a:schemeClr val="accent3"/>
              </a:buClr>
              <a:buNone/>
            </a:pPr>
            <a:r>
              <a:rPr lang="en" sz="1400" b="1" dirty="0" smtClean="0">
                <a:latin typeface="Raleway" panose="020B0503030101060003" charset="0"/>
              </a:rPr>
              <a:t>Practical Example</a:t>
            </a:r>
            <a:r>
              <a:rPr lang="en" sz="1400" dirty="0" smtClean="0">
                <a:latin typeface="Raleway" panose="020B0503030101060003" charset="0"/>
              </a:rPr>
              <a:t>: Storing a contacts list in phones.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Structure Examples</a:t>
            </a:r>
          </a:p>
        </p:txBody>
      </p:sp>
      <p:sp>
        <p:nvSpPr>
          <p:cNvPr id="268" name="Shape 268"/>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30200">
              <a:spcAft>
                <a:spcPts val="0"/>
              </a:spcAft>
              <a:buClr>
                <a:schemeClr val="accent3"/>
              </a:buClr>
            </a:pPr>
            <a:r>
              <a:rPr lang="en" sz="1600" b="1" dirty="0">
                <a:solidFill>
                  <a:schemeClr val="accent3"/>
                </a:solidFill>
                <a:latin typeface="Raleway" panose="020B0503030101060003" charset="0"/>
              </a:rPr>
              <a:t>Linked List &amp; Doubly Linked List</a:t>
            </a:r>
          </a:p>
          <a:p>
            <a:pPr marL="457200" lvl="0">
              <a:spcAft>
                <a:spcPts val="600"/>
              </a:spcAft>
              <a:buNone/>
            </a:pPr>
            <a:r>
              <a:rPr lang="en-GB" sz="1400" dirty="0" smtClean="0">
                <a:latin typeface="Raleway" panose="020B0503030101060003" charset="0"/>
              </a:rPr>
              <a:t>It’s </a:t>
            </a:r>
            <a:r>
              <a:rPr lang="en-GB" sz="1400" dirty="0">
                <a:latin typeface="Raleway" panose="020B0503030101060003" charset="0"/>
              </a:rPr>
              <a:t>a data structure consisting of a group of nodes which together represent a sequence. Under the simplest form, each node is composed of a data and a reference (in other words, a link) to the next node in the sequence; more complex variants add additional links</a:t>
            </a:r>
            <a:r>
              <a:rPr lang="en-GB" sz="1400" dirty="0" smtClean="0">
                <a:latin typeface="Raleway" panose="020B0503030101060003" charset="0"/>
              </a:rPr>
              <a:t>.</a:t>
            </a:r>
          </a:p>
          <a:p>
            <a:pPr marL="457200" lvl="0">
              <a:spcAft>
                <a:spcPts val="600"/>
              </a:spcAft>
              <a:buNone/>
            </a:pPr>
            <a:endParaRPr lang="en-GB" sz="1400" dirty="0">
              <a:latin typeface="Raleway" panose="020B0503030101060003" charset="0"/>
            </a:endParaRPr>
          </a:p>
          <a:p>
            <a:pPr marL="457200" lvl="0">
              <a:spcAft>
                <a:spcPts val="600"/>
              </a:spcAft>
              <a:buNone/>
            </a:pPr>
            <a:r>
              <a:rPr lang="en-GB" sz="1400" b="1" dirty="0" smtClean="0">
                <a:latin typeface="Raleway" panose="020B0503030101060003" charset="0"/>
              </a:rPr>
              <a:t>Practical Example</a:t>
            </a:r>
            <a:r>
              <a:rPr lang="en-GB" sz="1400" dirty="0" smtClean="0">
                <a:latin typeface="Raleway" panose="020B0503030101060003" charset="0"/>
              </a:rPr>
              <a:t>:</a:t>
            </a:r>
            <a:br>
              <a:rPr lang="en-GB" sz="1400" dirty="0" smtClean="0">
                <a:latin typeface="Raleway" panose="020B0503030101060003" charset="0"/>
              </a:rPr>
            </a:br>
            <a:r>
              <a:rPr lang="en-GB" sz="1400" dirty="0" smtClean="0">
                <a:latin typeface="Raleway" panose="020B0503030101060003" charset="0"/>
              </a:rPr>
              <a:t>Image viewer in windows.</a:t>
            </a:r>
          </a:p>
        </p:txBody>
      </p:sp>
      <p:pic>
        <p:nvPicPr>
          <p:cNvPr id="4" name="Picture 3" descr="Linked List"/>
          <p:cNvPicPr>
            <a:picLocks noChangeAspect="1" noChangeArrowheads="1"/>
          </p:cNvPicPr>
          <p:nvPr/>
        </p:nvPicPr>
        <p:blipFill>
          <a:blip r:embed="rId3"/>
          <a:srcRect/>
          <a:stretch>
            <a:fillRect/>
          </a:stretch>
        </p:blipFill>
        <p:spPr bwMode="auto">
          <a:xfrm>
            <a:off x="3659471" y="3448155"/>
            <a:ext cx="4758679" cy="1345387"/>
          </a:xfrm>
          <a:prstGeom prst="rect">
            <a:avLst/>
          </a:prstGeom>
          <a:noFill/>
        </p:spPr>
      </p:pic>
    </p:spTree>
    <p:extLst>
      <p:ext uri="{BB962C8B-B14F-4D97-AF65-F5344CB8AC3E}">
        <p14:creationId xmlns:p14="http://schemas.microsoft.com/office/powerpoint/2010/main" val="398749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dirty="0"/>
              <a:t>Data Structure Examples</a:t>
            </a:r>
          </a:p>
        </p:txBody>
      </p:sp>
      <p:sp>
        <p:nvSpPr>
          <p:cNvPr id="268" name="Shape 268"/>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30200" rtl="0">
              <a:spcBef>
                <a:spcPts val="0"/>
              </a:spcBef>
              <a:spcAft>
                <a:spcPts val="0"/>
              </a:spcAft>
              <a:buClr>
                <a:schemeClr val="accent3"/>
              </a:buClr>
              <a:buSzPct val="100000"/>
            </a:pPr>
            <a:r>
              <a:rPr lang="en" sz="1600" b="1" dirty="0" smtClean="0">
                <a:solidFill>
                  <a:schemeClr val="accent3"/>
                </a:solidFill>
                <a:latin typeface="Raleway" panose="020B0503030101060003" charset="0"/>
              </a:rPr>
              <a:t>Queues </a:t>
            </a:r>
            <a:r>
              <a:rPr lang="en" sz="1600" b="1" dirty="0">
                <a:solidFill>
                  <a:schemeClr val="accent3"/>
                </a:solidFill>
                <a:latin typeface="Raleway" panose="020B0503030101060003" charset="0"/>
              </a:rPr>
              <a:t>&amp; </a:t>
            </a:r>
            <a:r>
              <a:rPr lang="en" sz="1600" b="1" dirty="0" smtClean="0">
                <a:solidFill>
                  <a:schemeClr val="accent3"/>
                </a:solidFill>
                <a:latin typeface="Raleway" panose="020B0503030101060003" charset="0"/>
              </a:rPr>
              <a:t>Stacks</a:t>
            </a:r>
            <a:endParaRPr lang="en" sz="1600" b="1" dirty="0">
              <a:solidFill>
                <a:schemeClr val="accent3"/>
              </a:solidFill>
              <a:latin typeface="Raleway" panose="020B0503030101060003" charset="0"/>
            </a:endParaRPr>
          </a:p>
          <a:p>
            <a:pPr marL="457200" lvl="0" indent="0" rtl="0">
              <a:spcBef>
                <a:spcPts val="0"/>
              </a:spcBef>
              <a:spcAft>
                <a:spcPts val="600"/>
              </a:spcAft>
              <a:buNone/>
            </a:pPr>
            <a:r>
              <a:rPr lang="en" sz="1400" dirty="0">
                <a:latin typeface="Raleway" panose="020B0503030101060003" charset="0"/>
              </a:rPr>
              <a:t>Queues used to store elements in a way that first stored element stored will be retrieved first, but Stacks retrieve last element first</a:t>
            </a:r>
            <a:r>
              <a:rPr lang="en" sz="1400" dirty="0" smtClean="0">
                <a:latin typeface="Raleway" panose="020B0503030101060003" charset="0"/>
              </a:rPr>
              <a:t>.</a:t>
            </a:r>
          </a:p>
          <a:p>
            <a:pPr marL="457200" lvl="0" indent="0" rtl="0">
              <a:spcBef>
                <a:spcPts val="0"/>
              </a:spcBef>
              <a:spcAft>
                <a:spcPts val="600"/>
              </a:spcAft>
              <a:buNone/>
            </a:pPr>
            <a:endParaRPr lang="en" sz="1400" dirty="0">
              <a:latin typeface="Raleway" panose="020B0503030101060003" charset="0"/>
            </a:endParaRPr>
          </a:p>
          <a:p>
            <a:pPr marL="457200" lvl="0" indent="0" rtl="0">
              <a:spcBef>
                <a:spcPts val="0"/>
              </a:spcBef>
              <a:spcAft>
                <a:spcPts val="600"/>
              </a:spcAft>
              <a:buNone/>
            </a:pPr>
            <a:r>
              <a:rPr lang="en" sz="1400" b="1" dirty="0" smtClean="0">
                <a:latin typeface="Raleway" panose="020B0503030101060003" charset="0"/>
              </a:rPr>
              <a:t>Practical Example</a:t>
            </a:r>
          </a:p>
          <a:p>
            <a:pPr marL="457200" lvl="0" indent="0" rtl="0">
              <a:spcBef>
                <a:spcPts val="0"/>
              </a:spcBef>
              <a:spcAft>
                <a:spcPts val="600"/>
              </a:spcAft>
              <a:buNone/>
            </a:pPr>
            <a:r>
              <a:rPr lang="en" dirty="0" smtClean="0">
                <a:latin typeface="Raleway" panose="020B0503030101060003" charset="0"/>
              </a:rPr>
              <a:t>Queues: Adding orderes for printer.</a:t>
            </a:r>
          </a:p>
          <a:p>
            <a:pPr marL="457200" lvl="0" indent="0" rtl="0">
              <a:spcBef>
                <a:spcPts val="0"/>
              </a:spcBef>
              <a:spcAft>
                <a:spcPts val="600"/>
              </a:spcAft>
              <a:buNone/>
            </a:pPr>
            <a:r>
              <a:rPr lang="en" dirty="0" smtClean="0">
                <a:latin typeface="Raleway" panose="020B0503030101060003" charset="0"/>
              </a:rPr>
              <a:t>Stacks: Implementing browser back function.</a:t>
            </a:r>
          </a:p>
        </p:txBody>
      </p:sp>
      <p:pic>
        <p:nvPicPr>
          <p:cNvPr id="4" name="Picture 3" descr="http://upload.wikimedia.org/wikipedia/commons/thumb/2/29/Data_stack.svg/200px-Data_stack.svg.png"/>
          <p:cNvPicPr>
            <a:picLocks noChangeAspect="1" noChangeArrowheads="1"/>
          </p:cNvPicPr>
          <p:nvPr/>
        </p:nvPicPr>
        <p:blipFill>
          <a:blip r:embed="rId3"/>
          <a:srcRect/>
          <a:stretch>
            <a:fillRect/>
          </a:stretch>
        </p:blipFill>
        <p:spPr bwMode="auto">
          <a:xfrm>
            <a:off x="7315200" y="3004457"/>
            <a:ext cx="1624647" cy="1405952"/>
          </a:xfrm>
          <a:prstGeom prst="rect">
            <a:avLst/>
          </a:prstGeom>
          <a:noFill/>
        </p:spPr>
      </p:pic>
      <p:pic>
        <p:nvPicPr>
          <p:cNvPr id="5" name="Picture 4" descr="http://upload.wikimedia.org/wikipedia/commons/thumb/5/52/Data_Queue.svg/300px-Data_Queue.svg.png"/>
          <p:cNvPicPr>
            <a:picLocks noChangeAspect="1" noChangeArrowheads="1"/>
          </p:cNvPicPr>
          <p:nvPr/>
        </p:nvPicPr>
        <p:blipFill>
          <a:blip r:embed="rId4"/>
          <a:srcRect/>
          <a:stretch>
            <a:fillRect/>
          </a:stretch>
        </p:blipFill>
        <p:spPr bwMode="auto">
          <a:xfrm>
            <a:off x="4845113" y="3137247"/>
            <a:ext cx="2027960" cy="1140371"/>
          </a:xfrm>
          <a:prstGeom prst="rect">
            <a:avLst/>
          </a:prstGeom>
          <a:noFill/>
        </p:spPr>
      </p:pic>
      <p:sp>
        <p:nvSpPr>
          <p:cNvPr id="2" name="TextBox 1"/>
          <p:cNvSpPr txBox="1"/>
          <p:nvPr/>
        </p:nvSpPr>
        <p:spPr>
          <a:xfrm>
            <a:off x="4970717" y="4277618"/>
            <a:ext cx="1776751" cy="307777"/>
          </a:xfrm>
          <a:prstGeom prst="rect">
            <a:avLst/>
          </a:prstGeom>
          <a:noFill/>
        </p:spPr>
        <p:txBody>
          <a:bodyPr wrap="square" rtlCol="0">
            <a:spAutoFit/>
          </a:bodyPr>
          <a:lstStyle/>
          <a:p>
            <a:pPr algn="ctr"/>
            <a:r>
              <a:rPr lang="en-US" dirty="0" smtClean="0"/>
              <a:t>Queue</a:t>
            </a:r>
            <a:endParaRPr lang="en-US" dirty="0"/>
          </a:p>
        </p:txBody>
      </p:sp>
      <p:sp>
        <p:nvSpPr>
          <p:cNvPr id="7" name="TextBox 6"/>
          <p:cNvSpPr txBox="1"/>
          <p:nvPr/>
        </p:nvSpPr>
        <p:spPr>
          <a:xfrm>
            <a:off x="7239147" y="4585395"/>
            <a:ext cx="1776751" cy="307777"/>
          </a:xfrm>
          <a:prstGeom prst="rect">
            <a:avLst/>
          </a:prstGeom>
          <a:noFill/>
        </p:spPr>
        <p:txBody>
          <a:bodyPr wrap="square" rtlCol="0">
            <a:spAutoFit/>
          </a:bodyPr>
          <a:lstStyle/>
          <a:p>
            <a:pPr algn="ctr"/>
            <a:r>
              <a:rPr lang="en-US" dirty="0" smtClean="0"/>
              <a:t>Stack</a:t>
            </a:r>
            <a:endParaRPr lang="en-US" dirty="0"/>
          </a:p>
        </p:txBody>
      </p:sp>
    </p:spTree>
    <p:extLst>
      <p:ext uri="{BB962C8B-B14F-4D97-AF65-F5344CB8AC3E}">
        <p14:creationId xmlns:p14="http://schemas.microsoft.com/office/powerpoint/2010/main" val="3149328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a:t>What is Data Structure?</a:t>
            </a:r>
          </a:p>
        </p:txBody>
      </p:sp>
      <p:sp>
        <p:nvSpPr>
          <p:cNvPr id="101" name="Shape 101"/>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a:spcBef>
                <a:spcPts val="0"/>
              </a:spcBef>
              <a:buNone/>
            </a:pPr>
            <a:r>
              <a:rPr lang="en" dirty="0">
                <a:latin typeface="Raleway" panose="020B0503030101060003" charset="0"/>
              </a:rPr>
              <a:t>In computer science, a </a:t>
            </a:r>
            <a:r>
              <a:rPr lang="en" b="1" dirty="0">
                <a:latin typeface="Raleway" panose="020B0503030101060003" charset="0"/>
              </a:rPr>
              <a:t>data structure</a:t>
            </a:r>
            <a:r>
              <a:rPr lang="en" dirty="0">
                <a:latin typeface="Raleway" panose="020B0503030101060003" charset="0"/>
              </a:rPr>
              <a:t> is a particular way of organizing data in a computer memory, so that it can be used efficiently.</a:t>
            </a:r>
          </a:p>
          <a:p>
            <a:pPr lvl="0">
              <a:spcBef>
                <a:spcPts val="0"/>
              </a:spcBef>
              <a:spcAft>
                <a:spcPts val="600"/>
              </a:spcAft>
              <a:buNone/>
            </a:pPr>
            <a:r>
              <a:rPr lang="en" dirty="0">
                <a:solidFill>
                  <a:schemeClr val="dk1"/>
                </a:solidFill>
                <a:latin typeface="Raleway" panose="020B0503030101060003" charset="0"/>
              </a:rPr>
              <a:t>Why it’s important?</a:t>
            </a:r>
          </a:p>
          <a:p>
            <a:pPr marL="457200" lvl="0" indent="-228600" rtl="0">
              <a:spcBef>
                <a:spcPts val="0"/>
              </a:spcBef>
              <a:spcAft>
                <a:spcPts val="600"/>
              </a:spcAft>
            </a:pPr>
            <a:r>
              <a:rPr lang="en" dirty="0">
                <a:latin typeface="Raleway" panose="020B0503030101060003" charset="0"/>
              </a:rPr>
              <a:t>It affect the performance of applications.</a:t>
            </a:r>
          </a:p>
          <a:p>
            <a:pPr marL="457200" lvl="0" indent="-228600">
              <a:spcBef>
                <a:spcPts val="0"/>
              </a:spcBef>
              <a:spcAft>
                <a:spcPts val="600"/>
              </a:spcAft>
            </a:pPr>
            <a:r>
              <a:rPr lang="en" dirty="0">
                <a:latin typeface="Raleway" panose="020B0503030101060003" charset="0"/>
              </a:rPr>
              <a:t>Good structure can make application maintenance easier.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Structure Examples</a:t>
            </a:r>
          </a:p>
        </p:txBody>
      </p:sp>
      <p:sp>
        <p:nvSpPr>
          <p:cNvPr id="268" name="Shape 268"/>
          <p:cNvSpPr txBox="1">
            <a:spLocks noGrp="1"/>
          </p:cNvSpPr>
          <p:nvPr>
            <p:ph type="body" idx="1"/>
          </p:nvPr>
        </p:nvSpPr>
        <p:spPr>
          <a:xfrm>
            <a:off x="729450" y="2078875"/>
            <a:ext cx="4766998" cy="2473028"/>
          </a:xfrm>
          <a:prstGeom prst="rect">
            <a:avLst/>
          </a:prstGeom>
        </p:spPr>
        <p:txBody>
          <a:bodyPr wrap="square" lIns="91425" tIns="91425" rIns="91425" bIns="91425" anchor="t" anchorCtr="0">
            <a:noAutofit/>
          </a:bodyPr>
          <a:lstStyle/>
          <a:p>
            <a:pPr marL="457200" lvl="0" indent="-330200" rtl="0">
              <a:spcBef>
                <a:spcPts val="0"/>
              </a:spcBef>
              <a:spcAft>
                <a:spcPts val="600"/>
              </a:spcAft>
              <a:buClr>
                <a:schemeClr val="accent3"/>
              </a:buClr>
              <a:buSzPct val="100000"/>
            </a:pPr>
            <a:r>
              <a:rPr lang="en" sz="1600" b="1" dirty="0" smtClean="0">
                <a:solidFill>
                  <a:schemeClr val="accent3"/>
                </a:solidFill>
                <a:latin typeface="Raleway" panose="020B0503030101060003" charset="0"/>
              </a:rPr>
              <a:t>Binary Tree</a:t>
            </a:r>
            <a:endParaRPr lang="en" sz="1600" b="1" dirty="0">
              <a:solidFill>
                <a:schemeClr val="accent3"/>
              </a:solidFill>
              <a:latin typeface="Raleway" panose="020B0503030101060003" charset="0"/>
            </a:endParaRPr>
          </a:p>
          <a:p>
            <a:pPr marL="127000" lvl="0">
              <a:spcAft>
                <a:spcPts val="600"/>
              </a:spcAft>
              <a:buClr>
                <a:schemeClr val="accent3"/>
              </a:buClr>
              <a:buNone/>
            </a:pPr>
            <a:r>
              <a:rPr lang="en-GB" sz="1400" dirty="0">
                <a:latin typeface="Raleway" panose="020B0503030101060003" charset="0"/>
              </a:rPr>
              <a:t>The pointers are lined up so that the structure forms the upside down tree, with a single node at the top, called the root node, and branches increasing on the left and right as you go down the tree</a:t>
            </a:r>
            <a:r>
              <a:rPr lang="en-GB" sz="1400" dirty="0" smtClean="0">
                <a:latin typeface="Raleway" panose="020B0503030101060003" charset="0"/>
              </a:rPr>
              <a:t>.</a:t>
            </a:r>
          </a:p>
          <a:p>
            <a:pPr marL="127000" lvl="0">
              <a:spcAft>
                <a:spcPts val="600"/>
              </a:spcAft>
              <a:buClr>
                <a:schemeClr val="accent3"/>
              </a:buClr>
              <a:buNone/>
            </a:pPr>
            <a:endParaRPr lang="en-GB" sz="1400" dirty="0">
              <a:latin typeface="Raleway" panose="020B0503030101060003" charset="0"/>
            </a:endParaRPr>
          </a:p>
          <a:p>
            <a:pPr marL="127000" lvl="0">
              <a:spcAft>
                <a:spcPts val="600"/>
              </a:spcAft>
              <a:buClr>
                <a:schemeClr val="accent3"/>
              </a:buClr>
              <a:buNone/>
            </a:pPr>
            <a:r>
              <a:rPr lang="en-GB" sz="1400" b="1" dirty="0" smtClean="0">
                <a:latin typeface="Raleway" panose="020B0503030101060003" charset="0"/>
              </a:rPr>
              <a:t>Practical Example</a:t>
            </a:r>
          </a:p>
          <a:p>
            <a:pPr marL="127000" lvl="0">
              <a:spcAft>
                <a:spcPts val="600"/>
              </a:spcAft>
              <a:buClr>
                <a:schemeClr val="accent3"/>
              </a:buClr>
              <a:buNone/>
            </a:pPr>
            <a:r>
              <a:rPr lang="en-GB" sz="1400" dirty="0" smtClean="0">
                <a:latin typeface="Raleway" panose="020B0503030101060003" charset="0"/>
              </a:rPr>
              <a:t>Find </a:t>
            </a:r>
            <a:r>
              <a:rPr lang="en-GB" sz="1400" dirty="0">
                <a:latin typeface="Raleway" panose="020B0503030101060003" charset="0"/>
              </a:rPr>
              <a:t>all elements less than or greater than a certain value.</a:t>
            </a:r>
          </a:p>
          <a:p>
            <a:pPr marL="127000" lvl="0">
              <a:spcAft>
                <a:spcPts val="600"/>
              </a:spcAft>
              <a:buClr>
                <a:schemeClr val="accent3"/>
              </a:buClr>
              <a:buNone/>
            </a:pPr>
            <a:endParaRPr lang="en-GB" sz="1400" dirty="0" smtClean="0">
              <a:latin typeface="Raleway" panose="020B0503030101060003" charset="0"/>
            </a:endParaRPr>
          </a:p>
          <a:p>
            <a:pPr marL="127000" lvl="0" rtl="0">
              <a:spcBef>
                <a:spcPts val="0"/>
              </a:spcBef>
              <a:spcAft>
                <a:spcPts val="600"/>
              </a:spcAft>
              <a:buClr>
                <a:schemeClr val="accent3"/>
              </a:buClr>
              <a:buSzPct val="100000"/>
              <a:buNone/>
            </a:pPr>
            <a:endParaRPr lang="en" sz="1400" dirty="0">
              <a:latin typeface="Raleway" panose="020B0503030101060003" charset="0"/>
            </a:endParaRPr>
          </a:p>
        </p:txBody>
      </p:sp>
      <p:pic>
        <p:nvPicPr>
          <p:cNvPr id="4" name="Picture 3" descr="http://encrypt3d.files.wordpress.com/2010/09/binary_search.jpg?w=300&amp;h=212"/>
          <p:cNvPicPr>
            <a:picLocks noChangeAspect="1" noChangeArrowheads="1"/>
          </p:cNvPicPr>
          <p:nvPr/>
        </p:nvPicPr>
        <p:blipFill>
          <a:blip r:embed="rId3"/>
          <a:srcRect/>
          <a:stretch>
            <a:fillRect/>
          </a:stretch>
        </p:blipFill>
        <p:spPr bwMode="auto">
          <a:xfrm>
            <a:off x="5429256" y="1482376"/>
            <a:ext cx="3714744" cy="3286148"/>
          </a:xfrm>
          <a:prstGeom prst="rect">
            <a:avLst/>
          </a:prstGeom>
          <a:noFill/>
        </p:spPr>
      </p:pic>
    </p:spTree>
    <p:extLst>
      <p:ext uri="{BB962C8B-B14F-4D97-AF65-F5344CB8AC3E}">
        <p14:creationId xmlns:p14="http://schemas.microsoft.com/office/powerpoint/2010/main" val="581129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Data Structure Examples</a:t>
            </a:r>
          </a:p>
        </p:txBody>
      </p:sp>
      <p:sp>
        <p:nvSpPr>
          <p:cNvPr id="268" name="Shape 268"/>
          <p:cNvSpPr txBox="1">
            <a:spLocks noGrp="1"/>
          </p:cNvSpPr>
          <p:nvPr>
            <p:ph type="body" idx="1"/>
          </p:nvPr>
        </p:nvSpPr>
        <p:spPr>
          <a:xfrm>
            <a:off x="729450" y="2078875"/>
            <a:ext cx="4489029" cy="2473028"/>
          </a:xfrm>
          <a:prstGeom prst="rect">
            <a:avLst/>
          </a:prstGeom>
        </p:spPr>
        <p:txBody>
          <a:bodyPr wrap="square" lIns="91425" tIns="91425" rIns="91425" bIns="91425" anchor="t" anchorCtr="0">
            <a:noAutofit/>
          </a:bodyPr>
          <a:lstStyle/>
          <a:p>
            <a:pPr marL="457200" lvl="0" indent="-330200" rtl="0">
              <a:spcBef>
                <a:spcPts val="0"/>
              </a:spcBef>
              <a:spcAft>
                <a:spcPts val="600"/>
              </a:spcAft>
              <a:buClr>
                <a:schemeClr val="accent3"/>
              </a:buClr>
              <a:buSzPct val="100000"/>
            </a:pPr>
            <a:r>
              <a:rPr lang="en" sz="1600" b="1" dirty="0" smtClean="0">
                <a:solidFill>
                  <a:schemeClr val="accent3"/>
                </a:solidFill>
                <a:latin typeface="Raleway" panose="020B0503030101060003" charset="0"/>
              </a:rPr>
              <a:t>Graph</a:t>
            </a:r>
            <a:endParaRPr lang="en" sz="1600" b="1" dirty="0">
              <a:solidFill>
                <a:schemeClr val="accent3"/>
              </a:solidFill>
              <a:latin typeface="Raleway" panose="020B0503030101060003" charset="0"/>
            </a:endParaRPr>
          </a:p>
          <a:p>
            <a:pPr marL="127000" lvl="0">
              <a:spcAft>
                <a:spcPts val="600"/>
              </a:spcAft>
              <a:buClr>
                <a:schemeClr val="accent3"/>
              </a:buClr>
              <a:buNone/>
            </a:pPr>
            <a:r>
              <a:rPr lang="en-GB" sz="1400" dirty="0">
                <a:latin typeface="Raleway" panose="020B0503030101060003" charset="0"/>
              </a:rPr>
              <a:t>A graph is a collection of nodes called vertices, and the connections between them, called </a:t>
            </a:r>
            <a:r>
              <a:rPr lang="en-GB" sz="1400" dirty="0" smtClean="0">
                <a:latin typeface="Raleway" panose="020B0503030101060003" charset="0"/>
              </a:rPr>
              <a:t>edges.</a:t>
            </a:r>
            <a:endParaRPr lang="en-GB" sz="1400" dirty="0">
              <a:latin typeface="Raleway" panose="020B0503030101060003" charset="0"/>
            </a:endParaRPr>
          </a:p>
          <a:p>
            <a:pPr marL="127000" lvl="0">
              <a:spcAft>
                <a:spcPts val="600"/>
              </a:spcAft>
              <a:buClr>
                <a:schemeClr val="accent3"/>
              </a:buClr>
              <a:buNone/>
            </a:pPr>
            <a:endParaRPr lang="en-GB" sz="1400" b="1" dirty="0" smtClean="0">
              <a:latin typeface="Raleway" panose="020B0503030101060003" charset="0"/>
            </a:endParaRPr>
          </a:p>
          <a:p>
            <a:pPr marL="127000" lvl="0">
              <a:spcAft>
                <a:spcPts val="600"/>
              </a:spcAft>
              <a:buClr>
                <a:schemeClr val="accent3"/>
              </a:buClr>
              <a:buNone/>
            </a:pPr>
            <a:r>
              <a:rPr lang="en-GB" sz="1400" b="1" dirty="0" smtClean="0">
                <a:latin typeface="Raleway" panose="020B0503030101060003" charset="0"/>
              </a:rPr>
              <a:t>Practical Example</a:t>
            </a:r>
          </a:p>
          <a:p>
            <a:pPr marL="127000" lvl="0">
              <a:spcAft>
                <a:spcPts val="600"/>
              </a:spcAft>
              <a:buClr>
                <a:schemeClr val="accent3"/>
              </a:buClr>
              <a:buNone/>
            </a:pPr>
            <a:r>
              <a:rPr lang="en-GB" sz="1400" dirty="0" smtClean="0">
                <a:latin typeface="Raleway" panose="020B0503030101060003" charset="0"/>
              </a:rPr>
              <a:t>Social networks friends and interactions.</a:t>
            </a:r>
            <a:endParaRPr lang="en-GB" sz="1400" dirty="0">
              <a:latin typeface="Raleway" panose="020B0503030101060003" charset="0"/>
            </a:endParaRPr>
          </a:p>
          <a:p>
            <a:pPr marL="127000" lvl="0">
              <a:spcAft>
                <a:spcPts val="600"/>
              </a:spcAft>
              <a:buClr>
                <a:schemeClr val="accent3"/>
              </a:buClr>
              <a:buNone/>
            </a:pPr>
            <a:endParaRPr lang="en-GB" sz="1400" dirty="0" smtClean="0">
              <a:latin typeface="Raleway" panose="020B0503030101060003" charset="0"/>
            </a:endParaRPr>
          </a:p>
          <a:p>
            <a:pPr marL="127000" lvl="0" rtl="0">
              <a:spcBef>
                <a:spcPts val="0"/>
              </a:spcBef>
              <a:spcAft>
                <a:spcPts val="600"/>
              </a:spcAft>
              <a:buClr>
                <a:schemeClr val="accent3"/>
              </a:buClr>
              <a:buSzPct val="100000"/>
              <a:buNone/>
            </a:pPr>
            <a:endParaRPr lang="en" sz="1400" dirty="0">
              <a:latin typeface="Raleway" panose="020B0503030101060003" charset="0"/>
            </a:endParaRPr>
          </a:p>
        </p:txBody>
      </p:sp>
      <p:pic>
        <p:nvPicPr>
          <p:cNvPr id="5" name="Picture 4" descr="http://i.stack.imgur.com/FJwtE.png"/>
          <p:cNvPicPr>
            <a:picLocks noChangeAspect="1" noChangeArrowheads="1"/>
          </p:cNvPicPr>
          <p:nvPr/>
        </p:nvPicPr>
        <p:blipFill>
          <a:blip r:embed="rId3"/>
          <a:srcRect/>
          <a:stretch>
            <a:fillRect/>
          </a:stretch>
        </p:blipFill>
        <p:spPr bwMode="auto">
          <a:xfrm>
            <a:off x="5218479" y="1318650"/>
            <a:ext cx="3784215" cy="2543489"/>
          </a:xfrm>
          <a:prstGeom prst="rect">
            <a:avLst/>
          </a:prstGeom>
          <a:noFill/>
        </p:spPr>
      </p:pic>
    </p:spTree>
    <p:extLst>
      <p:ext uri="{BB962C8B-B14F-4D97-AF65-F5344CB8AC3E}">
        <p14:creationId xmlns:p14="http://schemas.microsoft.com/office/powerpoint/2010/main" val="2319291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What is Data Structure?</a:t>
            </a:r>
          </a:p>
        </p:txBody>
      </p:sp>
      <p:sp>
        <p:nvSpPr>
          <p:cNvPr id="107" name="Shape 10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 sz="1800" b="1" dirty="0">
                <a:solidFill>
                  <a:schemeClr val="accent3"/>
                </a:solidFill>
                <a:latin typeface="Raleway" panose="020B0503030101060003" charset="0"/>
              </a:rPr>
              <a:t>Real Life Example:</a:t>
            </a:r>
          </a:p>
          <a:p>
            <a:pPr lvl="0" rtl="0">
              <a:spcBef>
                <a:spcPts val="0"/>
              </a:spcBef>
              <a:buNone/>
            </a:pPr>
            <a:r>
              <a:rPr lang="en" dirty="0">
                <a:latin typeface="Raleway" panose="020B0503030101060003" charset="0"/>
              </a:rPr>
              <a:t>A simple example for data structure in real life would be the library.</a:t>
            </a:r>
          </a:p>
          <a:p>
            <a:pPr lvl="0" rtl="0">
              <a:spcBef>
                <a:spcPts val="0"/>
              </a:spcBef>
              <a:buNone/>
            </a:pPr>
            <a:r>
              <a:rPr lang="en" dirty="0">
                <a:latin typeface="Raleway" panose="020B0503030101060003" charset="0"/>
              </a:rPr>
              <a:t>Library has Books, Articles, Journals and other documents, those could represent </a:t>
            </a:r>
            <a:r>
              <a:rPr lang="en" b="1" dirty="0">
                <a:solidFill>
                  <a:schemeClr val="accent3"/>
                </a:solidFill>
                <a:latin typeface="Raleway" panose="020B0503030101060003" charset="0"/>
              </a:rPr>
              <a:t>Data</a:t>
            </a:r>
            <a:r>
              <a:rPr lang="en" dirty="0">
                <a:latin typeface="Raleway" panose="020B0503030101060003" charset="0"/>
              </a:rPr>
              <a:t>. And there are several </a:t>
            </a:r>
            <a:r>
              <a:rPr lang="en" b="1" dirty="0">
                <a:solidFill>
                  <a:schemeClr val="accent3"/>
                </a:solidFill>
                <a:latin typeface="Raleway" panose="020B0503030101060003" charset="0"/>
              </a:rPr>
              <a:t>operations </a:t>
            </a:r>
            <a:r>
              <a:rPr lang="en" dirty="0">
                <a:latin typeface="Raleway" panose="020B0503030101060003" charset="0"/>
              </a:rPr>
              <a:t>can be done in the library, like adding new books, updating journals or delete documents.</a:t>
            </a:r>
          </a:p>
          <a:p>
            <a:pPr lvl="0" rtl="0">
              <a:spcBef>
                <a:spcPts val="0"/>
              </a:spcBef>
              <a:buNone/>
            </a:pPr>
            <a:r>
              <a:rPr lang="en" dirty="0">
                <a:latin typeface="Raleway" panose="020B0503030101060003" charset="0"/>
              </a:rPr>
              <a:t>So, with this data structure it will be easy to search for books or lending them. The same goes to adding new books.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What is Data Structure?</a:t>
            </a:r>
          </a:p>
        </p:txBody>
      </p:sp>
      <p:sp>
        <p:nvSpPr>
          <p:cNvPr id="113" name="Shape 11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 sz="1800" b="1" dirty="0">
                <a:solidFill>
                  <a:schemeClr val="accent3"/>
                </a:solidFill>
                <a:latin typeface="Raleway" panose="020B0503030101060003" charset="0"/>
              </a:rPr>
              <a:t>Technical Examples:</a:t>
            </a:r>
          </a:p>
          <a:p>
            <a:pPr marL="457200" lvl="0" indent="-228600" rtl="0">
              <a:spcBef>
                <a:spcPts val="0"/>
              </a:spcBef>
            </a:pPr>
            <a:r>
              <a:rPr lang="en" dirty="0">
                <a:latin typeface="Raleway" panose="020B0503030101060003" charset="0"/>
              </a:rPr>
              <a:t>Google use data structures to store data and to process it “Graphs &amp; Vectors”.</a:t>
            </a:r>
          </a:p>
          <a:p>
            <a:pPr marL="457200" lvl="0" indent="-228600" rtl="0">
              <a:spcBef>
                <a:spcPts val="0"/>
              </a:spcBef>
            </a:pPr>
            <a:r>
              <a:rPr lang="en" dirty="0">
                <a:latin typeface="Raleway" panose="020B0503030101060003" charset="0"/>
              </a:rPr>
              <a:t>Researchers use data structure to facilitate their work on data “Lists &amp; Maps”.</a:t>
            </a:r>
          </a:p>
          <a:p>
            <a:pPr marL="457200" lvl="0" indent="-228600" rtl="0">
              <a:spcBef>
                <a:spcPts val="0"/>
              </a:spcBef>
            </a:pPr>
            <a:r>
              <a:rPr lang="en" dirty="0">
                <a:latin typeface="Raleway" panose="020B0503030101060003" charset="0"/>
              </a:rPr>
              <a:t>Applications like the ones in Paltel and Banks use some kind of data structures “Queue”.</a:t>
            </a:r>
          </a:p>
          <a:p>
            <a:pPr lvl="0" rtl="0">
              <a:spcBef>
                <a:spcPts val="0"/>
              </a:spcBef>
              <a:buNone/>
            </a:pPr>
            <a:endParaRPr dirty="0">
              <a:latin typeface="Raleway" panose="020B0503030101060003"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729450" y="1318650"/>
            <a:ext cx="7688400" cy="535200"/>
          </a:xfrm>
          <a:prstGeom prst="rect">
            <a:avLst/>
          </a:prstGeom>
        </p:spPr>
        <p:txBody>
          <a:bodyPr wrap="square" lIns="91425" tIns="91425" rIns="91425" bIns="91425" anchor="t" anchorCtr="0">
            <a:noAutofit/>
          </a:bodyPr>
          <a:lstStyle/>
          <a:p>
            <a:pPr lvl="0" rtl="0">
              <a:spcBef>
                <a:spcPts val="0"/>
              </a:spcBef>
              <a:buNone/>
            </a:pPr>
            <a:r>
              <a:rPr lang="en"/>
              <a:t>Agendas</a:t>
            </a:r>
          </a:p>
        </p:txBody>
      </p:sp>
      <p:sp>
        <p:nvSpPr>
          <p:cNvPr id="119" name="Shape 119"/>
          <p:cNvSpPr txBox="1">
            <a:spLocks noGrp="1"/>
          </p:cNvSpPr>
          <p:nvPr>
            <p:ph type="body" idx="1"/>
          </p:nvPr>
        </p:nvSpPr>
        <p:spPr>
          <a:xfrm>
            <a:off x="729325" y="2078875"/>
            <a:ext cx="3774300" cy="2261100"/>
          </a:xfrm>
          <a:prstGeom prst="rect">
            <a:avLst/>
          </a:prstGeom>
        </p:spPr>
        <p:txBody>
          <a:bodyPr wrap="square" lIns="91425" tIns="91425" rIns="91425" bIns="91425" anchor="t" anchorCtr="0">
            <a:noAutofit/>
          </a:bodyPr>
          <a:lstStyle/>
          <a:p>
            <a:pPr marL="457200" lvl="0" indent="-317500" rtl="0">
              <a:spcBef>
                <a:spcPts val="0"/>
              </a:spcBef>
              <a:spcAft>
                <a:spcPts val="600"/>
              </a:spcAft>
              <a:buSzPct val="100000"/>
            </a:pPr>
            <a:r>
              <a:rPr lang="en" sz="1400" dirty="0" smtClean="0">
                <a:latin typeface="Raleway" panose="020B0503030101060003" charset="0"/>
              </a:rPr>
              <a:t>What is Data Structure?</a:t>
            </a:r>
          </a:p>
          <a:p>
            <a:pPr marL="457200" lvl="0" indent="-317500" rtl="0">
              <a:spcBef>
                <a:spcPts val="0"/>
              </a:spcBef>
              <a:spcAft>
                <a:spcPts val="600"/>
              </a:spcAft>
              <a:buClr>
                <a:schemeClr val="accent3"/>
              </a:buClr>
              <a:buSzPct val="100000"/>
            </a:pPr>
            <a:r>
              <a:rPr lang="en" sz="1400" b="1" u="sng" dirty="0" smtClean="0">
                <a:solidFill>
                  <a:schemeClr val="accent3"/>
                </a:solidFill>
                <a:latin typeface="Raleway" panose="020B0503030101060003" charset="0"/>
              </a:rPr>
              <a:t>Basic “Primitive” Data Types</a:t>
            </a:r>
          </a:p>
          <a:p>
            <a:pPr marL="457200" lvl="0" indent="-317500" rtl="0">
              <a:spcBef>
                <a:spcPts val="0"/>
              </a:spcBef>
              <a:spcAft>
                <a:spcPts val="600"/>
              </a:spcAft>
              <a:buSzPct val="100000"/>
            </a:pPr>
            <a:r>
              <a:rPr lang="en" sz="1400" dirty="0" smtClean="0">
                <a:latin typeface="Raleway" panose="020B0503030101060003" charset="0"/>
              </a:rPr>
              <a:t>Abstract Data Types “ADTs”</a:t>
            </a:r>
          </a:p>
          <a:p>
            <a:pPr marL="457200" lvl="0" indent="-317500" rtl="0">
              <a:spcBef>
                <a:spcPts val="0"/>
              </a:spcBef>
              <a:spcAft>
                <a:spcPts val="600"/>
              </a:spcAft>
              <a:buSzPct val="100000"/>
            </a:pPr>
            <a:r>
              <a:rPr lang="en" sz="1400" dirty="0" smtClean="0">
                <a:latin typeface="Raleway" panose="020B0503030101060003" charset="0"/>
              </a:rPr>
              <a:t>Data Structure &amp; Data Types</a:t>
            </a:r>
          </a:p>
          <a:p>
            <a:pPr marL="457200" lvl="0" indent="-317500" rtl="0">
              <a:spcBef>
                <a:spcPts val="0"/>
              </a:spcBef>
              <a:spcAft>
                <a:spcPts val="600"/>
              </a:spcAft>
              <a:buSzPct val="100000"/>
            </a:pPr>
            <a:r>
              <a:rPr lang="en" sz="1400" dirty="0" smtClean="0">
                <a:latin typeface="Raleway" panose="020B0503030101060003" charset="0"/>
              </a:rPr>
              <a:t>Data Organizing Principles</a:t>
            </a:r>
          </a:p>
          <a:p>
            <a:pPr marL="457200" lvl="0" indent="-317500" rtl="0">
              <a:spcBef>
                <a:spcPts val="0"/>
              </a:spcBef>
              <a:spcAft>
                <a:spcPts val="600"/>
              </a:spcAft>
              <a:buSzPct val="100000"/>
            </a:pPr>
            <a:r>
              <a:rPr lang="en" sz="1400" dirty="0" smtClean="0">
                <a:latin typeface="Raleway" panose="020B0503030101060003" charset="0"/>
              </a:rPr>
              <a:t>Five Steps per Data Structure</a:t>
            </a:r>
          </a:p>
          <a:p>
            <a:pPr marL="457200" lvl="0" indent="-317500" rtl="0">
              <a:spcBef>
                <a:spcPts val="0"/>
              </a:spcBef>
              <a:spcAft>
                <a:spcPts val="600"/>
              </a:spcAft>
              <a:buSzPct val="100000"/>
            </a:pPr>
            <a:r>
              <a:rPr lang="en" sz="1400" dirty="0" smtClean="0">
                <a:latin typeface="Raleway" panose="020B0503030101060003" charset="0"/>
              </a:rPr>
              <a:t>Data Structure Examples</a:t>
            </a:r>
            <a:endParaRPr lang="en" sz="1400" dirty="0">
              <a:latin typeface="Raleway" panose="020B0503030101060003"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Basic “Primitive” Data Types</a:t>
            </a:r>
          </a:p>
        </p:txBody>
      </p:sp>
      <p:sp>
        <p:nvSpPr>
          <p:cNvPr id="125" name="Shape 125"/>
          <p:cNvSpPr txBox="1">
            <a:spLocks noGrp="1"/>
          </p:cNvSpPr>
          <p:nvPr>
            <p:ph type="body" idx="1"/>
          </p:nvPr>
        </p:nvSpPr>
        <p:spPr>
          <a:xfrm>
            <a:off x="729450" y="3031375"/>
            <a:ext cx="7688700" cy="1308600"/>
          </a:xfrm>
          <a:prstGeom prst="rect">
            <a:avLst/>
          </a:prstGeom>
        </p:spPr>
        <p:txBody>
          <a:bodyPr wrap="square" lIns="91425" tIns="91425" rIns="91425" bIns="91425" anchor="t" anchorCtr="0">
            <a:noAutofit/>
          </a:bodyPr>
          <a:lstStyle/>
          <a:p>
            <a:pPr lvl="0" rtl="0">
              <a:spcBef>
                <a:spcPts val="0"/>
              </a:spcBef>
              <a:buNone/>
            </a:pPr>
            <a:r>
              <a:rPr lang="en"/>
              <a:t>All software applications need input data, then they will process this data to generate output. So, what is data? It’s the set of characters, numbers, bits and other primitive types of data.</a:t>
            </a:r>
          </a:p>
        </p:txBody>
      </p:sp>
      <p:pic>
        <p:nvPicPr>
          <p:cNvPr id="126" name="Shape 126"/>
          <p:cNvPicPr preferRelativeResize="0"/>
          <p:nvPr/>
        </p:nvPicPr>
        <p:blipFill>
          <a:blip r:embed="rId3">
            <a:alphaModFix/>
          </a:blip>
          <a:stretch>
            <a:fillRect/>
          </a:stretch>
        </p:blipFill>
        <p:spPr>
          <a:xfrm>
            <a:off x="1971675" y="2078875"/>
            <a:ext cx="5200650" cy="9525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Basic Data Types</a:t>
            </a:r>
          </a:p>
        </p:txBody>
      </p:sp>
      <p:sp>
        <p:nvSpPr>
          <p:cNvPr id="132" name="Shape 132"/>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a:spcBef>
                <a:spcPts val="0"/>
              </a:spcBef>
              <a:buNone/>
            </a:pPr>
            <a:r>
              <a:rPr lang="en" dirty="0">
                <a:latin typeface="Raleway" panose="020B0503030101060003" charset="0"/>
              </a:rPr>
              <a:t>As we will conduct Java as our course programming language, here are the primitive </a:t>
            </a:r>
            <a:r>
              <a:rPr lang="en" u="sng" dirty="0">
                <a:solidFill>
                  <a:schemeClr val="hlink"/>
                </a:solidFill>
                <a:latin typeface="Raleway" panose="020B0503030101060003" charset="0"/>
                <a:hlinkClick r:id="rId3"/>
              </a:rPr>
              <a:t>data types in Java</a:t>
            </a:r>
            <a:r>
              <a:rPr lang="en" dirty="0">
                <a:latin typeface="Raleway" panose="020B0503030101060003" charset="0"/>
              </a:rPr>
              <a:t>:</a:t>
            </a:r>
          </a:p>
          <a:p>
            <a:pPr lvl="0" rtl="0">
              <a:spcBef>
                <a:spcPts val="0"/>
              </a:spcBef>
              <a:buNone/>
            </a:pPr>
            <a:endParaRPr dirty="0">
              <a:latin typeface="Raleway" panose="020B0503030101060003" charset="0"/>
            </a:endParaRPr>
          </a:p>
        </p:txBody>
      </p:sp>
      <p:graphicFrame>
        <p:nvGraphicFramePr>
          <p:cNvPr id="133" name="Shape 133"/>
          <p:cNvGraphicFramePr/>
          <p:nvPr/>
        </p:nvGraphicFramePr>
        <p:xfrm>
          <a:off x="952500" y="2815975"/>
          <a:ext cx="7239000" cy="1584840"/>
        </p:xfrm>
        <a:graphic>
          <a:graphicData uri="http://schemas.openxmlformats.org/drawingml/2006/table">
            <a:tbl>
              <a:tblPr>
                <a:noFill/>
                <a:tableStyleId>{23D8185B-5CB3-42C6-B744-DAF08DE0B8CA}</a:tableStyleId>
              </a:tblPr>
              <a:tblGrid>
                <a:gridCol w="1809750"/>
                <a:gridCol w="1809750"/>
                <a:gridCol w="1809750"/>
                <a:gridCol w="1809750"/>
              </a:tblGrid>
              <a:tr h="381000">
                <a:tc>
                  <a:txBody>
                    <a:bodyPr/>
                    <a:lstStyle/>
                    <a:p>
                      <a:pPr lvl="0">
                        <a:spcBef>
                          <a:spcPts val="0"/>
                        </a:spcBef>
                        <a:buNone/>
                      </a:pPr>
                      <a:r>
                        <a:rPr lang="en"/>
                        <a:t>byte</a:t>
                      </a:r>
                    </a:p>
                  </a:txBody>
                  <a:tcPr marL="91425" marR="91425" marT="91425" marB="91425">
                    <a:solidFill>
                      <a:schemeClr val="lt2"/>
                    </a:solidFill>
                  </a:tcPr>
                </a:tc>
                <a:tc>
                  <a:txBody>
                    <a:bodyPr/>
                    <a:lstStyle/>
                    <a:p>
                      <a:pPr lvl="0">
                        <a:spcBef>
                          <a:spcPts val="0"/>
                        </a:spcBef>
                        <a:buNone/>
                      </a:pPr>
                      <a:r>
                        <a:rPr lang="en"/>
                        <a:t>8-bit</a:t>
                      </a:r>
                    </a:p>
                  </a:txBody>
                  <a:tcPr marL="91425" marR="91425" marT="91425" marB="91425"/>
                </a:tc>
                <a:tc>
                  <a:txBody>
                    <a:bodyPr/>
                    <a:lstStyle/>
                    <a:p>
                      <a:pPr lvl="0">
                        <a:spcBef>
                          <a:spcPts val="0"/>
                        </a:spcBef>
                        <a:buNone/>
                      </a:pPr>
                      <a:r>
                        <a:rPr lang="en"/>
                        <a:t>short</a:t>
                      </a:r>
                    </a:p>
                  </a:txBody>
                  <a:tcPr marL="91425" marR="91425" marT="91425" marB="91425">
                    <a:solidFill>
                      <a:schemeClr val="lt2"/>
                    </a:solidFill>
                  </a:tcPr>
                </a:tc>
                <a:tc>
                  <a:txBody>
                    <a:bodyPr/>
                    <a:lstStyle/>
                    <a:p>
                      <a:pPr lvl="0">
                        <a:spcBef>
                          <a:spcPts val="0"/>
                        </a:spcBef>
                        <a:buNone/>
                      </a:pPr>
                      <a:r>
                        <a:rPr lang="en"/>
                        <a:t>16-bit</a:t>
                      </a:r>
                    </a:p>
                  </a:txBody>
                  <a:tcPr marL="91425" marR="91425" marT="91425" marB="91425"/>
                </a:tc>
              </a:tr>
              <a:tr h="381000">
                <a:tc>
                  <a:txBody>
                    <a:bodyPr/>
                    <a:lstStyle/>
                    <a:p>
                      <a:pPr lvl="0">
                        <a:spcBef>
                          <a:spcPts val="0"/>
                        </a:spcBef>
                        <a:buNone/>
                      </a:pPr>
                      <a:r>
                        <a:rPr lang="en"/>
                        <a:t>int</a:t>
                      </a:r>
                    </a:p>
                  </a:txBody>
                  <a:tcPr marL="91425" marR="91425" marT="91425" marB="91425">
                    <a:solidFill>
                      <a:schemeClr val="lt2"/>
                    </a:solidFill>
                  </a:tcPr>
                </a:tc>
                <a:tc>
                  <a:txBody>
                    <a:bodyPr/>
                    <a:lstStyle/>
                    <a:p>
                      <a:pPr lvl="0">
                        <a:spcBef>
                          <a:spcPts val="0"/>
                        </a:spcBef>
                        <a:buNone/>
                      </a:pPr>
                      <a:r>
                        <a:rPr lang="en"/>
                        <a:t>32-bit</a:t>
                      </a:r>
                    </a:p>
                  </a:txBody>
                  <a:tcPr marL="91425" marR="91425" marT="91425" marB="91425"/>
                </a:tc>
                <a:tc>
                  <a:txBody>
                    <a:bodyPr/>
                    <a:lstStyle/>
                    <a:p>
                      <a:pPr lvl="0">
                        <a:spcBef>
                          <a:spcPts val="0"/>
                        </a:spcBef>
                        <a:buNone/>
                      </a:pPr>
                      <a:r>
                        <a:rPr lang="en"/>
                        <a:t>long</a:t>
                      </a:r>
                    </a:p>
                  </a:txBody>
                  <a:tcPr marL="91425" marR="91425" marT="91425" marB="91425">
                    <a:solidFill>
                      <a:schemeClr val="lt2"/>
                    </a:solidFill>
                  </a:tcPr>
                </a:tc>
                <a:tc>
                  <a:txBody>
                    <a:bodyPr/>
                    <a:lstStyle/>
                    <a:p>
                      <a:pPr lvl="0">
                        <a:spcBef>
                          <a:spcPts val="0"/>
                        </a:spcBef>
                        <a:buNone/>
                      </a:pPr>
                      <a:r>
                        <a:rPr lang="en"/>
                        <a:t>64-bit</a:t>
                      </a:r>
                    </a:p>
                  </a:txBody>
                  <a:tcPr marL="91425" marR="91425" marT="91425" marB="91425"/>
                </a:tc>
              </a:tr>
              <a:tr h="381000">
                <a:tc>
                  <a:txBody>
                    <a:bodyPr/>
                    <a:lstStyle/>
                    <a:p>
                      <a:pPr lvl="0">
                        <a:spcBef>
                          <a:spcPts val="0"/>
                        </a:spcBef>
                        <a:buNone/>
                      </a:pPr>
                      <a:r>
                        <a:rPr lang="en"/>
                        <a:t>float</a:t>
                      </a:r>
                    </a:p>
                  </a:txBody>
                  <a:tcPr marL="91425" marR="91425" marT="91425" marB="91425">
                    <a:solidFill>
                      <a:schemeClr val="lt2"/>
                    </a:solidFill>
                  </a:tcPr>
                </a:tc>
                <a:tc>
                  <a:txBody>
                    <a:bodyPr/>
                    <a:lstStyle/>
                    <a:p>
                      <a:pPr lvl="0">
                        <a:spcBef>
                          <a:spcPts val="0"/>
                        </a:spcBef>
                        <a:buNone/>
                      </a:pPr>
                      <a:r>
                        <a:rPr lang="en"/>
                        <a:t>32-bit</a:t>
                      </a:r>
                    </a:p>
                  </a:txBody>
                  <a:tcPr marL="91425" marR="91425" marT="91425" marB="91425"/>
                </a:tc>
                <a:tc>
                  <a:txBody>
                    <a:bodyPr/>
                    <a:lstStyle/>
                    <a:p>
                      <a:pPr lvl="0">
                        <a:spcBef>
                          <a:spcPts val="0"/>
                        </a:spcBef>
                        <a:buNone/>
                      </a:pPr>
                      <a:r>
                        <a:rPr lang="en"/>
                        <a:t>double</a:t>
                      </a:r>
                    </a:p>
                  </a:txBody>
                  <a:tcPr marL="91425" marR="91425" marT="91425" marB="91425">
                    <a:solidFill>
                      <a:schemeClr val="lt2"/>
                    </a:solidFill>
                  </a:tcPr>
                </a:tc>
                <a:tc>
                  <a:txBody>
                    <a:bodyPr/>
                    <a:lstStyle/>
                    <a:p>
                      <a:pPr lvl="0">
                        <a:spcBef>
                          <a:spcPts val="0"/>
                        </a:spcBef>
                        <a:buNone/>
                      </a:pPr>
                      <a:r>
                        <a:rPr lang="en"/>
                        <a:t>64-bit</a:t>
                      </a:r>
                    </a:p>
                  </a:txBody>
                  <a:tcPr marL="91425" marR="91425" marT="91425" marB="91425"/>
                </a:tc>
              </a:tr>
              <a:tr h="381000">
                <a:tc>
                  <a:txBody>
                    <a:bodyPr/>
                    <a:lstStyle/>
                    <a:p>
                      <a:pPr lvl="0">
                        <a:spcBef>
                          <a:spcPts val="0"/>
                        </a:spcBef>
                        <a:buNone/>
                      </a:pPr>
                      <a:r>
                        <a:rPr lang="en"/>
                        <a:t>boolean</a:t>
                      </a:r>
                    </a:p>
                  </a:txBody>
                  <a:tcPr marL="91425" marR="91425" marT="91425" marB="91425">
                    <a:solidFill>
                      <a:schemeClr val="lt2"/>
                    </a:solidFill>
                  </a:tcPr>
                </a:tc>
                <a:tc>
                  <a:txBody>
                    <a:bodyPr/>
                    <a:lstStyle/>
                    <a:p>
                      <a:pPr lvl="0">
                        <a:spcBef>
                          <a:spcPts val="0"/>
                        </a:spcBef>
                        <a:buNone/>
                      </a:pPr>
                      <a:r>
                        <a:rPr lang="en"/>
                        <a:t>Size not defined.</a:t>
                      </a:r>
                    </a:p>
                  </a:txBody>
                  <a:tcPr marL="91425" marR="91425" marT="91425" marB="91425"/>
                </a:tc>
                <a:tc>
                  <a:txBody>
                    <a:bodyPr/>
                    <a:lstStyle/>
                    <a:p>
                      <a:pPr lvl="0">
                        <a:spcBef>
                          <a:spcPts val="0"/>
                        </a:spcBef>
                        <a:buNone/>
                      </a:pPr>
                      <a:r>
                        <a:rPr lang="en"/>
                        <a:t>char</a:t>
                      </a:r>
                    </a:p>
                  </a:txBody>
                  <a:tcPr marL="91425" marR="91425" marT="91425" marB="91425">
                    <a:solidFill>
                      <a:schemeClr val="lt2"/>
                    </a:solidFill>
                  </a:tcPr>
                </a:tc>
                <a:tc>
                  <a:txBody>
                    <a:bodyPr/>
                    <a:lstStyle/>
                    <a:p>
                      <a:pPr lvl="0">
                        <a:spcBef>
                          <a:spcPts val="0"/>
                        </a:spcBef>
                        <a:buNone/>
                      </a:pPr>
                      <a:r>
                        <a:rPr lang="en"/>
                        <a:t>16-bit</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rtl="0">
              <a:spcBef>
                <a:spcPts val="0"/>
              </a:spcBef>
              <a:buNone/>
            </a:pPr>
            <a:r>
              <a:rPr lang="en"/>
              <a:t>Basic Data Types - Domains &amp; Operations</a:t>
            </a:r>
          </a:p>
        </p:txBody>
      </p:sp>
      <p:sp>
        <p:nvSpPr>
          <p:cNvPr id="139" name="Shape 13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 dirty="0">
                <a:latin typeface="Raleway" panose="020B0503030101060003" charset="0"/>
              </a:rPr>
              <a:t>Every data type has it’s own (i) Domain and (ii) Operations.</a:t>
            </a:r>
          </a:p>
          <a:p>
            <a:pPr lvl="0" rtl="0">
              <a:spcBef>
                <a:spcPts val="0"/>
              </a:spcBef>
              <a:buNone/>
            </a:pPr>
            <a:endParaRPr dirty="0">
              <a:latin typeface="Raleway" panose="020B0503030101060003" charset="0"/>
            </a:endParaRPr>
          </a:p>
        </p:txBody>
      </p:sp>
      <p:graphicFrame>
        <p:nvGraphicFramePr>
          <p:cNvPr id="140" name="Shape 140"/>
          <p:cNvGraphicFramePr/>
          <p:nvPr/>
        </p:nvGraphicFramePr>
        <p:xfrm>
          <a:off x="820650" y="2791875"/>
          <a:ext cx="7597500" cy="1616844"/>
        </p:xfrm>
        <a:graphic>
          <a:graphicData uri="http://schemas.openxmlformats.org/drawingml/2006/table">
            <a:tbl>
              <a:tblPr>
                <a:noFill/>
                <a:tableStyleId>{23D8185B-5CB3-42C6-B744-DAF08DE0B8CA}</a:tableStyleId>
              </a:tblPr>
              <a:tblGrid>
                <a:gridCol w="2532500"/>
                <a:gridCol w="2532500"/>
                <a:gridCol w="2532500"/>
              </a:tblGrid>
              <a:tr h="381000">
                <a:tc>
                  <a:txBody>
                    <a:bodyPr/>
                    <a:lstStyle/>
                    <a:p>
                      <a:pPr lvl="0" algn="ctr" rtl="0">
                        <a:lnSpc>
                          <a:spcPct val="115000"/>
                        </a:lnSpc>
                        <a:spcBef>
                          <a:spcPts val="700"/>
                        </a:spcBef>
                        <a:buNone/>
                      </a:pPr>
                      <a:r>
                        <a:rPr lang="en"/>
                        <a:t>Data Type</a:t>
                      </a:r>
                    </a:p>
                  </a:txBody>
                  <a:tcPr marL="91425" marR="91425" marT="91425" marB="91425">
                    <a:solidFill>
                      <a:schemeClr val="lt2"/>
                    </a:solidFill>
                  </a:tcPr>
                </a:tc>
                <a:tc>
                  <a:txBody>
                    <a:bodyPr/>
                    <a:lstStyle/>
                    <a:p>
                      <a:pPr lvl="0" algn="ctr" rtl="0">
                        <a:lnSpc>
                          <a:spcPct val="115000"/>
                        </a:lnSpc>
                        <a:spcBef>
                          <a:spcPts val="700"/>
                        </a:spcBef>
                        <a:buNone/>
                      </a:pPr>
                      <a:r>
                        <a:rPr lang="en"/>
                        <a:t>Domain</a:t>
                      </a:r>
                    </a:p>
                  </a:txBody>
                  <a:tcPr marL="91425" marR="91425" marT="91425" marB="91425">
                    <a:solidFill>
                      <a:schemeClr val="lt2"/>
                    </a:solidFill>
                  </a:tcPr>
                </a:tc>
                <a:tc>
                  <a:txBody>
                    <a:bodyPr/>
                    <a:lstStyle/>
                    <a:p>
                      <a:pPr lvl="0" algn="ctr" rtl="0">
                        <a:lnSpc>
                          <a:spcPct val="115000"/>
                        </a:lnSpc>
                        <a:spcBef>
                          <a:spcPts val="700"/>
                        </a:spcBef>
                        <a:buNone/>
                      </a:pPr>
                      <a:r>
                        <a:rPr lang="en"/>
                        <a:t>Operations</a:t>
                      </a:r>
                    </a:p>
                  </a:txBody>
                  <a:tcPr marL="91425" marR="91425" marT="91425" marB="91425">
                    <a:solidFill>
                      <a:schemeClr val="lt2"/>
                    </a:solidFill>
                  </a:tcPr>
                </a:tc>
              </a:tr>
              <a:tr h="381000">
                <a:tc>
                  <a:txBody>
                    <a:bodyPr/>
                    <a:lstStyle/>
                    <a:p>
                      <a:pPr lvl="0" rtl="0">
                        <a:spcBef>
                          <a:spcPts val="0"/>
                        </a:spcBef>
                        <a:buNone/>
                      </a:pPr>
                      <a:r>
                        <a:rPr lang="en"/>
                        <a:t>boolean</a:t>
                      </a:r>
                    </a:p>
                  </a:txBody>
                  <a:tcPr marL="91425" marR="91425" marT="91425" marB="91425">
                    <a:solidFill>
                      <a:schemeClr val="lt1"/>
                    </a:solidFill>
                  </a:tcPr>
                </a:tc>
                <a:tc>
                  <a:txBody>
                    <a:bodyPr/>
                    <a:lstStyle/>
                    <a:p>
                      <a:pPr lvl="0" rtl="0">
                        <a:spcBef>
                          <a:spcPts val="0"/>
                        </a:spcBef>
                        <a:buNone/>
                      </a:pPr>
                      <a:r>
                        <a:rPr lang="en"/>
                        <a:t>0,1</a:t>
                      </a:r>
                    </a:p>
                  </a:txBody>
                  <a:tcPr marL="91425" marR="91425" marT="91425" marB="91425">
                    <a:solidFill>
                      <a:schemeClr val="lt1"/>
                    </a:solidFill>
                  </a:tcPr>
                </a:tc>
                <a:tc>
                  <a:txBody>
                    <a:bodyPr/>
                    <a:lstStyle/>
                    <a:p>
                      <a:pPr lvl="0" rtl="0">
                        <a:spcBef>
                          <a:spcPts val="0"/>
                        </a:spcBef>
                        <a:buNone/>
                      </a:pPr>
                      <a:r>
                        <a:rPr lang="en"/>
                        <a:t>and, or, =, etc.</a:t>
                      </a:r>
                    </a:p>
                  </a:txBody>
                  <a:tcPr marL="91425" marR="91425" marT="91425" marB="91425">
                    <a:solidFill>
                      <a:schemeClr val="lt1"/>
                    </a:solidFill>
                  </a:tcPr>
                </a:tc>
              </a:tr>
              <a:tr h="381000">
                <a:tc>
                  <a:txBody>
                    <a:bodyPr/>
                    <a:lstStyle/>
                    <a:p>
                      <a:pPr lvl="0" rtl="0">
                        <a:spcBef>
                          <a:spcPts val="0"/>
                        </a:spcBef>
                        <a:buNone/>
                      </a:pPr>
                      <a:r>
                        <a:rPr lang="en"/>
                        <a:t>char</a:t>
                      </a:r>
                    </a:p>
                  </a:txBody>
                  <a:tcPr marL="91425" marR="91425" marT="91425" marB="91425">
                    <a:solidFill>
                      <a:schemeClr val="lt1"/>
                    </a:solidFill>
                  </a:tcPr>
                </a:tc>
                <a:tc>
                  <a:txBody>
                    <a:bodyPr/>
                    <a:lstStyle/>
                    <a:p>
                      <a:pPr lvl="0" rtl="0">
                        <a:spcBef>
                          <a:spcPts val="0"/>
                        </a:spcBef>
                        <a:buNone/>
                      </a:pPr>
                      <a:r>
                        <a:rPr lang="en"/>
                        <a:t>32-bit</a:t>
                      </a:r>
                    </a:p>
                  </a:txBody>
                  <a:tcPr marL="91425" marR="91425" marT="91425" marB="91425">
                    <a:solidFill>
                      <a:schemeClr val="lt1"/>
                    </a:solidFill>
                  </a:tcPr>
                </a:tc>
                <a:tc>
                  <a:txBody>
                    <a:bodyPr/>
                    <a:lstStyle/>
                    <a:p>
                      <a:pPr lvl="0" rtl="0">
                        <a:spcBef>
                          <a:spcPts val="0"/>
                        </a:spcBef>
                        <a:buNone/>
                      </a:pPr>
                      <a:r>
                        <a:rPr lang="en"/>
                        <a:t>=, &lt;&gt;, &lt;, etc.</a:t>
                      </a:r>
                    </a:p>
                  </a:txBody>
                  <a:tcPr marL="91425" marR="91425" marT="91425" marB="91425">
                    <a:solidFill>
                      <a:schemeClr val="lt1"/>
                    </a:solidFill>
                  </a:tcPr>
                </a:tc>
              </a:tr>
              <a:tr h="381000">
                <a:tc>
                  <a:txBody>
                    <a:bodyPr/>
                    <a:lstStyle/>
                    <a:p>
                      <a:pPr lvl="0" rtl="0">
                        <a:spcBef>
                          <a:spcPts val="0"/>
                        </a:spcBef>
                        <a:buNone/>
                      </a:pPr>
                      <a:r>
                        <a:rPr lang="en"/>
                        <a:t>integer</a:t>
                      </a:r>
                    </a:p>
                  </a:txBody>
                  <a:tcPr marL="91425" marR="91425" marT="91425" marB="91425">
                    <a:solidFill>
                      <a:schemeClr val="lt1"/>
                    </a:solidFill>
                  </a:tcPr>
                </a:tc>
                <a:tc>
                  <a:txBody>
                    <a:bodyPr/>
                    <a:lstStyle/>
                    <a:p>
                      <a:pPr lvl="0" rtl="0">
                        <a:spcBef>
                          <a:spcPts val="0"/>
                        </a:spcBef>
                        <a:buNone/>
                      </a:pPr>
                      <a:r>
                        <a:rPr lang="en"/>
                        <a:t>Size not defined.</a:t>
                      </a:r>
                    </a:p>
                  </a:txBody>
                  <a:tcPr marL="91425" marR="91425" marT="91425" marB="91425">
                    <a:solidFill>
                      <a:schemeClr val="lt1"/>
                    </a:solidFill>
                  </a:tcPr>
                </a:tc>
                <a:tc>
                  <a:txBody>
                    <a:bodyPr/>
                    <a:lstStyle/>
                    <a:p>
                      <a:pPr lvl="0" rtl="0">
                        <a:spcBef>
                          <a:spcPts val="0"/>
                        </a:spcBef>
                        <a:buNone/>
                      </a:pPr>
                      <a:r>
                        <a:rPr lang="en"/>
                        <a:t>+, _, =, ==, &lt;&gt;, &lt;, etc.</a:t>
                      </a:r>
                    </a:p>
                  </a:txBody>
                  <a:tcPr marL="91425" marR="91425" marT="91425" marB="91425">
                    <a:solidFill>
                      <a:schemeClr val="lt1"/>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1195</Words>
  <Application>Microsoft Office PowerPoint</Application>
  <PresentationFormat>On-screen Show (16:9)</PresentationFormat>
  <Paragraphs>214</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Raleway</vt:lpstr>
      <vt:lpstr>Lato</vt:lpstr>
      <vt:lpstr>Streamline</vt:lpstr>
      <vt:lpstr>Data Structure</vt:lpstr>
      <vt:lpstr>Agendas</vt:lpstr>
      <vt:lpstr>What is Data Structure?</vt:lpstr>
      <vt:lpstr>What is Data Structure?</vt:lpstr>
      <vt:lpstr>What is Data Structure?</vt:lpstr>
      <vt:lpstr>Agendas</vt:lpstr>
      <vt:lpstr>Basic “Primitive” Data Types</vt:lpstr>
      <vt:lpstr>Basic Data Types</vt:lpstr>
      <vt:lpstr>Basic Data Types - Domains &amp; Operations</vt:lpstr>
      <vt:lpstr>Agendas</vt:lpstr>
      <vt:lpstr>Abstract Data Types</vt:lpstr>
      <vt:lpstr>Abstract Data Types</vt:lpstr>
      <vt:lpstr>Abstract Data Types - String Example</vt:lpstr>
      <vt:lpstr>Agendas</vt:lpstr>
      <vt:lpstr>Data Structure &amp; Data Types</vt:lpstr>
      <vt:lpstr>Agendas</vt:lpstr>
      <vt:lpstr>Data Organizing Principles</vt:lpstr>
      <vt:lpstr>Data Organizing Principles</vt:lpstr>
      <vt:lpstr>Agendas</vt:lpstr>
      <vt:lpstr>Data Organizing Principles</vt:lpstr>
      <vt:lpstr>Data Organizing Principles - #1 Understanding</vt:lpstr>
      <vt:lpstr>Data Organizing Principles - #2 Specification</vt:lpstr>
      <vt:lpstr>Data Organizing Principles - #3 Application</vt:lpstr>
      <vt:lpstr>Data Organizing Principles - #4 Implementation</vt:lpstr>
      <vt:lpstr>Data Organizing Principles - #5 Analysis</vt:lpstr>
      <vt:lpstr>Agendas</vt:lpstr>
      <vt:lpstr>Data Structure Examples</vt:lpstr>
      <vt:lpstr>Data Structure Examples</vt:lpstr>
      <vt:lpstr>Data Structure Examples</vt:lpstr>
      <vt:lpstr>Data Structure Examples</vt:lpstr>
      <vt:lpstr>Data Structure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Abdallah A Amra</dc:creator>
  <cp:lastModifiedBy>Abdallah Ahmed</cp:lastModifiedBy>
  <cp:revision>35</cp:revision>
  <dcterms:modified xsi:type="dcterms:W3CDTF">2021-09-12T02:14:01Z</dcterms:modified>
</cp:coreProperties>
</file>