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68" r:id="rId3"/>
    <p:sldId id="274" r:id="rId4"/>
    <p:sldId id="275" r:id="rId5"/>
    <p:sldId id="276" r:id="rId6"/>
    <p:sldId id="277" r:id="rId7"/>
    <p:sldId id="278" r:id="rId8"/>
    <p:sldId id="279" r:id="rId9"/>
    <p:sldId id="282" r:id="rId10"/>
    <p:sldId id="283" r:id="rId11"/>
    <p:sldId id="284" r:id="rId12"/>
    <p:sldId id="286" r:id="rId13"/>
    <p:sldId id="269" r:id="rId14"/>
    <p:sldId id="288" r:id="rId15"/>
    <p:sldId id="287" r:id="rId16"/>
    <p:sldId id="290" r:id="rId17"/>
    <p:sldId id="292" r:id="rId18"/>
    <p:sldId id="293" r:id="rId19"/>
    <p:sldId id="295" r:id="rId20"/>
    <p:sldId id="262" r:id="rId21"/>
    <p:sldId id="259" r:id="rId22"/>
    <p:sldId id="289" r:id="rId23"/>
    <p:sldId id="265" r:id="rId24"/>
    <p:sldId id="272" r:id="rId25"/>
    <p:sldId id="257" r:id="rId26"/>
    <p:sldId id="258" r:id="rId27"/>
    <p:sldId id="260" r:id="rId28"/>
    <p:sldId id="263" r:id="rId29"/>
    <p:sldId id="294" r:id="rId30"/>
    <p:sldId id="270" r:id="rId31"/>
    <p:sldId id="280" r:id="rId32"/>
    <p:sldId id="281" r:id="rId33"/>
  </p:sldIdLst>
  <p:sldSz cx="9144000" cy="5143500" type="screen16x9"/>
  <p:notesSz cx="6858000" cy="9144000"/>
  <p:embeddedFontLst>
    <p:embeddedFont>
      <p:font typeface="Verdana" pitchFamily="34" charset="0"/>
      <p:regular r:id="rId35"/>
      <p:bold r:id="rId36"/>
      <p:italic r:id="rId37"/>
      <p:boldItalic r:id="rId38"/>
    </p:embeddedFont>
    <p:embeddedFont>
      <p:font typeface="Roboto" charset="0"/>
      <p:regular r:id="rId39"/>
      <p:bold r:id="rId40"/>
      <p:italic r:id="rId41"/>
      <p:boldItalic r:id="rId42"/>
    </p:embeddedFont>
    <p:embeddedFont>
      <p:font typeface="Consolas" pitchFamily="49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684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Плюсы Scala: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 Функциональная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 Мощная система параллелизма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 Лаконичная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Минусы: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 Долгая компиляция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ru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 Сложная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ru" sz="850">
                <a:highlight>
                  <a:srgbClr val="FFFFFF"/>
                </a:highlight>
              </a:rPr>
              <a:t>wall.get -получение всех постов со стены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ru" sz="850">
                <a:highlight>
                  <a:srgbClr val="FFFFFF"/>
                </a:highlight>
              </a:rPr>
              <a:t>wall.getComments - получение комментариев</a:t>
            </a:r>
          </a:p>
          <a:p>
            <a:pPr lvl="0">
              <a:lnSpc>
                <a:spcPct val="136500"/>
              </a:lnSpc>
              <a:spcBef>
                <a:spcPts val="0"/>
              </a:spcBef>
              <a:buNone/>
            </a:pPr>
            <a:r>
              <a:rPr lang="ru" sz="850"/>
              <a:t>wall.deleteComment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45588"/>
              </a:lnSpc>
              <a:spcBef>
                <a:spcPts val="0"/>
              </a:spcBef>
              <a:buNone/>
            </a:pPr>
            <a:r>
              <a:rPr lang="ru" sz="850">
                <a:highlight>
                  <a:srgbClr val="FFFFFF"/>
                </a:highlight>
              </a:rPr>
              <a:t>utils это просто набор вспомогательных классов без сильных зависимостей</a:t>
            </a:r>
          </a:p>
          <a:p>
            <a:pPr marL="0" lvl="0" indent="0" rtl="0">
              <a:lnSpc>
                <a:spcPct val="145588"/>
              </a:lnSpc>
              <a:spcBef>
                <a:spcPts val="0"/>
              </a:spcBef>
              <a:buNone/>
            </a:pPr>
            <a:r>
              <a:rPr lang="ru" sz="850">
                <a:highlight>
                  <a:srgbClr val="FFFFFF"/>
                </a:highlight>
              </a:rPr>
              <a:t>web это веб интерфейс, там html странички и так же дилеры для данных из разных источников (например из vk api)</a:t>
            </a:r>
          </a:p>
          <a:p>
            <a:pPr marL="0" lvl="0" indent="0" rtl="0">
              <a:lnSpc>
                <a:spcPct val="145588"/>
              </a:lnSpc>
              <a:spcBef>
                <a:spcPts val="0"/>
              </a:spcBef>
              <a:buNone/>
            </a:pPr>
            <a:r>
              <a:rPr lang="ru" sz="850"/>
              <a:t>Данные которые получают дилеры запаковываются в абстракцию под названием Subject, которая содержит набор компонентов разного рода, картинки, текст, лайки и прочее. В нашем случае это комментарии они содержат всё что описано + другого субъекта как компонент (это уже пост)</a:t>
            </a:r>
          </a:p>
          <a:p>
            <a:pPr marL="0" lvl="0" indent="0" rtl="0">
              <a:lnSpc>
                <a:spcPct val="145588"/>
              </a:lnSpc>
              <a:spcBef>
                <a:spcPts val="0"/>
              </a:spcBef>
              <a:buNone/>
            </a:pPr>
            <a:r>
              <a:rPr lang="ru" sz="850">
                <a:highlight>
                  <a:srgbClr val="FFFFFF"/>
                </a:highlight>
              </a:rPr>
              <a:t>analysis - системы оценки актуальности</a:t>
            </a:r>
          </a:p>
          <a:p>
            <a:pPr marL="0" lvl="0" indent="0" rtl="0">
              <a:lnSpc>
                <a:spcPct val="145588"/>
              </a:lnSpc>
              <a:spcBef>
                <a:spcPts val="0"/>
              </a:spcBef>
              <a:buNone/>
            </a:pPr>
            <a:r>
              <a:rPr lang="ru" sz="850"/>
              <a:t>service, который использует конкретного дилера и обрабатывает команды от web интерфейса (старт, стоп), запускает оценку актуальности для полученных субъектов и выдаёт дилеру оценки актуальности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 rt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dk2"/>
                </a:solidFill>
              </a:rPr>
              <a:pPr lvl="0" rtl="0">
                <a:spcBef>
                  <a:spcPts val="0"/>
                </a:spcBef>
                <a:buNone/>
              </a:pPr>
              <a:t>‹#›</a:t>
            </a:fld>
            <a:endParaRPr lang="ru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 rt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 rt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dk2"/>
                </a:solidFill>
              </a:rPr>
              <a:pPr lvl="0" rtl="0">
                <a:spcBef>
                  <a:spcPts val="0"/>
                </a:spcBef>
                <a:buNone/>
              </a:pPr>
              <a:t>‹#›</a:t>
            </a:fld>
            <a:endParaRPr lang="ru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dk2"/>
                </a:solidFill>
              </a:rPr>
              <a:pPr lvl="0" rtl="0">
                <a:spcBef>
                  <a:spcPts val="0"/>
                </a:spcBef>
                <a:buNone/>
              </a:pPr>
              <a:t>‹#›</a:t>
            </a:fld>
            <a:endParaRPr lang="ru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 rt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 rt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dk2"/>
                </a:solidFill>
              </a:rPr>
              <a:pPr lvl="0" rtl="0">
                <a:spcBef>
                  <a:spcPts val="0"/>
                </a:spcBef>
                <a:buNone/>
              </a:pPr>
              <a:t>‹#›</a:t>
            </a:fld>
            <a:endParaRPr lang="ru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 rt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pPr lvl="0" algn="r" rtl="0">
                <a:spcBef>
                  <a:spcPts val="0"/>
                </a:spcBef>
                <a:buNone/>
              </a:pPr>
              <a:t>‹#›</a:t>
            </a:fld>
            <a:endParaRPr lang="ru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311700" y="824200"/>
            <a:ext cx="8520600" cy="1668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2800" b="1">
                <a:latin typeface="Verdana"/>
                <a:ea typeface="Verdana"/>
                <a:cs typeface="Verdana"/>
                <a:sym typeface="Verdana"/>
              </a:rPr>
              <a:t>Разработка программного комплекса для автоматизированной модерации сообщений в социальных сетях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285720" y="2643188"/>
            <a:ext cx="8501122" cy="228601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1800" dirty="0" smtClean="0">
                <a:latin typeface="Verdana"/>
                <a:ea typeface="Verdana"/>
                <a:cs typeface="Verdana"/>
                <a:sym typeface="Verdana"/>
              </a:rPr>
              <a:t>Выполнил: 			Бикеев Альберт Рустамович,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1800" dirty="0" smtClean="0">
                <a:latin typeface="Verdana"/>
                <a:ea typeface="Verdana"/>
                <a:cs typeface="Verdana"/>
                <a:sym typeface="Verdana"/>
              </a:rPr>
              <a:t>				группа 11-204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lang="ru" sz="1800" dirty="0" smtClean="0">
              <a:latin typeface="Verdana"/>
              <a:ea typeface="Verdana"/>
              <a:cs typeface="Verdana"/>
              <a:sym typeface="Verdana"/>
            </a:endParaRPr>
          </a:p>
          <a:p>
            <a:pPr lvl="0">
              <a:lnSpc>
                <a:spcPct val="150000"/>
              </a:lnSpc>
            </a:pPr>
            <a:r>
              <a:rPr lang="ru" sz="1800" dirty="0" smtClean="0">
                <a:latin typeface="Verdana"/>
                <a:ea typeface="Verdana"/>
                <a:cs typeface="Verdana"/>
                <a:sym typeface="Verdana"/>
              </a:rPr>
              <a:t>Научный руководитель:	</a:t>
            </a:r>
            <a:r>
              <a:rPr lang="ru-RU" sz="1800" dirty="0" smtClean="0"/>
              <a:t>Гареев Ринат Мунавирович</a:t>
            </a:r>
            <a:r>
              <a:rPr lang="en-US" sz="1800" dirty="0" smtClean="0"/>
              <a:t>,</a:t>
            </a:r>
          </a:p>
          <a:p>
            <a:pPr lvl="0">
              <a:lnSpc>
                <a:spcPct val="150000"/>
              </a:lnSpc>
            </a:pPr>
            <a:r>
              <a:rPr lang="en-US" sz="1800" dirty="0" smtClean="0"/>
              <a:t>				</a:t>
            </a:r>
            <a:r>
              <a:rPr lang="ru-RU" sz="1800" dirty="0" smtClean="0"/>
              <a:t>Научный сотрудник кафедры ИТП</a:t>
            </a:r>
          </a:p>
          <a:p>
            <a:pPr lvl="0">
              <a:lnSpc>
                <a:spcPct val="150000"/>
              </a:lnSpc>
            </a:pPr>
            <a:endParaRPr lang="ru" sz="18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>
          <a:xfrm>
            <a:off x="9429784" y="4749900"/>
            <a:ext cx="548700" cy="393600"/>
          </a:xfrm>
        </p:spPr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 smtClean="0"/>
              <a:pPr lvl="0" rtl="0">
                <a:spcBef>
                  <a:spcPts val="0"/>
                </a:spcBef>
                <a:buNone/>
              </a:pPr>
              <a:t>1</a:t>
            </a:fld>
            <a:endParaRPr lang="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 idx="4294967295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ru" dirty="0" smtClean="0"/>
              <a:t>Разработка метода</a:t>
            </a:r>
            <a:endParaRPr lang="ru" dirty="0"/>
          </a:p>
        </p:txBody>
      </p:sp>
      <p:sp>
        <p:nvSpPr>
          <p:cNvPr id="170" name="Shape 170"/>
          <p:cNvSpPr/>
          <p:nvPr/>
        </p:nvSpPr>
        <p:spPr>
          <a:xfrm>
            <a:off x="-11250" y="4895900"/>
            <a:ext cx="9155250" cy="24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>
          <a:xfrm>
            <a:off x="8595300" y="4572014"/>
            <a:ext cx="548700" cy="393600"/>
          </a:xfrm>
        </p:spPr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 sz="1100" smtClean="0">
                <a:solidFill>
                  <a:schemeClr val="dk2"/>
                </a:solidFill>
              </a:rPr>
              <a:pPr lvl="0" rtl="0">
                <a:spcBef>
                  <a:spcPts val="0"/>
                </a:spcBef>
                <a:buNone/>
              </a:pPr>
              <a:t>10</a:t>
            </a:fld>
            <a:endParaRPr lang="ru" sz="1100" dirty="0">
              <a:solidFill>
                <a:schemeClr val="dk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282" y="4881890"/>
            <a:ext cx="8177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>
                <a:solidFill>
                  <a:schemeClr val="bg1">
                    <a:lumMod val="75000"/>
                  </a:schemeClr>
                </a:solidFill>
              </a:rPr>
              <a:t>Бикеев Альберт, Разработка программного комплекса для автоматизированной модерации сообщений в социальных сетях, 2016 год</a:t>
            </a:r>
            <a:endParaRPr lang="ru-RU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158" y="1285866"/>
            <a:ext cx="842968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ru-RU" dirty="0" smtClean="0"/>
              <a:t>Использована модель </a:t>
            </a:r>
            <a:r>
              <a:rPr lang="ru-RU" i="1" dirty="0" smtClean="0"/>
              <a:t>логистической регрессии</a:t>
            </a:r>
            <a:r>
              <a:rPr lang="ru-RU" dirty="0" smtClean="0"/>
              <a:t>: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ru-RU" dirty="0" smtClean="0"/>
              <a:t>  Данные были поделены на три множества: тестовое (70%), валидационное(15%) и тренировочное (15%)</a:t>
            </a:r>
            <a:endParaRPr lang="en-US" dirty="0" smtClean="0"/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ru-RU" dirty="0" smtClean="0"/>
              <a:t>Каждый комментарий описывается как вектор характеристик</a:t>
            </a:r>
            <a:r>
              <a:rPr lang="en-US" dirty="0" smtClean="0"/>
              <a:t>: </a:t>
            </a:r>
            <a:r>
              <a:rPr lang="en-US" b="1" i="1" dirty="0" smtClean="0"/>
              <a:t>x</a:t>
            </a:r>
            <a:r>
              <a:rPr lang="ru-RU" dirty="0" smtClean="0"/>
              <a:t>, его метка класса: </a:t>
            </a:r>
            <a:r>
              <a:rPr lang="en-US" i="1" dirty="0" smtClean="0"/>
              <a:t>y</a:t>
            </a:r>
            <a:r>
              <a:rPr lang="ru-RU" dirty="0" smtClean="0"/>
              <a:t> 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ru-RU" dirty="0" smtClean="0"/>
              <a:t>  Используя алгоритм логистической регрессии построена разделяющая кривая в пространстве характеристик, на основе которой присваивается </a:t>
            </a:r>
            <a:r>
              <a:rPr lang="ru-RU" dirty="0" err="1" smtClean="0"/>
              <a:t>мекта</a:t>
            </a:r>
            <a:r>
              <a:rPr lang="ru-RU" dirty="0" smtClean="0"/>
              <a:t> класса новому вектору </a:t>
            </a:r>
            <a:r>
              <a:rPr lang="en-US" b="1" i="1" dirty="0" smtClean="0"/>
              <a:t>x</a:t>
            </a:r>
            <a:endParaRPr lang="ru-RU" b="1" i="1" dirty="0" smtClean="0"/>
          </a:p>
          <a:p>
            <a:pPr>
              <a:lnSpc>
                <a:spcPct val="200000"/>
              </a:lnSpc>
            </a:pPr>
            <a:endParaRPr lang="ru-RU" dirty="0" smtClean="0">
              <a:solidFill>
                <a:srgbClr val="002060"/>
              </a:solidFill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 idx="4294967295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ru" sz="2400" dirty="0" smtClean="0"/>
              <a:t>Разработка метода, разделяющая кривая</a:t>
            </a:r>
            <a:endParaRPr lang="ru" sz="2400" dirty="0"/>
          </a:p>
        </p:txBody>
      </p:sp>
      <p:sp>
        <p:nvSpPr>
          <p:cNvPr id="170" name="Shape 170"/>
          <p:cNvSpPr/>
          <p:nvPr/>
        </p:nvSpPr>
        <p:spPr>
          <a:xfrm>
            <a:off x="-11250" y="4895900"/>
            <a:ext cx="9155250" cy="24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>
          <a:xfrm>
            <a:off x="8595300" y="4572014"/>
            <a:ext cx="548700" cy="393600"/>
          </a:xfrm>
        </p:spPr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 sz="1100" smtClean="0">
                <a:solidFill>
                  <a:schemeClr val="dk2"/>
                </a:solidFill>
              </a:rPr>
              <a:pPr lvl="0" rtl="0">
                <a:spcBef>
                  <a:spcPts val="0"/>
                </a:spcBef>
                <a:buNone/>
              </a:pPr>
              <a:t>11</a:t>
            </a:fld>
            <a:endParaRPr lang="ru" sz="1100" dirty="0">
              <a:solidFill>
                <a:schemeClr val="dk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282" y="4881890"/>
            <a:ext cx="8177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>
                <a:solidFill>
                  <a:schemeClr val="bg1">
                    <a:lumMod val="75000"/>
                  </a:schemeClr>
                </a:solidFill>
              </a:rPr>
              <a:t>Бикеев Альберт, Разработка программного комплекса для автоматизированной модерации сообщений в социальных сетях, 2016 год</a:t>
            </a:r>
            <a:endParaRPr lang="ru-RU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158" y="1000114"/>
            <a:ext cx="835824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Необходимо построить кривую в пространстве характеристик, максимально точно разделяющую данные: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  Введём функцию стоимости: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J(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), 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определённую на множестве характеристик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x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Минимизируем её значение методами мат. оптимизации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  Так же варьируя степень полинома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6" name="Рисунок 15" descr="DataCorrec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562" y="2643188"/>
            <a:ext cx="2714644" cy="2240834"/>
          </a:xfrm>
          <a:prstGeom prst="rect">
            <a:avLst/>
          </a:prstGeom>
        </p:spPr>
      </p:pic>
      <p:pic>
        <p:nvPicPr>
          <p:cNvPr id="22" name="Рисунок 21" descr="DataEr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72" y="2643188"/>
            <a:ext cx="2666917" cy="2201439"/>
          </a:xfrm>
          <a:prstGeom prst="rect">
            <a:avLst/>
          </a:prstGeom>
        </p:spPr>
      </p:pic>
      <p:cxnSp>
        <p:nvCxnSpPr>
          <p:cNvPr id="27" name="Прямая со стрелкой 26"/>
          <p:cNvCxnSpPr/>
          <p:nvPr/>
        </p:nvCxnSpPr>
        <p:spPr>
          <a:xfrm>
            <a:off x="3428992" y="3786196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357554" y="3500444"/>
            <a:ext cx="9332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arg min </a:t>
            </a:r>
            <a:r>
              <a:rPr lang="en-US" sz="1050" dirty="0" smtClean="0">
                <a:solidFill>
                  <a:schemeClr val="bg2">
                    <a:lumMod val="50000"/>
                  </a:schemeClr>
                </a:solidFill>
              </a:rPr>
              <a:t>J(</a:t>
            </a:r>
            <a:r>
              <a:rPr lang="en-US" sz="1050" b="1" dirty="0" smtClean="0">
                <a:solidFill>
                  <a:schemeClr val="bg2">
                    <a:lumMod val="50000"/>
                  </a:schemeClr>
                </a:solidFill>
              </a:rPr>
              <a:t>w</a:t>
            </a:r>
            <a:r>
              <a:rPr lang="en-US" sz="1050" dirty="0" smtClean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ru-RU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 idx="4294967295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ru" sz="2800" dirty="0" smtClean="0"/>
              <a:t>Разработка метода, принятие решения</a:t>
            </a:r>
            <a:endParaRPr lang="ru" sz="2800" dirty="0"/>
          </a:p>
        </p:txBody>
      </p:sp>
      <p:sp>
        <p:nvSpPr>
          <p:cNvPr id="170" name="Shape 170"/>
          <p:cNvSpPr/>
          <p:nvPr/>
        </p:nvSpPr>
        <p:spPr>
          <a:xfrm>
            <a:off x="-11250" y="4895900"/>
            <a:ext cx="9155250" cy="24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>
          <a:xfrm>
            <a:off x="8595300" y="4572014"/>
            <a:ext cx="548700" cy="393600"/>
          </a:xfrm>
        </p:spPr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 sz="1100" smtClean="0">
                <a:solidFill>
                  <a:schemeClr val="dk2"/>
                </a:solidFill>
              </a:rPr>
              <a:pPr lvl="0" rtl="0">
                <a:spcBef>
                  <a:spcPts val="0"/>
                </a:spcBef>
                <a:buNone/>
              </a:pPr>
              <a:t>12</a:t>
            </a:fld>
            <a:endParaRPr lang="ru" sz="1100" dirty="0">
              <a:solidFill>
                <a:schemeClr val="dk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282" y="4881890"/>
            <a:ext cx="8177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>
                <a:solidFill>
                  <a:schemeClr val="bg1">
                    <a:lumMod val="75000"/>
                  </a:schemeClr>
                </a:solidFill>
              </a:rPr>
              <a:t>Бикеев Альберт, Разработка программного комплекса для автоматизированной модерации сообщений в социальных сетях, 2016 год</a:t>
            </a:r>
            <a:endParaRPr lang="ru-RU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158" y="1142990"/>
            <a:ext cx="8429684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Таким образом, принятие решения о принадлежности нового, неразмеченного комментария тому или иному классу по следующей формуле:</a:t>
            </a:r>
            <a:endParaRPr lang="ru-RU" dirty="0" smtClean="0">
              <a:solidFill>
                <a:srgbClr val="002060"/>
              </a:solidFill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5" name="Рисунок 14" descr="h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290" y="2143122"/>
            <a:ext cx="1743318" cy="523948"/>
          </a:xfrm>
          <a:prstGeom prst="rect">
            <a:avLst/>
          </a:prstGeom>
        </p:spPr>
      </p:pic>
      <p:pic>
        <p:nvPicPr>
          <p:cNvPr id="16" name="Рисунок 15" descr="Sig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4942" y="2071684"/>
            <a:ext cx="1771897" cy="628738"/>
          </a:xfrm>
          <a:prstGeom prst="rect">
            <a:avLst/>
          </a:prstGeom>
        </p:spPr>
      </p:pic>
      <p:pic>
        <p:nvPicPr>
          <p:cNvPr id="17" name="Рисунок 16" descr="c(x)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5984" y="3000378"/>
            <a:ext cx="3791479" cy="1638529"/>
          </a:xfrm>
          <a:prstGeom prst="rect">
            <a:avLst/>
          </a:prstGeom>
        </p:spPr>
      </p:pic>
      <p:cxnSp>
        <p:nvCxnSpPr>
          <p:cNvPr id="19" name="Прямая со стрелкой 18"/>
          <p:cNvCxnSpPr/>
          <p:nvPr/>
        </p:nvCxnSpPr>
        <p:spPr>
          <a:xfrm>
            <a:off x="3571868" y="2357436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hape 26"/>
          <p:cNvCxnSpPr>
            <a:stCxn id="16" idx="2"/>
          </p:cNvCxnSpPr>
          <p:nvPr/>
        </p:nvCxnSpPr>
        <p:spPr>
          <a:xfrm rot="5400000">
            <a:off x="5436501" y="2621740"/>
            <a:ext cx="585708" cy="74307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0" y="1229975"/>
            <a:ext cx="9144000" cy="1111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ru-RU" dirty="0" smtClean="0"/>
              <a:t>Тестирование и оценка эффективности</a:t>
            </a:r>
            <a:endParaRPr lang="ru" dirty="0"/>
          </a:p>
        </p:txBody>
      </p:sp>
      <p:sp>
        <p:nvSpPr>
          <p:cNvPr id="121" name="Shape 121"/>
          <p:cNvSpPr txBox="1">
            <a:spLocks noGrp="1"/>
          </p:cNvSpPr>
          <p:nvPr>
            <p:ph type="body" idx="4294967295"/>
          </p:nvPr>
        </p:nvSpPr>
        <p:spPr>
          <a:xfrm>
            <a:off x="357158" y="1285866"/>
            <a:ext cx="8449500" cy="100013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ru" dirty="0" smtClean="0"/>
              <a:t>Разработанный метод классификации тестировался по сравнению с </a:t>
            </a:r>
            <a:r>
              <a:rPr lang="ru" b="1" dirty="0" smtClean="0"/>
              <a:t>тривиальным алгоритмом</a:t>
            </a:r>
            <a:r>
              <a:rPr lang="ru" dirty="0" smtClean="0"/>
              <a:t>,  основанном на пороговых значениях: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>
          <a:xfrm>
            <a:off x="8595300" y="4572014"/>
            <a:ext cx="548700" cy="393600"/>
          </a:xfrm>
        </p:spPr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 sz="1100" smtClean="0">
                <a:solidFill>
                  <a:schemeClr val="tx2">
                    <a:lumMod val="50000"/>
                  </a:schemeClr>
                </a:solidFill>
              </a:rPr>
              <a:pPr lvl="0" rtl="0">
                <a:spcBef>
                  <a:spcPts val="0"/>
                </a:spcBef>
                <a:buNone/>
              </a:pPr>
              <a:t>13</a:t>
            </a:fld>
            <a:endParaRPr lang="ru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282" y="4881890"/>
            <a:ext cx="8177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>
                <a:solidFill>
                  <a:schemeClr val="bg1">
                    <a:lumMod val="75000"/>
                  </a:schemeClr>
                </a:solidFill>
              </a:rPr>
              <a:t>Бикеев Альберт, Разработка программного комплекса для автоматизированной модерации сообщений в социальных сетях, 2016 год</a:t>
            </a:r>
            <a:endParaRPr lang="ru-RU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158" y="2500312"/>
            <a:ext cx="8215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1600" dirty="0" smtClean="0"/>
          </a:p>
          <a:p>
            <a:r>
              <a:rPr lang="ru-RU" sz="1600" dirty="0" smtClean="0"/>
              <a:t>А так же проводился сравнительный анализ разработанных характеристик </a:t>
            </a:r>
            <a:r>
              <a:rPr lang="ru-RU" sz="1600" b="1" dirty="0" smtClean="0"/>
              <a:t>между собой</a:t>
            </a:r>
            <a:r>
              <a:rPr lang="ru-RU" sz="16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 idx="4294967295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dirty="0" smtClean="0"/>
              <a:t>Тривиальный алгоритм классификации</a:t>
            </a:r>
            <a:endParaRPr lang="ru" dirty="0"/>
          </a:p>
        </p:txBody>
      </p:sp>
      <p:sp>
        <p:nvSpPr>
          <p:cNvPr id="170" name="Shape 170"/>
          <p:cNvSpPr/>
          <p:nvPr/>
        </p:nvSpPr>
        <p:spPr>
          <a:xfrm>
            <a:off x="-11250" y="4895900"/>
            <a:ext cx="9155250" cy="24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>
          <a:xfrm>
            <a:off x="8595300" y="4572014"/>
            <a:ext cx="548700" cy="393600"/>
          </a:xfrm>
        </p:spPr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 sz="1100" smtClean="0">
                <a:solidFill>
                  <a:schemeClr val="dk2"/>
                </a:solidFill>
              </a:rPr>
              <a:pPr lvl="0" rtl="0">
                <a:spcBef>
                  <a:spcPts val="0"/>
                </a:spcBef>
                <a:buNone/>
              </a:pPr>
              <a:t>14</a:t>
            </a:fld>
            <a:endParaRPr lang="ru" sz="1100" dirty="0">
              <a:solidFill>
                <a:schemeClr val="dk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282" y="4881890"/>
            <a:ext cx="8177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>
                <a:solidFill>
                  <a:schemeClr val="bg1">
                    <a:lumMod val="75000"/>
                  </a:schemeClr>
                </a:solidFill>
              </a:rPr>
              <a:t>Бикеев Альберт, Разработка программного комплекса для автоматизированной модерации сообщений в социальных сетях, 2016 год</a:t>
            </a:r>
            <a:endParaRPr lang="ru-RU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8" name="Рисунок 7" descr="Trivi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1785932"/>
            <a:ext cx="7130477" cy="27860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28596" y="1285866"/>
            <a:ext cx="7715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" dirty="0" smtClean="0"/>
              <a:t>Основан на пороговых значениях, подобранных перебором на тренировочном множестве: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 idx="4294967295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ru" sz="2000" dirty="0" smtClean="0"/>
              <a:t>Тривиальный алгоритм классификации, результаты</a:t>
            </a:r>
            <a:endParaRPr lang="ru" sz="2000" dirty="0"/>
          </a:p>
        </p:txBody>
      </p:sp>
      <p:sp>
        <p:nvSpPr>
          <p:cNvPr id="170" name="Shape 170"/>
          <p:cNvSpPr/>
          <p:nvPr/>
        </p:nvSpPr>
        <p:spPr>
          <a:xfrm>
            <a:off x="-11250" y="4895900"/>
            <a:ext cx="9155250" cy="24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>
          <a:xfrm>
            <a:off x="8595300" y="4572014"/>
            <a:ext cx="548700" cy="393600"/>
          </a:xfrm>
        </p:spPr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 sz="1100" smtClean="0">
                <a:solidFill>
                  <a:schemeClr val="dk2"/>
                </a:solidFill>
              </a:rPr>
              <a:pPr lvl="0" rtl="0">
                <a:spcBef>
                  <a:spcPts val="0"/>
                </a:spcBef>
                <a:buNone/>
              </a:pPr>
              <a:t>15</a:t>
            </a:fld>
            <a:endParaRPr lang="ru" sz="1100" dirty="0">
              <a:solidFill>
                <a:schemeClr val="dk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282" y="4881890"/>
            <a:ext cx="8177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>
                <a:solidFill>
                  <a:schemeClr val="bg1">
                    <a:lumMod val="75000"/>
                  </a:schemeClr>
                </a:solidFill>
              </a:rPr>
              <a:t>Бикеев Альберт, Разработка программного комплекса для автоматизированной модерации сообщений в социальных сетях, 2016 год</a:t>
            </a:r>
            <a:endParaRPr lang="ru-RU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1524000" y="1357304"/>
          <a:ext cx="609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Оценка</a:t>
                      </a:r>
                      <a:r>
                        <a:rPr lang="ru-RU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асессора</a:t>
                      </a:r>
                      <a:endParaRPr lang="ru-RU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Удалить (1)</a:t>
                      </a:r>
                      <a:endParaRPr lang="ru-RU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Оставить (0)</a:t>
                      </a:r>
                      <a:endParaRPr lang="ru-RU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Оценка системы</a:t>
                      </a:r>
                      <a:endParaRPr lang="ru-RU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Удалить (1)</a:t>
                      </a:r>
                      <a:endParaRPr lang="ru-RU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52</a:t>
                      </a:r>
                      <a:endParaRPr lang="ru-RU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ru-RU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Оставить</a:t>
                      </a:r>
                      <a:r>
                        <a:rPr lang="ru-RU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(0)</a:t>
                      </a:r>
                      <a:endParaRPr lang="ru-RU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26</a:t>
                      </a:r>
                      <a:endParaRPr lang="ru-RU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61</a:t>
                      </a:r>
                      <a:endParaRPr lang="ru-RU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642900" y="3214692"/>
            <a:ext cx="1858201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/>
              <a:t>Accuracy = 76%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Precision = 85%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Recall = 67%</a:t>
            </a:r>
            <a:endParaRPr lang="ru-RU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 idx="4294967295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ru-RU" sz="2000" dirty="0" smtClean="0"/>
              <a:t>Классификатор на одной характеристике </a:t>
            </a:r>
            <a:r>
              <a:rPr lang="ru-RU" sz="2000" i="1" dirty="0" smtClean="0"/>
              <a:t>привлекательности</a:t>
            </a:r>
            <a:endParaRPr lang="ru" sz="2000" i="1" dirty="0"/>
          </a:p>
        </p:txBody>
      </p:sp>
      <p:sp>
        <p:nvSpPr>
          <p:cNvPr id="170" name="Shape 170"/>
          <p:cNvSpPr/>
          <p:nvPr/>
        </p:nvSpPr>
        <p:spPr>
          <a:xfrm>
            <a:off x="-11250" y="4895900"/>
            <a:ext cx="9155250" cy="24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>
          <a:xfrm>
            <a:off x="8595300" y="4572014"/>
            <a:ext cx="548700" cy="393600"/>
          </a:xfrm>
        </p:spPr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 sz="1100" smtClean="0">
                <a:solidFill>
                  <a:schemeClr val="dk2"/>
                </a:solidFill>
              </a:rPr>
              <a:pPr lvl="0" rtl="0">
                <a:spcBef>
                  <a:spcPts val="0"/>
                </a:spcBef>
                <a:buNone/>
              </a:pPr>
              <a:t>16</a:t>
            </a:fld>
            <a:endParaRPr lang="ru" sz="1100" dirty="0">
              <a:solidFill>
                <a:schemeClr val="dk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282" y="4881890"/>
            <a:ext cx="8177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>
                <a:solidFill>
                  <a:schemeClr val="bg1">
                    <a:lumMod val="75000"/>
                  </a:schemeClr>
                </a:solidFill>
              </a:rPr>
              <a:t>Бикеев Альберт, Разработка программного комплекса для автоматизированной модерации сообщений в социальных сетях, 2016 год</a:t>
            </a:r>
            <a:endParaRPr lang="ru-RU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1524000" y="1357304"/>
          <a:ext cx="609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Оценка</a:t>
                      </a:r>
                      <a:r>
                        <a:rPr lang="ru-RU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асессора</a:t>
                      </a:r>
                      <a:endParaRPr lang="ru-RU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Удалить (1)</a:t>
                      </a:r>
                      <a:endParaRPr lang="ru-RU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Оставить (0)</a:t>
                      </a:r>
                      <a:endParaRPr lang="ru-RU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Оценка системы</a:t>
                      </a:r>
                      <a:endParaRPr lang="ru-RU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Удалить (1)</a:t>
                      </a:r>
                      <a:endParaRPr lang="ru-RU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u="none" strike="noStrike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73</a:t>
                      </a:r>
                      <a:endParaRPr lang="ru-RU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u="none" strike="noStrike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27</a:t>
                      </a:r>
                      <a:endParaRPr lang="ru-RU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Оставить</a:t>
                      </a:r>
                      <a:r>
                        <a:rPr lang="ru-RU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(0)</a:t>
                      </a:r>
                      <a:endParaRPr lang="ru-RU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43</a:t>
                      </a:r>
                      <a:endParaRPr lang="ru-RU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322299" y="3071816"/>
            <a:ext cx="2499402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/>
              <a:t>Accuracy = 7</a:t>
            </a:r>
            <a:r>
              <a:rPr lang="ru-RU" sz="1800" dirty="0" smtClean="0"/>
              <a:t>7</a:t>
            </a:r>
            <a:r>
              <a:rPr lang="en-US" sz="1800" dirty="0" smtClean="0"/>
              <a:t>%</a:t>
            </a:r>
            <a:r>
              <a:rPr lang="ru-RU" sz="1800" dirty="0" smtClean="0"/>
              <a:t> </a:t>
            </a:r>
            <a:r>
              <a:rPr lang="ru-RU" sz="1800" dirty="0" smtClean="0">
                <a:solidFill>
                  <a:srgbClr val="00B050"/>
                </a:solidFill>
              </a:rPr>
              <a:t>(+1)*</a:t>
            </a:r>
            <a:endParaRPr lang="en-US" sz="1800" dirty="0" smtClean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00" dirty="0" smtClean="0"/>
              <a:t>Precision = </a:t>
            </a:r>
            <a:r>
              <a:rPr lang="ru-RU" sz="1800" dirty="0" smtClean="0"/>
              <a:t>70</a:t>
            </a:r>
            <a:r>
              <a:rPr lang="en-US" sz="1800" dirty="0" smtClean="0"/>
              <a:t>%</a:t>
            </a:r>
            <a:r>
              <a:rPr lang="ru-RU" sz="1800" dirty="0" smtClean="0"/>
              <a:t> </a:t>
            </a:r>
            <a:r>
              <a:rPr lang="ru-RU" sz="1800" dirty="0" smtClean="0">
                <a:solidFill>
                  <a:srgbClr val="C00000"/>
                </a:solidFill>
              </a:rPr>
              <a:t>(-15)*</a:t>
            </a:r>
            <a:endParaRPr lang="en-US" sz="18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00" dirty="0" smtClean="0"/>
              <a:t>Recall = 67%</a:t>
            </a:r>
            <a:r>
              <a:rPr lang="ru-RU" sz="1800" dirty="0" smtClean="0"/>
              <a:t> </a:t>
            </a:r>
            <a:r>
              <a:rPr lang="ru-RU" sz="1800" dirty="0" smtClean="0">
                <a:solidFill>
                  <a:schemeClr val="bg1">
                    <a:lumMod val="50000"/>
                  </a:schemeClr>
                </a:solidFill>
              </a:rPr>
              <a:t>(+0)*</a:t>
            </a:r>
            <a:endParaRPr lang="ru-RU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42763" y="4572014"/>
            <a:ext cx="28584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 smtClean="0"/>
              <a:t>По сравнению с тривиальным алгоритмом</a:t>
            </a:r>
            <a:endParaRPr lang="ru-RU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 idx="4294967295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ru-RU" sz="2000" dirty="0" smtClean="0"/>
              <a:t>Классификатор на характеристиках </a:t>
            </a:r>
            <a:r>
              <a:rPr lang="ru-RU" sz="2000" i="1" dirty="0" smtClean="0"/>
              <a:t>привлекательности и релевантности</a:t>
            </a:r>
            <a:endParaRPr lang="ru" sz="2000" i="1" dirty="0"/>
          </a:p>
        </p:txBody>
      </p:sp>
      <p:sp>
        <p:nvSpPr>
          <p:cNvPr id="170" name="Shape 170"/>
          <p:cNvSpPr/>
          <p:nvPr/>
        </p:nvSpPr>
        <p:spPr>
          <a:xfrm>
            <a:off x="-11250" y="4895900"/>
            <a:ext cx="9155250" cy="24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>
          <a:xfrm>
            <a:off x="8595300" y="4572014"/>
            <a:ext cx="548700" cy="393600"/>
          </a:xfrm>
        </p:spPr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 sz="1100" smtClean="0">
                <a:solidFill>
                  <a:schemeClr val="tx2">
                    <a:lumMod val="50000"/>
                  </a:schemeClr>
                </a:solidFill>
              </a:rPr>
              <a:pPr lvl="0" rtl="0">
                <a:spcBef>
                  <a:spcPts val="0"/>
                </a:spcBef>
                <a:buNone/>
              </a:pPr>
              <a:t>17</a:t>
            </a:fld>
            <a:endParaRPr lang="ru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282" y="4881890"/>
            <a:ext cx="8177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>
                <a:solidFill>
                  <a:schemeClr val="bg1">
                    <a:lumMod val="75000"/>
                  </a:schemeClr>
                </a:solidFill>
              </a:rPr>
              <a:t>Бикеев Альберт, Разработка программного комплекса для автоматизированной модерации сообщений в социальных сетях, 2016 год</a:t>
            </a:r>
            <a:endParaRPr lang="ru-RU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1524000" y="1357304"/>
          <a:ext cx="609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Оценка</a:t>
                      </a:r>
                      <a:r>
                        <a:rPr lang="ru-RU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асессора</a:t>
                      </a:r>
                      <a:endParaRPr lang="ru-RU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Удалить (1)</a:t>
                      </a:r>
                      <a:endParaRPr lang="ru-RU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Оставить (0)</a:t>
                      </a:r>
                      <a:endParaRPr lang="ru-RU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Оценка системы</a:t>
                      </a:r>
                      <a:endParaRPr lang="ru-RU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Удалить (1)</a:t>
                      </a:r>
                      <a:endParaRPr lang="ru-RU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u="none" strike="noStrike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73</a:t>
                      </a:r>
                      <a:endParaRPr lang="ru-RU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u="none" strike="noStrike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14</a:t>
                      </a:r>
                      <a:endParaRPr lang="ru-RU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Оставить</a:t>
                      </a:r>
                      <a:r>
                        <a:rPr lang="ru-RU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(0)</a:t>
                      </a:r>
                      <a:endParaRPr lang="ru-RU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ru-RU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56</a:t>
                      </a:r>
                      <a:endParaRPr lang="ru-RU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322299" y="3071816"/>
            <a:ext cx="2557110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/>
              <a:t>Accuracy = </a:t>
            </a:r>
            <a:r>
              <a:rPr lang="ru-RU" sz="1800" dirty="0" smtClean="0"/>
              <a:t>86</a:t>
            </a:r>
            <a:r>
              <a:rPr lang="en-US" sz="1800" dirty="0" smtClean="0"/>
              <a:t>%</a:t>
            </a:r>
            <a:r>
              <a:rPr lang="ru-RU" sz="1800" dirty="0" smtClean="0"/>
              <a:t> </a:t>
            </a:r>
            <a:r>
              <a:rPr lang="ru-RU" sz="1800" dirty="0" smtClean="0">
                <a:solidFill>
                  <a:srgbClr val="00B050"/>
                </a:solidFill>
              </a:rPr>
              <a:t>(+10)</a:t>
            </a:r>
            <a:endParaRPr lang="en-US" sz="1800" dirty="0" smtClean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00" dirty="0" smtClean="0"/>
              <a:t>Precision = </a:t>
            </a:r>
            <a:r>
              <a:rPr lang="ru-RU" sz="1800" dirty="0" smtClean="0"/>
              <a:t>80</a:t>
            </a:r>
            <a:r>
              <a:rPr lang="en-US" sz="1800" dirty="0" smtClean="0"/>
              <a:t>%</a:t>
            </a:r>
            <a:r>
              <a:rPr lang="ru-RU" sz="1800" dirty="0" smtClean="0"/>
              <a:t> </a:t>
            </a:r>
            <a:r>
              <a:rPr lang="ru-RU" sz="1800" dirty="0" smtClean="0">
                <a:solidFill>
                  <a:srgbClr val="C00000"/>
                </a:solidFill>
              </a:rPr>
              <a:t>(-5)</a:t>
            </a:r>
            <a:endParaRPr lang="en-US" sz="18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00" dirty="0" smtClean="0"/>
              <a:t>Recall = </a:t>
            </a:r>
            <a:r>
              <a:rPr lang="ru-RU" sz="1800" dirty="0" smtClean="0"/>
              <a:t>89</a:t>
            </a:r>
            <a:r>
              <a:rPr lang="en-US" sz="1800" dirty="0" smtClean="0"/>
              <a:t>%</a:t>
            </a:r>
            <a:r>
              <a:rPr lang="ru-RU" sz="1800" dirty="0" smtClean="0"/>
              <a:t> </a:t>
            </a:r>
            <a:r>
              <a:rPr lang="ru-RU" sz="1800" dirty="0" smtClean="0">
                <a:solidFill>
                  <a:srgbClr val="00B050"/>
                </a:solidFill>
              </a:rPr>
              <a:t>(+22)</a:t>
            </a:r>
            <a:endParaRPr lang="ru-RU" sz="18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 idx="4294967295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ru-RU" sz="2000" dirty="0" smtClean="0"/>
              <a:t>Классификатор на всех характеристиках: </a:t>
            </a:r>
            <a:r>
              <a:rPr lang="ru-RU" sz="2000" i="1" dirty="0" smtClean="0"/>
              <a:t>привлекательность, релевантность, корректность</a:t>
            </a:r>
            <a:endParaRPr lang="ru" sz="2000" i="1" dirty="0"/>
          </a:p>
        </p:txBody>
      </p:sp>
      <p:sp>
        <p:nvSpPr>
          <p:cNvPr id="170" name="Shape 170"/>
          <p:cNvSpPr/>
          <p:nvPr/>
        </p:nvSpPr>
        <p:spPr>
          <a:xfrm>
            <a:off x="-11250" y="4895900"/>
            <a:ext cx="9155250" cy="24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>
          <a:xfrm>
            <a:off x="8595300" y="4572014"/>
            <a:ext cx="548700" cy="393600"/>
          </a:xfrm>
        </p:spPr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 sz="1100" smtClean="0">
                <a:solidFill>
                  <a:schemeClr val="dk2"/>
                </a:solidFill>
              </a:rPr>
              <a:pPr lvl="0" rtl="0">
                <a:spcBef>
                  <a:spcPts val="0"/>
                </a:spcBef>
                <a:buNone/>
              </a:pPr>
              <a:t>18</a:t>
            </a:fld>
            <a:endParaRPr lang="ru" sz="1100" dirty="0">
              <a:solidFill>
                <a:schemeClr val="dk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282" y="4881890"/>
            <a:ext cx="8177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>
                <a:solidFill>
                  <a:schemeClr val="bg1">
                    <a:lumMod val="75000"/>
                  </a:schemeClr>
                </a:solidFill>
              </a:rPr>
              <a:t>Бикеев Альберт, Разработка программного комплекса для автоматизированной модерации сообщений в социальных сетях, 2016 год</a:t>
            </a:r>
            <a:endParaRPr lang="ru-RU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1524000" y="1357304"/>
          <a:ext cx="609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Оценка</a:t>
                      </a:r>
                      <a:r>
                        <a:rPr lang="ru-RU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асессора</a:t>
                      </a:r>
                      <a:endParaRPr lang="ru-RU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Удалить (1)</a:t>
                      </a:r>
                      <a:endParaRPr lang="ru-RU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Оставить (0)</a:t>
                      </a:r>
                      <a:endParaRPr lang="ru-RU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Оценка системы</a:t>
                      </a:r>
                      <a:endParaRPr lang="ru-RU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Удалить (1)</a:t>
                      </a:r>
                      <a:endParaRPr lang="ru-RU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u="none" strike="noStrike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72</a:t>
                      </a:r>
                      <a:endParaRPr lang="ru-RU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u="none" strike="noStrike" cap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11</a:t>
                      </a:r>
                      <a:endParaRPr lang="ru-RU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Оставить</a:t>
                      </a:r>
                      <a:r>
                        <a:rPr lang="ru-RU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(0)</a:t>
                      </a:r>
                      <a:endParaRPr lang="ru-RU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ru-RU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59</a:t>
                      </a:r>
                      <a:endParaRPr lang="ru-RU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322299" y="3071816"/>
            <a:ext cx="2557110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/>
              <a:t>Accuracy = </a:t>
            </a:r>
            <a:r>
              <a:rPr lang="ru-RU" sz="1800" dirty="0" smtClean="0"/>
              <a:t>89</a:t>
            </a:r>
            <a:r>
              <a:rPr lang="en-US" sz="1800" dirty="0" smtClean="0"/>
              <a:t>%</a:t>
            </a:r>
            <a:r>
              <a:rPr lang="ru-RU" sz="1800" dirty="0" smtClean="0"/>
              <a:t> </a:t>
            </a:r>
            <a:r>
              <a:rPr lang="ru-RU" sz="1800" dirty="0" smtClean="0">
                <a:solidFill>
                  <a:srgbClr val="00B050"/>
                </a:solidFill>
              </a:rPr>
              <a:t>(+13)</a:t>
            </a:r>
            <a:endParaRPr lang="en-US" sz="1800" dirty="0" smtClean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00" dirty="0" smtClean="0"/>
              <a:t>Precision = </a:t>
            </a:r>
            <a:r>
              <a:rPr lang="ru-RU" sz="1800" dirty="0" smtClean="0"/>
              <a:t>84</a:t>
            </a:r>
            <a:r>
              <a:rPr lang="en-US" sz="1800" dirty="0" smtClean="0"/>
              <a:t>%</a:t>
            </a:r>
            <a:r>
              <a:rPr lang="ru-RU" sz="1800" dirty="0" smtClean="0"/>
              <a:t> </a:t>
            </a:r>
            <a:r>
              <a:rPr lang="ru-RU" sz="1800" dirty="0" smtClean="0">
                <a:solidFill>
                  <a:srgbClr val="C00000"/>
                </a:solidFill>
              </a:rPr>
              <a:t>(-1)</a:t>
            </a:r>
            <a:endParaRPr lang="en-US" sz="18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00" dirty="0" smtClean="0"/>
              <a:t>Recall = </a:t>
            </a:r>
            <a:r>
              <a:rPr lang="ru-RU" sz="1800" dirty="0" smtClean="0"/>
              <a:t>91</a:t>
            </a:r>
            <a:r>
              <a:rPr lang="en-US" sz="1800" dirty="0" smtClean="0"/>
              <a:t>%</a:t>
            </a:r>
            <a:r>
              <a:rPr lang="ru-RU" sz="1800" dirty="0" smtClean="0"/>
              <a:t> </a:t>
            </a:r>
            <a:r>
              <a:rPr lang="ru-RU" sz="1800" dirty="0" smtClean="0">
                <a:solidFill>
                  <a:srgbClr val="00B050"/>
                </a:solidFill>
              </a:rPr>
              <a:t>(+24)</a:t>
            </a:r>
            <a:endParaRPr lang="ru-RU" sz="18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0" y="1229975"/>
            <a:ext cx="9144000" cy="1111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dirty="0" smtClean="0"/>
              <a:t>Программная реализация	</a:t>
            </a:r>
            <a:endParaRPr lang="ru" dirty="0"/>
          </a:p>
        </p:txBody>
      </p:sp>
      <p:sp>
        <p:nvSpPr>
          <p:cNvPr id="121" name="Shape 121"/>
          <p:cNvSpPr txBox="1">
            <a:spLocks noGrp="1"/>
          </p:cNvSpPr>
          <p:nvPr>
            <p:ph type="body" idx="4294967295"/>
          </p:nvPr>
        </p:nvSpPr>
        <p:spPr>
          <a:xfrm>
            <a:off x="357158" y="1357304"/>
            <a:ext cx="8449500" cy="100013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200" dirty="0" smtClean="0"/>
              <a:t>Проект реализован на языках </a:t>
            </a:r>
            <a:r>
              <a:rPr lang="en-US" sz="2200" dirty="0" smtClean="0"/>
              <a:t>Scala </a:t>
            </a:r>
            <a:r>
              <a:rPr lang="ru-RU" sz="2200" dirty="0" smtClean="0"/>
              <a:t>и </a:t>
            </a:r>
            <a:r>
              <a:rPr lang="en-US" sz="2200" dirty="0" smtClean="0"/>
              <a:t>Matlab (Octave)</a:t>
            </a:r>
            <a:endParaRPr lang="ru" sz="2200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>
          <a:xfrm>
            <a:off x="8595300" y="4572014"/>
            <a:ext cx="548700" cy="393600"/>
          </a:xfrm>
        </p:spPr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 sz="1100" smtClean="0">
                <a:solidFill>
                  <a:schemeClr val="tx2">
                    <a:lumMod val="50000"/>
                  </a:schemeClr>
                </a:solidFill>
              </a:rPr>
              <a:pPr lvl="0" rtl="0">
                <a:spcBef>
                  <a:spcPts val="0"/>
                </a:spcBef>
                <a:buNone/>
              </a:pPr>
              <a:t>19</a:t>
            </a:fld>
            <a:endParaRPr lang="ru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282" y="4881890"/>
            <a:ext cx="8177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>
                <a:solidFill>
                  <a:schemeClr val="bg1">
                    <a:lumMod val="75000"/>
                  </a:schemeClr>
                </a:solidFill>
              </a:rPr>
              <a:t>Бикеев Альберт, Разработка программного комплекса для автоматизированной модерации сообщений в социальных сетях, 2016 год</a:t>
            </a:r>
            <a:endParaRPr lang="ru-RU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158" y="2357436"/>
            <a:ext cx="821537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u-RU" sz="1300" dirty="0" smtClean="0"/>
              <a:t>  На </a:t>
            </a:r>
            <a:r>
              <a:rPr lang="en-US" sz="1300" dirty="0" smtClean="0"/>
              <a:t>Matlab </a:t>
            </a:r>
            <a:r>
              <a:rPr lang="ru-RU" sz="1300" dirty="0" smtClean="0"/>
              <a:t>написан алгоритм подбора степени и весовых коэффициентов полинома для логистической регрессии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u-RU" sz="1300" dirty="0" smtClean="0"/>
              <a:t> На </a:t>
            </a:r>
            <a:r>
              <a:rPr lang="en-US" sz="1300" dirty="0" smtClean="0"/>
              <a:t>Scala </a:t>
            </a:r>
            <a:r>
              <a:rPr lang="ru-RU" sz="1300" dirty="0" smtClean="0"/>
              <a:t>используя найденные веса и степень полинома реализован сервис автоматической модерации:</a:t>
            </a:r>
            <a:endParaRPr lang="en-US" sz="1300" dirty="0" smtClean="0"/>
          </a:p>
          <a:p>
            <a:pPr>
              <a:lnSpc>
                <a:spcPct val="150000"/>
              </a:lnSpc>
            </a:pPr>
            <a:r>
              <a:rPr lang="en-US" sz="1300" dirty="0" smtClean="0"/>
              <a:t> </a:t>
            </a:r>
            <a:r>
              <a:rPr lang="ru-RU" sz="1300" dirty="0" smtClean="0"/>
              <a:t> - Сервис непрерывной модерации (</a:t>
            </a:r>
            <a:r>
              <a:rPr lang="ru-RU" sz="1300" i="1" dirty="0" smtClean="0"/>
              <a:t>работает бесперебойно</a:t>
            </a:r>
            <a:r>
              <a:rPr lang="en-US" sz="1300" i="1" dirty="0" smtClean="0"/>
              <a:t> </a:t>
            </a:r>
            <a:r>
              <a:rPr lang="ru-RU" sz="1300" i="1" dirty="0" smtClean="0"/>
              <a:t>уже больше месяца</a:t>
            </a:r>
            <a:r>
              <a:rPr lang="ru-RU" sz="1300" dirty="0" smtClean="0"/>
              <a:t>)</a:t>
            </a:r>
          </a:p>
          <a:p>
            <a:pPr lvl="2">
              <a:lnSpc>
                <a:spcPct val="150000"/>
              </a:lnSpc>
            </a:pPr>
            <a:r>
              <a:rPr lang="en-US" sz="1300" dirty="0" smtClean="0"/>
              <a:t> </a:t>
            </a:r>
            <a:r>
              <a:rPr lang="ru-RU" sz="1300" dirty="0" smtClean="0"/>
              <a:t> </a:t>
            </a:r>
            <a:r>
              <a:rPr lang="en-US" sz="1300" dirty="0" smtClean="0"/>
              <a:t>- </a:t>
            </a:r>
            <a:r>
              <a:rPr lang="ru-RU" sz="1300" dirty="0" smtClean="0"/>
              <a:t>Системы для извлечения характеристик и классификации</a:t>
            </a:r>
            <a:endParaRPr lang="en-US" sz="13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0" y="1229975"/>
            <a:ext cx="9144000" cy="1111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dirty="0" smtClean="0"/>
              <a:t>Проблема</a:t>
            </a:r>
            <a:endParaRPr lang="ru" dirty="0"/>
          </a:p>
        </p:txBody>
      </p:sp>
      <p:sp>
        <p:nvSpPr>
          <p:cNvPr id="121" name="Shape 121"/>
          <p:cNvSpPr txBox="1">
            <a:spLocks noGrp="1"/>
          </p:cNvSpPr>
          <p:nvPr>
            <p:ph type="body" idx="4294967295"/>
          </p:nvPr>
        </p:nvSpPr>
        <p:spPr>
          <a:xfrm>
            <a:off x="357158" y="1285866"/>
            <a:ext cx="8449500" cy="100013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ru-RU" dirty="0" smtClean="0"/>
              <a:t>В потоке создаваемых пользователями сообщений в социальных сетях очень сложно проводить ручную модерацию. </a:t>
            </a:r>
            <a:endParaRPr lang="ru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>
          <a:xfrm>
            <a:off x="8595300" y="4572014"/>
            <a:ext cx="548700" cy="393600"/>
          </a:xfrm>
        </p:spPr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 sz="1100" smtClean="0">
                <a:solidFill>
                  <a:schemeClr val="tx2">
                    <a:lumMod val="50000"/>
                  </a:schemeClr>
                </a:solidFill>
              </a:rPr>
              <a:pPr lvl="0" rtl="0">
                <a:spcBef>
                  <a:spcPts val="0"/>
                </a:spcBef>
                <a:buNone/>
              </a:pPr>
              <a:t>2</a:t>
            </a:fld>
            <a:endParaRPr lang="ru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282" y="4881890"/>
            <a:ext cx="8177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>
                <a:solidFill>
                  <a:schemeClr val="bg1">
                    <a:lumMod val="75000"/>
                  </a:schemeClr>
                </a:solidFill>
              </a:rPr>
              <a:t>Бикеев Альберт, Разработка программного комплекса для автоматизированной модерации сообщений в социальных сетях, 2016 год</a:t>
            </a:r>
            <a:endParaRPr lang="ru-RU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158" y="2500312"/>
            <a:ext cx="65722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 smtClean="0"/>
          </a:p>
          <a:p>
            <a:r>
              <a:rPr lang="ru-RU" dirty="0" smtClean="0"/>
              <a:t>С ростом числа пользователей сообществ в социальных сетях увеличивается и количество создаваемого ими контента, что приводит к усложнению процесса модерации.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0" y="1246400"/>
            <a:ext cx="9144000" cy="1983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-RU" dirty="0" smtClean="0"/>
              <a:t>Программная реализация. </a:t>
            </a:r>
            <a:r>
              <a:rPr lang="ru" dirty="0" smtClean="0"/>
              <a:t>Что используется?</a:t>
            </a:r>
            <a:endParaRPr lang="ru" dirty="0"/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311700" y="13060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400" dirty="0"/>
              <a:t>Язык программирования: </a:t>
            </a:r>
            <a:r>
              <a:rPr lang="en-US" sz="2400" dirty="0" smtClean="0"/>
              <a:t>		</a:t>
            </a:r>
            <a:r>
              <a:rPr lang="ru" sz="2400" dirty="0" smtClean="0"/>
              <a:t>Scala</a:t>
            </a:r>
            <a:endParaRPr lang="ru" sz="2400" dirty="0"/>
          </a:p>
          <a:p>
            <a:pPr lvl="0" rtl="0">
              <a:spcBef>
                <a:spcPts val="0"/>
              </a:spcBef>
              <a:buNone/>
            </a:pPr>
            <a:r>
              <a:rPr lang="ru" sz="2400" dirty="0"/>
              <a:t>Способ взаимодействия с сайтом: </a:t>
            </a:r>
            <a:r>
              <a:rPr lang="en-US" sz="2400" dirty="0" smtClean="0"/>
              <a:t>	</a:t>
            </a:r>
            <a:r>
              <a:rPr lang="ru" sz="2400" dirty="0" smtClean="0"/>
              <a:t>Vk </a:t>
            </a:r>
            <a:r>
              <a:rPr lang="ru" sz="2400" dirty="0"/>
              <a:t>API</a:t>
            </a:r>
          </a:p>
          <a:p>
            <a:pPr lvl="0">
              <a:spcBef>
                <a:spcPts val="0"/>
              </a:spcBef>
              <a:buNone/>
            </a:pPr>
            <a:r>
              <a:rPr lang="ru" sz="2400" dirty="0"/>
              <a:t>Инструменты для поиска: </a:t>
            </a:r>
            <a:r>
              <a:rPr lang="en-US" sz="2400" dirty="0" smtClean="0"/>
              <a:t>		</a:t>
            </a:r>
            <a:r>
              <a:rPr lang="ru" sz="2400" dirty="0" smtClean="0"/>
              <a:t>Elastic</a:t>
            </a:r>
            <a:r>
              <a:rPr lang="en-US" sz="2400" dirty="0" smtClean="0"/>
              <a:t>S</a:t>
            </a:r>
            <a:r>
              <a:rPr lang="ru" sz="2400" dirty="0" smtClean="0"/>
              <a:t>earch</a:t>
            </a:r>
            <a:endParaRPr lang="ru" sz="2400" dirty="0"/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375" y="3252000"/>
            <a:ext cx="1297143" cy="110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5822" y="3318347"/>
            <a:ext cx="1264824" cy="126482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/>
        </p:nvSpPr>
        <p:spPr>
          <a:xfrm>
            <a:off x="1702525" y="3404387"/>
            <a:ext cx="797100" cy="89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6000"/>
              <a:t>+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4031425" y="3404387"/>
            <a:ext cx="797100" cy="89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6000"/>
              <a:t>+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526050" y="4301100"/>
            <a:ext cx="1718700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2400" b="1">
                <a:latin typeface="Verdana"/>
                <a:ea typeface="Verdana"/>
                <a:cs typeface="Verdana"/>
                <a:sym typeface="Verdana"/>
              </a:rPr>
              <a:t>Scala</a:t>
            </a:r>
          </a:p>
        </p:txBody>
      </p:sp>
      <p:pic>
        <p:nvPicPr>
          <p:cNvPr id="142" name="Shape 142"/>
          <p:cNvPicPr preferRelativeResize="0"/>
          <p:nvPr/>
        </p:nvPicPr>
        <p:blipFill rotWithShape="1">
          <a:blip r:embed="rId5">
            <a:alphaModFix/>
          </a:blip>
          <a:srcRect r="69179"/>
          <a:stretch/>
        </p:blipFill>
        <p:spPr>
          <a:xfrm>
            <a:off x="4925200" y="3358912"/>
            <a:ext cx="1192244" cy="11836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Номер слайда 10"/>
          <p:cNvSpPr>
            <a:spLocks noGrp="1"/>
          </p:cNvSpPr>
          <p:nvPr>
            <p:ph type="sldNum" idx="12"/>
          </p:nvPr>
        </p:nvSpPr>
        <p:spPr>
          <a:xfrm>
            <a:off x="8595300" y="4572014"/>
            <a:ext cx="548700" cy="393600"/>
          </a:xfrm>
        </p:spPr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 sz="1100" smtClean="0">
                <a:solidFill>
                  <a:schemeClr val="tx2">
                    <a:lumMod val="50000"/>
                  </a:schemeClr>
                </a:solidFill>
              </a:rPr>
              <a:pPr lvl="0" rtl="0">
                <a:spcBef>
                  <a:spcPts val="0"/>
                </a:spcBef>
                <a:buNone/>
              </a:pPr>
              <a:t>20</a:t>
            </a:fld>
            <a:endParaRPr lang="ru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4282" y="4881890"/>
            <a:ext cx="8177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>
                <a:solidFill>
                  <a:schemeClr val="bg1">
                    <a:lumMod val="75000"/>
                  </a:schemeClr>
                </a:solidFill>
              </a:rPr>
              <a:t>Бикеев Альберт, Разработка программного комплекса для автоматизированной модерации сообщений в социальных сетях, 2016 год</a:t>
            </a:r>
            <a:endParaRPr lang="ru-RU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110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Используется в сообществе РБК 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3389400" y="1586025"/>
            <a:ext cx="5183128" cy="2264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“В сообществе завелся робот. Автоматический алгоритм будет удалять комментарии пользователей, которые не будут набирать определенное количество лайков в течение </a:t>
            </a:r>
            <a:r>
              <a:rPr lang="ru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определенного </a:t>
            </a:r>
            <a:r>
              <a:rPr lang="ru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времени</a:t>
            </a:r>
            <a:r>
              <a:rPr lang="ru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[1]</a:t>
            </a:r>
          </a:p>
          <a:p>
            <a:pPr lvl="0"/>
            <a:r>
              <a:rPr lang="ru" sz="1400" dirty="0" smtClean="0"/>
              <a:t>На сегодняшний день используется так же и релевантность</a:t>
            </a:r>
            <a:endParaRPr lang="ru" sz="1400" dirty="0" smtClean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475" y="1662225"/>
            <a:ext cx="2057649" cy="256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9696" y="233475"/>
            <a:ext cx="1042850" cy="99634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492950" y="4598675"/>
            <a:ext cx="4819200" cy="24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1000" dirty="0" smtClean="0">
                <a:highlight>
                  <a:srgbClr val="FFFFFF"/>
                </a:highlight>
              </a:rPr>
              <a:t>[1]</a:t>
            </a:r>
            <a:r>
              <a:rPr lang="ru" sz="1000" dirty="0" smtClean="0"/>
              <a:t> </a:t>
            </a:r>
            <a:r>
              <a:rPr lang="en-US" sz="1000" dirty="0" smtClean="0"/>
              <a:t>https://vk.com/wall-25232578_4488074</a:t>
            </a:r>
            <a:endParaRPr lang="ru" sz="100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>
          <a:xfrm>
            <a:off x="8595300" y="4572014"/>
            <a:ext cx="548700" cy="393600"/>
          </a:xfrm>
        </p:spPr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 sz="1100" smtClean="0">
                <a:solidFill>
                  <a:schemeClr val="tx2">
                    <a:lumMod val="50000"/>
                  </a:schemeClr>
                </a:solidFill>
              </a:rPr>
              <a:pPr lvl="0" rtl="0">
                <a:spcBef>
                  <a:spcPts val="0"/>
                </a:spcBef>
                <a:buNone/>
              </a:pPr>
              <a:t>21</a:t>
            </a:fld>
            <a:endParaRPr lang="ru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4881890"/>
            <a:ext cx="8177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>
                <a:solidFill>
                  <a:schemeClr val="bg1">
                    <a:lumMod val="75000"/>
                  </a:schemeClr>
                </a:solidFill>
              </a:rPr>
              <a:t>Бикеев Альберт, Разработка программного комплекса для автоматизированной модерации сообщений в социальных сетях, 2016 год</a:t>
            </a:r>
            <a:endParaRPr lang="ru-RU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0" y="1229975"/>
            <a:ext cx="9144000" cy="1111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dirty="0" smtClean="0"/>
              <a:t>Итоги</a:t>
            </a:r>
            <a:endParaRPr lang="ru" dirty="0"/>
          </a:p>
        </p:txBody>
      </p:sp>
      <p:sp>
        <p:nvSpPr>
          <p:cNvPr id="121" name="Shape 121"/>
          <p:cNvSpPr txBox="1">
            <a:spLocks noGrp="1"/>
          </p:cNvSpPr>
          <p:nvPr>
            <p:ph type="body" idx="4294967295"/>
          </p:nvPr>
        </p:nvSpPr>
        <p:spPr>
          <a:xfrm>
            <a:off x="357158" y="1357304"/>
            <a:ext cx="8449500" cy="100013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200" dirty="0" smtClean="0"/>
              <a:t>Что удалось сделать: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>
          <a:xfrm>
            <a:off x="8595300" y="4572014"/>
            <a:ext cx="548700" cy="393600"/>
          </a:xfrm>
        </p:spPr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 sz="1100" smtClean="0">
                <a:solidFill>
                  <a:schemeClr val="tx2">
                    <a:lumMod val="50000"/>
                  </a:schemeClr>
                </a:solidFill>
              </a:rPr>
              <a:pPr lvl="0" rtl="0">
                <a:spcBef>
                  <a:spcPts val="0"/>
                </a:spcBef>
                <a:buNone/>
              </a:pPr>
              <a:t>22</a:t>
            </a:fld>
            <a:endParaRPr lang="ru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158" y="2428874"/>
            <a:ext cx="82153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u-RU" dirty="0" smtClean="0"/>
              <a:t>  Совместно с модераторами крупных сообществ </a:t>
            </a:r>
            <a:r>
              <a:rPr lang="en-US" dirty="0" smtClean="0"/>
              <a:t>Vk</a:t>
            </a:r>
            <a:r>
              <a:rPr lang="ru-RU" dirty="0" smtClean="0"/>
              <a:t> размечен набор данных (1250 элементов)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u-RU" dirty="0" smtClean="0"/>
              <a:t>  Исследованы новые характеристики качества комментариев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u-RU" dirty="0" smtClean="0"/>
              <a:t>  Разработан</a:t>
            </a:r>
            <a:r>
              <a:rPr lang="en-US" dirty="0" smtClean="0"/>
              <a:t> </a:t>
            </a:r>
            <a:r>
              <a:rPr lang="ru-RU" dirty="0" smtClean="0"/>
              <a:t>метод классификации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u-RU" dirty="0" smtClean="0"/>
              <a:t>  Проведено тестирование разработанного метода по сравнению с тривиальной реализацией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u-RU" dirty="0" smtClean="0"/>
              <a:t>  Программный комплекс реализован на языке </a:t>
            </a:r>
            <a:r>
              <a:rPr lang="en-US" dirty="0" smtClean="0"/>
              <a:t>Scala </a:t>
            </a:r>
            <a:r>
              <a:rPr lang="ru-RU" dirty="0" smtClean="0"/>
              <a:t>и внедрён в                                          сообщество РБК Вконтакте.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4282" y="4881890"/>
            <a:ext cx="8177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>
                <a:solidFill>
                  <a:schemeClr val="bg1">
                    <a:lumMod val="75000"/>
                  </a:schemeClr>
                </a:solidFill>
              </a:rPr>
              <a:t>Бикеев Альберт, Разработка программного комплекса для автоматизированной модерации сообщений в социальных сетях, 2016 год</a:t>
            </a:r>
            <a:endParaRPr lang="ru-RU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509600" y="366225"/>
            <a:ext cx="6487800" cy="1654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dirty="0"/>
              <a:t>Спасибо за внимание!</a:t>
            </a:r>
          </a:p>
        </p:txBody>
      </p:sp>
      <p:sp>
        <p:nvSpPr>
          <p:cNvPr id="177" name="Shape 177"/>
          <p:cNvSpPr/>
          <p:nvPr/>
        </p:nvSpPr>
        <p:spPr>
          <a:xfrm>
            <a:off x="0" y="4896000"/>
            <a:ext cx="9144000" cy="24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>
          <a:xfrm>
            <a:off x="8595300" y="4572014"/>
            <a:ext cx="548700" cy="393600"/>
          </a:xfrm>
        </p:spPr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 sz="1100" smtClean="0">
                <a:solidFill>
                  <a:schemeClr val="tx2">
                    <a:lumMod val="50000"/>
                  </a:schemeClr>
                </a:solidFill>
              </a:rPr>
              <a:pPr lvl="0" rtl="0">
                <a:spcBef>
                  <a:spcPts val="0"/>
                </a:spcBef>
                <a:buNone/>
              </a:pPr>
              <a:t>23</a:t>
            </a:fld>
            <a:endParaRPr lang="ru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282" y="4881890"/>
            <a:ext cx="8177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>
                <a:solidFill>
                  <a:schemeClr val="bg1">
                    <a:lumMod val="75000"/>
                  </a:schemeClr>
                </a:solidFill>
              </a:rPr>
              <a:t>Бикеев Альберт, Разработка программного комплекса для автоматизированной модерации сообщений в социальных сетях, 2016 год</a:t>
            </a:r>
            <a:endParaRPr lang="ru-RU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 idx="4294967295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 </a:t>
            </a:r>
            <a:endParaRPr lang="ru" dirty="0"/>
          </a:p>
        </p:txBody>
      </p:sp>
      <p:sp>
        <p:nvSpPr>
          <p:cNvPr id="170" name="Shape 170"/>
          <p:cNvSpPr/>
          <p:nvPr/>
        </p:nvSpPr>
        <p:spPr>
          <a:xfrm>
            <a:off x="-11250" y="4895900"/>
            <a:ext cx="9155250" cy="24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>
          <a:xfrm>
            <a:off x="8595300" y="4572014"/>
            <a:ext cx="548700" cy="393600"/>
          </a:xfrm>
        </p:spPr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 sz="1100" smtClean="0">
                <a:solidFill>
                  <a:schemeClr val="dk2"/>
                </a:solidFill>
              </a:rPr>
              <a:pPr lvl="0" rtl="0">
                <a:spcBef>
                  <a:spcPts val="0"/>
                </a:spcBef>
                <a:buNone/>
              </a:pPr>
              <a:t>24</a:t>
            </a:fld>
            <a:endParaRPr lang="ru" sz="1100" dirty="0">
              <a:solidFill>
                <a:schemeClr val="dk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282" y="4881890"/>
            <a:ext cx="5686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>
                <a:solidFill>
                  <a:schemeClr val="bg1">
                    <a:lumMod val="75000"/>
                  </a:schemeClr>
                </a:solidFill>
              </a:rPr>
              <a:t>Бикеев Альберт, Автоматизированная модерация сообщений в социальных сетях, 2016 год</a:t>
            </a:r>
            <a:endParaRPr lang="ru-RU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Рисунок 6" descr="over-under-opti_fi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6" y="0"/>
            <a:ext cx="2174882" cy="48934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0" y="1077475"/>
            <a:ext cx="9144000" cy="1050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153675"/>
            <a:ext cx="8703900" cy="253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rgbClr val="434343"/>
                </a:solidFill>
              </a:rPr>
              <a:t>Оценка актуальности комментариев относительно недавних событий сообщества (соседних постов)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434343"/>
              </a:solidFill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rgbClr val="434343"/>
                </a:solidFill>
              </a:rPr>
              <a:t>Рассматриваем:</a:t>
            </a:r>
          </a:p>
          <a:p>
            <a:pPr marL="457200" lvl="0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-"/>
            </a:pPr>
            <a:r>
              <a:rPr lang="ru" sz="2000" dirty="0">
                <a:solidFill>
                  <a:srgbClr val="434343"/>
                </a:solidFill>
              </a:rPr>
              <a:t>Комментарий как запрос</a:t>
            </a:r>
          </a:p>
          <a:p>
            <a:pPr marL="457200" lvl="0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-"/>
            </a:pPr>
            <a:r>
              <a:rPr lang="ru" sz="2000" dirty="0">
                <a:solidFill>
                  <a:srgbClr val="434343"/>
                </a:solidFill>
              </a:rPr>
              <a:t>Посты как документы</a:t>
            </a:r>
          </a:p>
          <a:p>
            <a:pPr marL="457200" lvl="0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-"/>
            </a:pPr>
            <a:r>
              <a:rPr lang="ru" sz="2000" dirty="0">
                <a:solidFill>
                  <a:srgbClr val="434343"/>
                </a:solidFill>
              </a:rPr>
              <a:t>Оцениваем обратную релевантность (запрос-документы)</a:t>
            </a:r>
          </a:p>
          <a:p>
            <a:pPr lvl="0">
              <a:spcBef>
                <a:spcPts val="0"/>
              </a:spcBef>
              <a:buNone/>
            </a:pPr>
            <a:endParaRPr sz="2000"/>
          </a:p>
        </p:txBody>
      </p:sp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dirty="0"/>
              <a:t>Идея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 smtClean="0"/>
              <a:pPr lvl="0" rtl="0">
                <a:spcBef>
                  <a:spcPts val="0"/>
                </a:spcBef>
                <a:buNone/>
              </a:pPr>
              <a:t>25</a:t>
            </a:fld>
            <a:endParaRPr lang="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0" y="1017800"/>
            <a:ext cx="9144000" cy="1413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Идея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285475" y="1331600"/>
            <a:ext cx="1303500" cy="863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400"/>
              <a:t>Поиск по документам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5994450" y="1362125"/>
            <a:ext cx="2937600" cy="919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400"/>
              <a:t>Взвешивание,суммирование и применение полученных оценок</a:t>
            </a:r>
          </a:p>
        </p:txBody>
      </p:sp>
      <p:sp>
        <p:nvSpPr>
          <p:cNvPr id="102" name="Shape 102"/>
          <p:cNvSpPr/>
          <p:nvPr/>
        </p:nvSpPr>
        <p:spPr>
          <a:xfrm>
            <a:off x="1865350" y="1645250"/>
            <a:ext cx="420900" cy="236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2356350" y="1085125"/>
            <a:ext cx="2937600" cy="105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400"/>
              <a:t>- Оценка </a:t>
            </a:r>
            <a:r>
              <a:rPr lang="ru" sz="1400" i="1"/>
              <a:t>релевантности</a:t>
            </a:r>
            <a:r>
              <a:rPr lang="ru" sz="1400"/>
              <a:t> на основе Score от Elastic                                  - Оценка </a:t>
            </a:r>
            <a:r>
              <a:rPr lang="ru" sz="1400" i="1"/>
              <a:t>привлекательности</a:t>
            </a:r>
            <a:r>
              <a:rPr lang="ru" sz="1400"/>
              <a:t> на основе лайков/репостов во времени</a:t>
            </a:r>
          </a:p>
        </p:txBody>
      </p:sp>
      <p:sp>
        <p:nvSpPr>
          <p:cNvPr id="104" name="Shape 104"/>
          <p:cNvSpPr/>
          <p:nvPr/>
        </p:nvSpPr>
        <p:spPr>
          <a:xfrm>
            <a:off x="5433737" y="1645250"/>
            <a:ext cx="420900" cy="236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7" y="2593687"/>
            <a:ext cx="5267325" cy="227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Номер слайда 9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 smtClean="0"/>
              <a:pPr lvl="0" rtl="0">
                <a:spcBef>
                  <a:spcPts val="0"/>
                </a:spcBef>
                <a:buNone/>
              </a:pPr>
              <a:t>26</a:t>
            </a:fld>
            <a:endParaRPr lang="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0" y="1229975"/>
            <a:ext cx="9144000" cy="1111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Актуальность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4294967295"/>
          </p:nvPr>
        </p:nvSpPr>
        <p:spPr>
          <a:xfrm>
            <a:off x="382675" y="1382375"/>
            <a:ext cx="84495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Применим для сообществ с широкой аудиторией для анализа актуальности контента.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ru"/>
              <a:t>Например: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/>
            </a:r>
            <a:br>
              <a:rPr lang="ru"/>
            </a:br>
            <a:endParaRPr lang="ru"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50" y="3138487"/>
            <a:ext cx="7200900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 smtClean="0"/>
              <a:pPr lvl="0" rtl="0">
                <a:spcBef>
                  <a:spcPts val="0"/>
                </a:spcBef>
                <a:buNone/>
              </a:pPr>
              <a:t>27</a:t>
            </a:fld>
            <a:endParaRPr lang="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 idx="4294967295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Архитектура </a:t>
            </a:r>
          </a:p>
        </p:txBody>
      </p:sp>
      <p:sp>
        <p:nvSpPr>
          <p:cNvPr id="148" name="Shape 148"/>
          <p:cNvSpPr/>
          <p:nvPr/>
        </p:nvSpPr>
        <p:spPr>
          <a:xfrm>
            <a:off x="3025915" y="1153450"/>
            <a:ext cx="2779799" cy="554700"/>
          </a:xfrm>
          <a:prstGeom prst="flowChartAlternateProcess">
            <a:avLst/>
          </a:prstGeom>
          <a:solidFill>
            <a:schemeClr val="accent6"/>
          </a:solidFill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 sz="1800" b="1">
                <a:solidFill>
                  <a:schemeClr val="lt1"/>
                </a:solidFill>
              </a:rPr>
              <a:t>web</a:t>
            </a:r>
          </a:p>
        </p:txBody>
      </p:sp>
      <p:sp>
        <p:nvSpPr>
          <p:cNvPr id="149" name="Shape 149"/>
          <p:cNvSpPr/>
          <p:nvPr/>
        </p:nvSpPr>
        <p:spPr>
          <a:xfrm>
            <a:off x="3025915" y="1986450"/>
            <a:ext cx="2779799" cy="554700"/>
          </a:xfrm>
          <a:prstGeom prst="flowChartAlternateProcess">
            <a:avLst/>
          </a:prstGeom>
          <a:solidFill>
            <a:schemeClr val="accent6"/>
          </a:solidFill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ru" sz="1800" b="1">
                <a:solidFill>
                  <a:schemeClr val="lt1"/>
                </a:solidFill>
              </a:rPr>
              <a:t>services</a:t>
            </a:r>
          </a:p>
        </p:txBody>
      </p:sp>
      <p:sp>
        <p:nvSpPr>
          <p:cNvPr id="150" name="Shape 150"/>
          <p:cNvSpPr/>
          <p:nvPr/>
        </p:nvSpPr>
        <p:spPr>
          <a:xfrm>
            <a:off x="3025915" y="2819450"/>
            <a:ext cx="2779799" cy="554700"/>
          </a:xfrm>
          <a:prstGeom prst="flowChartAlternateProcess">
            <a:avLst/>
          </a:prstGeom>
          <a:solidFill>
            <a:schemeClr val="accent6"/>
          </a:solidFill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ru" sz="1800" b="1">
                <a:solidFill>
                  <a:schemeClr val="lt1"/>
                </a:solidFill>
              </a:rPr>
              <a:t>analysis</a:t>
            </a:r>
          </a:p>
        </p:txBody>
      </p:sp>
      <p:sp>
        <p:nvSpPr>
          <p:cNvPr id="151" name="Shape 151"/>
          <p:cNvSpPr/>
          <p:nvPr/>
        </p:nvSpPr>
        <p:spPr>
          <a:xfrm rot="5400000">
            <a:off x="4348340" y="1747325"/>
            <a:ext cx="225000" cy="190200"/>
          </a:xfrm>
          <a:prstGeom prst="leftArrow">
            <a:avLst>
              <a:gd name="adj1" fmla="val 26856"/>
              <a:gd name="adj2" fmla="val 60753"/>
            </a:avLst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2970450" y="3728650"/>
            <a:ext cx="2835300" cy="554700"/>
          </a:xfrm>
          <a:prstGeom prst="flowChartAlternateProcess">
            <a:avLst/>
          </a:prstGeom>
          <a:solidFill>
            <a:schemeClr val="accent6"/>
          </a:solidFill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ru" sz="1800" b="1">
                <a:solidFill>
                  <a:schemeClr val="lt1"/>
                </a:solidFill>
              </a:rPr>
              <a:t>utils</a:t>
            </a:r>
          </a:p>
        </p:txBody>
      </p:sp>
      <p:sp>
        <p:nvSpPr>
          <p:cNvPr id="153" name="Shape 153"/>
          <p:cNvSpPr/>
          <p:nvPr/>
        </p:nvSpPr>
        <p:spPr>
          <a:xfrm rot="5400000">
            <a:off x="4348340" y="2585200"/>
            <a:ext cx="225000" cy="190200"/>
          </a:xfrm>
          <a:prstGeom prst="leftArrow">
            <a:avLst>
              <a:gd name="adj1" fmla="val 26856"/>
              <a:gd name="adj2" fmla="val 60753"/>
            </a:avLst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/>
          <p:nvPr/>
        </p:nvSpPr>
        <p:spPr>
          <a:xfrm rot="5400000">
            <a:off x="4348340" y="3456300"/>
            <a:ext cx="225000" cy="190200"/>
          </a:xfrm>
          <a:prstGeom prst="leftArrow">
            <a:avLst>
              <a:gd name="adj1" fmla="val 26856"/>
              <a:gd name="adj2" fmla="val 60753"/>
            </a:avLst>
          </a:prstGeom>
          <a:solidFill>
            <a:srgbClr val="B7B7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/>
          <p:nvPr/>
        </p:nvSpPr>
        <p:spPr>
          <a:xfrm rot="5400000">
            <a:off x="7126761" y="1061225"/>
            <a:ext cx="619000" cy="2394750"/>
          </a:xfrm>
          <a:prstGeom prst="flowChartOffpageConnector">
            <a:avLst/>
          </a:prstGeom>
          <a:solidFill>
            <a:schemeClr val="accent5"/>
          </a:solidFill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6709024" y="1981250"/>
            <a:ext cx="1845900" cy="554700"/>
          </a:xfrm>
          <a:prstGeom prst="flowChartAlternateProcess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ru" sz="1800" b="1">
                <a:solidFill>
                  <a:schemeClr val="lt1"/>
                </a:solidFill>
              </a:rPr>
              <a:t>Elasticsearch</a:t>
            </a:r>
          </a:p>
        </p:txBody>
      </p:sp>
      <p:sp>
        <p:nvSpPr>
          <p:cNvPr id="157" name="Shape 157"/>
          <p:cNvSpPr/>
          <p:nvPr/>
        </p:nvSpPr>
        <p:spPr>
          <a:xfrm>
            <a:off x="5881927" y="2163500"/>
            <a:ext cx="225000" cy="190200"/>
          </a:xfrm>
          <a:prstGeom prst="leftArrow">
            <a:avLst>
              <a:gd name="adj1" fmla="val 26856"/>
              <a:gd name="adj2" fmla="val 60753"/>
            </a:avLst>
          </a:prstGeom>
          <a:solidFill>
            <a:srgbClr val="B7B7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/>
          <p:nvPr/>
        </p:nvSpPr>
        <p:spPr>
          <a:xfrm rot="5400000">
            <a:off x="7126761" y="244815"/>
            <a:ext cx="619000" cy="2394750"/>
          </a:xfrm>
          <a:prstGeom prst="flowChartOffpageConnector">
            <a:avLst/>
          </a:prstGeom>
          <a:solidFill>
            <a:schemeClr val="accent5"/>
          </a:solidFill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6709025" y="1164840"/>
            <a:ext cx="1733100" cy="554700"/>
          </a:xfrm>
          <a:prstGeom prst="flowChartAlternateProcess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ru" sz="1800" b="1">
                <a:solidFill>
                  <a:schemeClr val="lt1"/>
                </a:solidFill>
              </a:rPr>
              <a:t>VK API</a:t>
            </a:r>
          </a:p>
        </p:txBody>
      </p:sp>
      <p:sp>
        <p:nvSpPr>
          <p:cNvPr id="160" name="Shape 160"/>
          <p:cNvSpPr/>
          <p:nvPr/>
        </p:nvSpPr>
        <p:spPr>
          <a:xfrm>
            <a:off x="5881927" y="1347090"/>
            <a:ext cx="225000" cy="190200"/>
          </a:xfrm>
          <a:prstGeom prst="leftArrow">
            <a:avLst>
              <a:gd name="adj1" fmla="val 26856"/>
              <a:gd name="adj2" fmla="val 60753"/>
            </a:avLst>
          </a:prstGeom>
          <a:solidFill>
            <a:srgbClr val="B7B7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61" name="Shape 161"/>
          <p:cNvCxnSpPr>
            <a:stCxn id="150" idx="1"/>
            <a:endCxn id="149" idx="1"/>
          </p:cNvCxnSpPr>
          <p:nvPr/>
        </p:nvCxnSpPr>
        <p:spPr>
          <a:xfrm rot="10800000" flipH="1">
            <a:off x="3025915" y="2263700"/>
            <a:ext cx="600" cy="833100"/>
          </a:xfrm>
          <a:prstGeom prst="bentConnector3">
            <a:avLst>
              <a:gd name="adj1" fmla="val -309235859"/>
            </a:avLst>
          </a:prstGeom>
          <a:noFill/>
          <a:ln w="38100" cap="flat" cmpd="sng">
            <a:solidFill>
              <a:srgbClr val="B7B7B7"/>
            </a:solidFill>
            <a:prstDash val="dash"/>
            <a:round/>
            <a:headEnd type="none" w="lg" len="lg"/>
            <a:tailEnd type="triangle" w="lg" len="lg"/>
          </a:ln>
        </p:spPr>
      </p:cxnSp>
      <p:sp>
        <p:nvSpPr>
          <p:cNvPr id="162" name="Shape 162"/>
          <p:cNvSpPr/>
          <p:nvPr/>
        </p:nvSpPr>
        <p:spPr>
          <a:xfrm>
            <a:off x="182725" y="2472100"/>
            <a:ext cx="2006700" cy="416400"/>
          </a:xfrm>
          <a:prstGeom prst="flowChartAlternateProcess">
            <a:avLst/>
          </a:prstGeom>
          <a:solidFill>
            <a:srgbClr val="CCCCCC"/>
          </a:solidFill>
          <a:ln w="3810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ru" sz="1800" b="1"/>
              <a:t>Subject</a:t>
            </a:r>
          </a:p>
        </p:txBody>
      </p:sp>
      <p:sp>
        <p:nvSpPr>
          <p:cNvPr id="163" name="Shape 163"/>
          <p:cNvSpPr/>
          <p:nvPr/>
        </p:nvSpPr>
        <p:spPr>
          <a:xfrm>
            <a:off x="-11250" y="4895900"/>
            <a:ext cx="9144000" cy="24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Номер слайда 1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 smtClean="0">
                <a:solidFill>
                  <a:schemeClr val="dk2"/>
                </a:solidFill>
              </a:rPr>
              <a:pPr lvl="0" rtl="0">
                <a:spcBef>
                  <a:spcPts val="0"/>
                </a:spcBef>
                <a:buNone/>
              </a:pPr>
              <a:t>28</a:t>
            </a:fld>
            <a:endParaRPr lang="ru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0" y="1229975"/>
            <a:ext cx="9144000" cy="1111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dirty="0" smtClean="0"/>
              <a:t>з</a:t>
            </a:r>
            <a:endParaRPr lang="ru" dirty="0"/>
          </a:p>
        </p:txBody>
      </p:sp>
      <p:sp>
        <p:nvSpPr>
          <p:cNvPr id="121" name="Shape 121"/>
          <p:cNvSpPr txBox="1">
            <a:spLocks noGrp="1"/>
          </p:cNvSpPr>
          <p:nvPr>
            <p:ph type="body" idx="4294967295"/>
          </p:nvPr>
        </p:nvSpPr>
        <p:spPr>
          <a:xfrm>
            <a:off x="357158" y="1285866"/>
            <a:ext cx="8449500" cy="100013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dirty="0" smtClean="0"/>
              <a:t>П</a:t>
            </a:r>
            <a:r>
              <a:rPr lang="ru" dirty="0" smtClean="0"/>
              <a:t>з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>
          <a:xfrm>
            <a:off x="8595300" y="4572014"/>
            <a:ext cx="548700" cy="393600"/>
          </a:xfrm>
        </p:spPr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 sz="1100" smtClean="0">
                <a:solidFill>
                  <a:schemeClr val="bg2">
                    <a:lumMod val="50000"/>
                  </a:schemeClr>
                </a:solidFill>
              </a:rPr>
              <a:pPr lvl="0" rtl="0">
                <a:spcBef>
                  <a:spcPts val="0"/>
                </a:spcBef>
                <a:buNone/>
              </a:pPr>
              <a:t>29</a:t>
            </a:fld>
            <a:endParaRPr lang="ru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282" y="4881890"/>
            <a:ext cx="5686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>
                <a:solidFill>
                  <a:schemeClr val="bg1">
                    <a:lumMod val="75000"/>
                  </a:schemeClr>
                </a:solidFill>
              </a:rPr>
              <a:t>Бикеев Альберт, Автоматизированная модерация сообщений в социальных сетях, 2016 год</a:t>
            </a:r>
            <a:endParaRPr lang="ru-RU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158" y="2500312"/>
            <a:ext cx="8215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0" y="1229975"/>
            <a:ext cx="9144000" cy="1111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ru" dirty="0" smtClean="0"/>
              <a:t>Постановка задачи</a:t>
            </a:r>
            <a:endParaRPr lang="ru" dirty="0"/>
          </a:p>
        </p:txBody>
      </p:sp>
      <p:sp>
        <p:nvSpPr>
          <p:cNvPr id="121" name="Shape 121"/>
          <p:cNvSpPr txBox="1">
            <a:spLocks noGrp="1"/>
          </p:cNvSpPr>
          <p:nvPr>
            <p:ph type="body" idx="4294967295"/>
          </p:nvPr>
        </p:nvSpPr>
        <p:spPr>
          <a:xfrm>
            <a:off x="357158" y="1285866"/>
            <a:ext cx="8449500" cy="100013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ru-RU" dirty="0" smtClean="0"/>
              <a:t>Реализовать систему для автоматической модерации (фильтрации) комментариев</a:t>
            </a:r>
            <a:endParaRPr lang="ru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>
          <a:xfrm>
            <a:off x="8595300" y="4572014"/>
            <a:ext cx="548700" cy="393600"/>
          </a:xfrm>
        </p:spPr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 sz="1100" smtClean="0">
                <a:solidFill>
                  <a:schemeClr val="tx2">
                    <a:lumMod val="50000"/>
                  </a:schemeClr>
                </a:solidFill>
              </a:rPr>
              <a:pPr lvl="0" rtl="0">
                <a:spcBef>
                  <a:spcPts val="0"/>
                </a:spcBef>
                <a:buNone/>
              </a:pPr>
              <a:t>3</a:t>
            </a:fld>
            <a:endParaRPr lang="ru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282" y="4881890"/>
            <a:ext cx="8177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>
                <a:solidFill>
                  <a:schemeClr val="bg1">
                    <a:lumMod val="75000"/>
                  </a:schemeClr>
                </a:solidFill>
              </a:rPr>
              <a:t>Бикеев Альберт, Разработка программного комплекса для автоматизированной модерации сообщений в социальных сетях, 2016 год</a:t>
            </a:r>
            <a:endParaRPr lang="ru-RU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158" y="2428874"/>
            <a:ext cx="857256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 smtClean="0"/>
              <a:t> Проанализировать и разметить данные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 smtClean="0"/>
              <a:t> Исследовать возможные характеристики комментариев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 smtClean="0"/>
              <a:t> Разработать метод оценки качества комментариев на основе исследованных характеристик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 smtClean="0"/>
              <a:t> Реализовать систему фильтрации комментариев на основе полученного метода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 smtClean="0"/>
              <a:t> Интегрировать систему в конкретное сообщество в социальной сети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 idx="4294967295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dirty="0" smtClean="0"/>
              <a:t>з</a:t>
            </a:r>
            <a:endParaRPr lang="ru" dirty="0"/>
          </a:p>
        </p:txBody>
      </p:sp>
      <p:sp>
        <p:nvSpPr>
          <p:cNvPr id="170" name="Shape 170"/>
          <p:cNvSpPr/>
          <p:nvPr/>
        </p:nvSpPr>
        <p:spPr>
          <a:xfrm>
            <a:off x="-11250" y="4895900"/>
            <a:ext cx="9155250" cy="24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>
          <a:xfrm>
            <a:off x="8595300" y="4572014"/>
            <a:ext cx="548700" cy="393600"/>
          </a:xfrm>
        </p:spPr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 sz="1100" smtClean="0">
                <a:solidFill>
                  <a:schemeClr val="dk2"/>
                </a:solidFill>
              </a:rPr>
              <a:pPr lvl="0" rtl="0">
                <a:spcBef>
                  <a:spcPts val="0"/>
                </a:spcBef>
                <a:buNone/>
              </a:pPr>
              <a:t>30</a:t>
            </a:fld>
            <a:endParaRPr lang="ru" sz="1100" dirty="0">
              <a:solidFill>
                <a:schemeClr val="dk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282" y="4881890"/>
            <a:ext cx="8177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>
                <a:solidFill>
                  <a:schemeClr val="bg1">
                    <a:lumMod val="75000"/>
                  </a:schemeClr>
                </a:solidFill>
              </a:rPr>
              <a:t>Бикеев Альберт, Разработка программного комплекса для автоматизированной модерации сообщений в социальных сетях, 2016 год</a:t>
            </a:r>
            <a:endParaRPr lang="ru-RU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7158" y="1500180"/>
            <a:ext cx="5143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Тс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 idx="4294967295"/>
          </p:nvPr>
        </p:nvSpPr>
        <p:spPr>
          <a:xfrm>
            <a:off x="285720" y="142858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dirty="0" smtClean="0"/>
              <a:t>Визуализация данных</a:t>
            </a:r>
            <a:endParaRPr lang="ru" dirty="0"/>
          </a:p>
        </p:txBody>
      </p:sp>
      <p:sp>
        <p:nvSpPr>
          <p:cNvPr id="170" name="Shape 170"/>
          <p:cNvSpPr/>
          <p:nvPr/>
        </p:nvSpPr>
        <p:spPr>
          <a:xfrm>
            <a:off x="-11250" y="4895900"/>
            <a:ext cx="9155250" cy="24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>
          <a:xfrm>
            <a:off x="8595300" y="4572014"/>
            <a:ext cx="548700" cy="393600"/>
          </a:xfrm>
        </p:spPr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 sz="1100" smtClean="0">
                <a:solidFill>
                  <a:schemeClr val="dk2"/>
                </a:solidFill>
              </a:rPr>
              <a:pPr lvl="0" rtl="0">
                <a:spcBef>
                  <a:spcPts val="0"/>
                </a:spcBef>
                <a:buNone/>
              </a:pPr>
              <a:t>31</a:t>
            </a:fld>
            <a:endParaRPr lang="ru" sz="1100" dirty="0">
              <a:solidFill>
                <a:schemeClr val="dk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282" y="4881890"/>
            <a:ext cx="8177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>
                <a:solidFill>
                  <a:schemeClr val="bg1">
                    <a:lumMod val="75000"/>
                  </a:schemeClr>
                </a:solidFill>
              </a:rPr>
              <a:t>Бикеев Альберт, Разработка программного комплекса для автоматизированной модерации сообщений в социальных сетях, 2016 год</a:t>
            </a:r>
            <a:endParaRPr lang="ru-RU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Рисунок 6" descr="l-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2482" y="1142990"/>
            <a:ext cx="4133218" cy="374555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7158" y="785800"/>
            <a:ext cx="5062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Зависимость характеристики привлекательности от корректности: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 idx="4294967295"/>
          </p:nvPr>
        </p:nvSpPr>
        <p:spPr>
          <a:xfrm>
            <a:off x="285720" y="142858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dirty="0" smtClean="0"/>
              <a:t>Визуализация данных</a:t>
            </a:r>
            <a:endParaRPr lang="ru" dirty="0"/>
          </a:p>
        </p:txBody>
      </p:sp>
      <p:sp>
        <p:nvSpPr>
          <p:cNvPr id="170" name="Shape 170"/>
          <p:cNvSpPr/>
          <p:nvPr/>
        </p:nvSpPr>
        <p:spPr>
          <a:xfrm>
            <a:off x="-11250" y="4895900"/>
            <a:ext cx="9155250" cy="24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>
          <a:xfrm>
            <a:off x="8595300" y="4572014"/>
            <a:ext cx="548700" cy="393600"/>
          </a:xfrm>
        </p:spPr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 sz="1100" smtClean="0">
                <a:solidFill>
                  <a:schemeClr val="dk2"/>
                </a:solidFill>
              </a:rPr>
              <a:pPr lvl="0" rtl="0">
                <a:spcBef>
                  <a:spcPts val="0"/>
                </a:spcBef>
                <a:buNone/>
              </a:pPr>
              <a:t>32</a:t>
            </a:fld>
            <a:endParaRPr lang="ru" sz="1100" dirty="0">
              <a:solidFill>
                <a:schemeClr val="dk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282" y="4881890"/>
            <a:ext cx="8177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>
                <a:solidFill>
                  <a:schemeClr val="bg1">
                    <a:lumMod val="75000"/>
                  </a:schemeClr>
                </a:solidFill>
              </a:rPr>
              <a:t>Бикеев Альберт, Разработка программного комплекса для автоматизированной модерации сообщений в социальных сетях, 2016 год</a:t>
            </a:r>
            <a:endParaRPr lang="ru-RU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Рисунок 6" descr="l-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32" y="1142990"/>
            <a:ext cx="4500594" cy="374555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7158" y="785800"/>
            <a:ext cx="46185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Зависимость характеристики релевантности от корректности: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 idx="4294967295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dirty="0" smtClean="0"/>
              <a:t>Размета данных</a:t>
            </a:r>
            <a:endParaRPr lang="ru" dirty="0"/>
          </a:p>
        </p:txBody>
      </p:sp>
      <p:sp>
        <p:nvSpPr>
          <p:cNvPr id="170" name="Shape 170"/>
          <p:cNvSpPr/>
          <p:nvPr/>
        </p:nvSpPr>
        <p:spPr>
          <a:xfrm>
            <a:off x="-11250" y="4895900"/>
            <a:ext cx="9155250" cy="24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>
          <a:xfrm>
            <a:off x="8595300" y="4572014"/>
            <a:ext cx="548700" cy="393600"/>
          </a:xfrm>
        </p:spPr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 sz="1100" smtClean="0">
                <a:solidFill>
                  <a:schemeClr val="dk2"/>
                </a:solidFill>
              </a:rPr>
              <a:pPr lvl="0" rtl="0">
                <a:spcBef>
                  <a:spcPts val="0"/>
                </a:spcBef>
                <a:buNone/>
              </a:pPr>
              <a:t>4</a:t>
            </a:fld>
            <a:endParaRPr lang="ru" sz="1100" dirty="0">
              <a:solidFill>
                <a:schemeClr val="dk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282" y="4881890"/>
            <a:ext cx="8177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>
                <a:solidFill>
                  <a:schemeClr val="bg1">
                    <a:lumMod val="75000"/>
                  </a:schemeClr>
                </a:solidFill>
              </a:rPr>
              <a:t>Бикеев Альберт, Разработка программного комплекса для автоматизированной модерации сообщений в социальных сетях, 2016 год</a:t>
            </a:r>
            <a:endParaRPr lang="ru-RU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7158" y="1500180"/>
            <a:ext cx="6357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Разметка данных происходила в следующем формате:</a:t>
            </a:r>
            <a:endParaRPr lang="ru-RU" sz="1600" dirty="0"/>
          </a:p>
        </p:txBody>
      </p:sp>
      <p:pic>
        <p:nvPicPr>
          <p:cNvPr id="8" name="Рисунок 7" descr="Datase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60" y="2071684"/>
            <a:ext cx="3400900" cy="23815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0" y="1229975"/>
            <a:ext cx="9144000" cy="1111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ru" dirty="0" smtClean="0"/>
              <a:t>Характеристики комментариев</a:t>
            </a:r>
            <a:endParaRPr lang="ru" dirty="0"/>
          </a:p>
        </p:txBody>
      </p:sp>
      <p:sp>
        <p:nvSpPr>
          <p:cNvPr id="121" name="Shape 121"/>
          <p:cNvSpPr txBox="1">
            <a:spLocks noGrp="1"/>
          </p:cNvSpPr>
          <p:nvPr>
            <p:ph type="body" idx="4294967295"/>
          </p:nvPr>
        </p:nvSpPr>
        <p:spPr>
          <a:xfrm>
            <a:off x="357158" y="1214428"/>
            <a:ext cx="8449500" cy="100013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ru-RU" dirty="0" smtClean="0"/>
              <a:t>После анализа данных и обсуждения возможных вариантов с модераторами социальных сообществ, были исследованы следующие характеристики:</a:t>
            </a:r>
            <a:endParaRPr lang="ru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>
          <a:xfrm>
            <a:off x="8595300" y="4572014"/>
            <a:ext cx="548700" cy="393600"/>
          </a:xfrm>
        </p:spPr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 sz="1100" smtClean="0">
                <a:solidFill>
                  <a:schemeClr val="tx2">
                    <a:lumMod val="50000"/>
                  </a:schemeClr>
                </a:solidFill>
              </a:rPr>
              <a:pPr lvl="0" rtl="0">
                <a:spcBef>
                  <a:spcPts val="0"/>
                </a:spcBef>
                <a:buNone/>
              </a:pPr>
              <a:t>5</a:t>
            </a:fld>
            <a:endParaRPr lang="ru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282" y="4881890"/>
            <a:ext cx="8177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>
                <a:solidFill>
                  <a:schemeClr val="bg1">
                    <a:lumMod val="75000"/>
                  </a:schemeClr>
                </a:solidFill>
              </a:rPr>
              <a:t>Бикеев Альберт, Разработка программного комплекса для автоматизированной модерации сообщений в социальных сетях, 2016 год</a:t>
            </a:r>
            <a:endParaRPr lang="ru-RU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158" y="2643188"/>
            <a:ext cx="8572560" cy="1154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600" dirty="0" smtClean="0"/>
              <a:t>Пользовательская привлекательность («лайки»)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600" dirty="0" smtClean="0"/>
              <a:t>Обратная релевантности комментарий-пост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600" dirty="0" smtClean="0"/>
              <a:t>Корректность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 idx="4294967295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dirty="0" smtClean="0"/>
              <a:t>Метрика обратной релевантности</a:t>
            </a:r>
            <a:endParaRPr lang="ru" dirty="0"/>
          </a:p>
        </p:txBody>
      </p:sp>
      <p:sp>
        <p:nvSpPr>
          <p:cNvPr id="170" name="Shape 170"/>
          <p:cNvSpPr/>
          <p:nvPr/>
        </p:nvSpPr>
        <p:spPr>
          <a:xfrm>
            <a:off x="-11250" y="4895900"/>
            <a:ext cx="9155250" cy="24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>
          <a:xfrm>
            <a:off x="8595300" y="4572014"/>
            <a:ext cx="548700" cy="393600"/>
          </a:xfrm>
        </p:spPr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 sz="1100" smtClean="0">
                <a:solidFill>
                  <a:schemeClr val="dk2"/>
                </a:solidFill>
              </a:rPr>
              <a:pPr lvl="0" rtl="0">
                <a:spcBef>
                  <a:spcPts val="0"/>
                </a:spcBef>
                <a:buNone/>
              </a:pPr>
              <a:t>6</a:t>
            </a:fld>
            <a:endParaRPr lang="ru" sz="1100" dirty="0">
              <a:solidFill>
                <a:schemeClr val="dk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282" y="4881890"/>
            <a:ext cx="8177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>
                <a:solidFill>
                  <a:schemeClr val="bg1">
                    <a:lumMod val="75000"/>
                  </a:schemeClr>
                </a:solidFill>
              </a:rPr>
              <a:t>Бикеев Альберт, Разработка программного комплекса для автоматизированной модерации сообщений в социальных сетях, 2016 год</a:t>
            </a:r>
            <a:endParaRPr lang="ru-RU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158" y="1214428"/>
            <a:ext cx="7143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ru-RU" dirty="0" smtClean="0"/>
              <a:t>Основывается на релевантности комментария относительно постов: 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ru-RU" dirty="0" smtClean="0"/>
              <a:t> Рассматриваем недавние посты как корпус документов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ru-RU" dirty="0" smtClean="0"/>
              <a:t> Комментарий как запрос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ru-RU" dirty="0" smtClean="0"/>
              <a:t> Оцениваем релевантность самого запроса (комментария) по отношению к наиболее релевантному документу (посту)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ru-RU" dirty="0" smtClean="0"/>
              <a:t> Таким образом получаем численное значение для характеристики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 idx="4294967295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dirty="0" smtClean="0"/>
              <a:t>Метрика корректности</a:t>
            </a:r>
            <a:endParaRPr lang="ru" dirty="0"/>
          </a:p>
        </p:txBody>
      </p:sp>
      <p:sp>
        <p:nvSpPr>
          <p:cNvPr id="170" name="Shape 170"/>
          <p:cNvSpPr/>
          <p:nvPr/>
        </p:nvSpPr>
        <p:spPr>
          <a:xfrm>
            <a:off x="-11250" y="4895900"/>
            <a:ext cx="9155250" cy="24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>
          <a:xfrm>
            <a:off x="8595300" y="4572014"/>
            <a:ext cx="548700" cy="393600"/>
          </a:xfrm>
        </p:spPr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 sz="1100" smtClean="0">
                <a:solidFill>
                  <a:schemeClr val="dk2"/>
                </a:solidFill>
              </a:rPr>
              <a:pPr lvl="0" rtl="0">
                <a:spcBef>
                  <a:spcPts val="0"/>
                </a:spcBef>
                <a:buNone/>
              </a:pPr>
              <a:t>7</a:t>
            </a:fld>
            <a:endParaRPr lang="ru" sz="1100" dirty="0">
              <a:solidFill>
                <a:schemeClr val="dk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282" y="4881890"/>
            <a:ext cx="8177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>
                <a:solidFill>
                  <a:schemeClr val="bg1">
                    <a:lumMod val="75000"/>
                  </a:schemeClr>
                </a:solidFill>
              </a:rPr>
              <a:t>Бикеев Альберт, Разработка программного комплекса для автоматизированной модерации сообщений в социальных сетях, 2016 год</a:t>
            </a:r>
            <a:endParaRPr lang="ru-RU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158" y="1214428"/>
            <a:ext cx="842968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ru-RU" dirty="0" smtClean="0"/>
              <a:t>Основывается на содержании комментария: 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ru-RU" dirty="0" smtClean="0"/>
              <a:t> Количество символов пунктуации по отношению к количеству слов в комментарии.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ru-RU" dirty="0" smtClean="0"/>
              <a:t> Как минимум 50% текста должно быть в нижнем регистре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ru-RU" dirty="0" smtClean="0"/>
              <a:t> Количество слов должно быть в диапазоне от 2 до 180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endParaRPr lang="ru-RU" dirty="0" smtClean="0"/>
          </a:p>
          <a:p>
            <a:pPr>
              <a:lnSpc>
                <a:spcPct val="200000"/>
              </a:lnSpc>
            </a:pPr>
            <a:r>
              <a:rPr lang="ru-RU" dirty="0" smtClean="0"/>
              <a:t>Таким образом каждый критерий вносит свой вклад в результирующее значение характеристики и получается 4 дискретных значения корректности: </a:t>
            </a:r>
            <a:r>
              <a:rPr lang="ru-RU" b="1" dirty="0" smtClean="0"/>
              <a:t>нулевая</a:t>
            </a:r>
            <a:r>
              <a:rPr lang="ru-RU" dirty="0" smtClean="0"/>
              <a:t>, </a:t>
            </a:r>
            <a:r>
              <a:rPr lang="ru-RU" b="1" dirty="0" smtClean="0"/>
              <a:t>низкая</a:t>
            </a:r>
            <a:r>
              <a:rPr lang="ru-RU" dirty="0" smtClean="0"/>
              <a:t>, </a:t>
            </a:r>
            <a:r>
              <a:rPr lang="ru-RU" b="1" dirty="0" smtClean="0"/>
              <a:t>средняя</a:t>
            </a:r>
            <a:r>
              <a:rPr lang="ru-RU" dirty="0" smtClean="0"/>
              <a:t>, </a:t>
            </a:r>
            <a:r>
              <a:rPr lang="ru-RU" b="1" dirty="0" smtClean="0"/>
              <a:t>высокая</a:t>
            </a:r>
            <a:r>
              <a:rPr lang="ru-RU" dirty="0" smtClean="0"/>
              <a:t>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 idx="4294967295"/>
          </p:nvPr>
        </p:nvSpPr>
        <p:spPr>
          <a:xfrm>
            <a:off x="285720" y="142858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dirty="0" smtClean="0"/>
              <a:t>Визуализация данных</a:t>
            </a:r>
            <a:endParaRPr lang="ru" dirty="0"/>
          </a:p>
        </p:txBody>
      </p:sp>
      <p:sp>
        <p:nvSpPr>
          <p:cNvPr id="170" name="Shape 170"/>
          <p:cNvSpPr/>
          <p:nvPr/>
        </p:nvSpPr>
        <p:spPr>
          <a:xfrm>
            <a:off x="-11250" y="4895900"/>
            <a:ext cx="9155250" cy="24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>
          <a:xfrm>
            <a:off x="8595300" y="4572014"/>
            <a:ext cx="548700" cy="393600"/>
          </a:xfrm>
        </p:spPr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 sz="1100" smtClean="0">
                <a:solidFill>
                  <a:schemeClr val="dk2"/>
                </a:solidFill>
              </a:rPr>
              <a:pPr lvl="0" rtl="0">
                <a:spcBef>
                  <a:spcPts val="0"/>
                </a:spcBef>
                <a:buNone/>
              </a:pPr>
              <a:t>8</a:t>
            </a:fld>
            <a:endParaRPr lang="ru" sz="1100" dirty="0">
              <a:solidFill>
                <a:schemeClr val="dk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282" y="4881890"/>
            <a:ext cx="8177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>
                <a:solidFill>
                  <a:schemeClr val="bg1">
                    <a:lumMod val="75000"/>
                  </a:schemeClr>
                </a:solidFill>
              </a:rPr>
              <a:t>Бикеев Альберт, Разработка программного комплекса для автоматизированной модерации сообщений в социальных сетях, 2016 год</a:t>
            </a:r>
            <a:endParaRPr lang="ru-RU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Рисунок 6" descr="l-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918" y="1142990"/>
            <a:ext cx="4786346" cy="374555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7158" y="785800"/>
            <a:ext cx="5062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Зависимость характеристики привлекательности от релевантности: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0" y="1229975"/>
            <a:ext cx="9144000" cy="1111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ru" dirty="0" smtClean="0"/>
              <a:t>Разработка метода классификации</a:t>
            </a:r>
            <a:endParaRPr lang="ru" dirty="0"/>
          </a:p>
        </p:txBody>
      </p:sp>
      <p:sp>
        <p:nvSpPr>
          <p:cNvPr id="121" name="Shape 121"/>
          <p:cNvSpPr txBox="1">
            <a:spLocks noGrp="1"/>
          </p:cNvSpPr>
          <p:nvPr>
            <p:ph type="body" idx="4294967295"/>
          </p:nvPr>
        </p:nvSpPr>
        <p:spPr>
          <a:xfrm>
            <a:off x="357158" y="1285866"/>
            <a:ext cx="8449500" cy="100013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ru-RU" dirty="0" smtClean="0"/>
              <a:t>На основе исследованных характеристик и размеченного набора данных разработан метод классификации новых комментариев на языке </a:t>
            </a:r>
            <a:r>
              <a:rPr lang="en-US" dirty="0" smtClean="0"/>
              <a:t>Matlab</a:t>
            </a:r>
            <a:r>
              <a:rPr lang="ru-RU" dirty="0" smtClean="0"/>
              <a:t>  </a:t>
            </a:r>
            <a:r>
              <a:rPr lang="en-US" dirty="0" smtClean="0"/>
              <a:t>(Octave)</a:t>
            </a:r>
            <a:endParaRPr lang="ru" i="1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>
          <a:xfrm>
            <a:off x="8595300" y="4572014"/>
            <a:ext cx="548700" cy="393600"/>
          </a:xfrm>
        </p:spPr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 sz="1100" smtClean="0">
                <a:solidFill>
                  <a:schemeClr val="tx2">
                    <a:lumMod val="50000"/>
                  </a:schemeClr>
                </a:solidFill>
              </a:rPr>
              <a:pPr lvl="0" rtl="0">
                <a:spcBef>
                  <a:spcPts val="0"/>
                </a:spcBef>
                <a:buNone/>
              </a:pPr>
              <a:t>9</a:t>
            </a:fld>
            <a:endParaRPr lang="ru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282" y="4881890"/>
            <a:ext cx="8177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>
                <a:solidFill>
                  <a:schemeClr val="bg1">
                    <a:lumMod val="75000"/>
                  </a:schemeClr>
                </a:solidFill>
              </a:rPr>
              <a:t>Бикеев Альберт, Разработка программного комплекса для автоматизированной модерации сообщений в социальных сетях, 2016 год</a:t>
            </a:r>
            <a:endParaRPr lang="ru-RU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158" y="2500312"/>
            <a:ext cx="8572560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ru-RU" sz="1800" dirty="0" smtClean="0"/>
              <a:t>Два возможных класса: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800" dirty="0" smtClean="0"/>
              <a:t>«Удалить» (1)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800" dirty="0" smtClean="0"/>
              <a:t>«Оставить» (0)</a:t>
            </a:r>
            <a:endParaRPr lang="ru-RU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1538</Words>
  <PresentationFormat>Экран (16:9)</PresentationFormat>
  <Paragraphs>254</Paragraphs>
  <Slides>32</Slides>
  <Notes>32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7" baseType="lpstr">
      <vt:lpstr>Arial</vt:lpstr>
      <vt:lpstr>Verdana</vt:lpstr>
      <vt:lpstr>Roboto</vt:lpstr>
      <vt:lpstr>Consolas</vt:lpstr>
      <vt:lpstr>geometric</vt:lpstr>
      <vt:lpstr>Разработка программного комплекса для автоматизированной модерации сообщений в социальных сетях</vt:lpstr>
      <vt:lpstr>Проблема</vt:lpstr>
      <vt:lpstr>Постановка задачи</vt:lpstr>
      <vt:lpstr>Размета данных</vt:lpstr>
      <vt:lpstr>Характеристики комментариев</vt:lpstr>
      <vt:lpstr>Метрика обратной релевантности</vt:lpstr>
      <vt:lpstr>Метрика корректности</vt:lpstr>
      <vt:lpstr>Визуализация данных</vt:lpstr>
      <vt:lpstr>Разработка метода классификации</vt:lpstr>
      <vt:lpstr>Разработка метода</vt:lpstr>
      <vt:lpstr>Разработка метода, разделяющая кривая</vt:lpstr>
      <vt:lpstr>Разработка метода, принятие решения</vt:lpstr>
      <vt:lpstr>Тестирование и оценка эффективности</vt:lpstr>
      <vt:lpstr>Тривиальный алгоритм классификации</vt:lpstr>
      <vt:lpstr>Тривиальный алгоритм классификации, результаты</vt:lpstr>
      <vt:lpstr>Классификатор на одной характеристике привлекательности</vt:lpstr>
      <vt:lpstr>Классификатор на характеристиках привлекательности и релевантности</vt:lpstr>
      <vt:lpstr>Классификатор на всех характеристиках: привлекательность, релевантность, корректность</vt:lpstr>
      <vt:lpstr>Программная реализация </vt:lpstr>
      <vt:lpstr>Программная реализация. Что используется?</vt:lpstr>
      <vt:lpstr>Используется в сообществе РБК </vt:lpstr>
      <vt:lpstr>Итоги</vt:lpstr>
      <vt:lpstr>Спасибо за внимание!</vt:lpstr>
      <vt:lpstr> </vt:lpstr>
      <vt:lpstr>Идея</vt:lpstr>
      <vt:lpstr>Идея</vt:lpstr>
      <vt:lpstr>Актуальность</vt:lpstr>
      <vt:lpstr>Архитектура </vt:lpstr>
      <vt:lpstr>з</vt:lpstr>
      <vt:lpstr>з</vt:lpstr>
      <vt:lpstr>Визуализация данных</vt:lpstr>
      <vt:lpstr>Визуализация данных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программного комплекса для автоматизированной модерации сообщений в социальных сетях</dc:title>
  <cp:lastModifiedBy>Бикеев</cp:lastModifiedBy>
  <cp:revision>132</cp:revision>
  <dcterms:modified xsi:type="dcterms:W3CDTF">2016-06-16T12:11:09Z</dcterms:modified>
</cp:coreProperties>
</file>