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85A"/>
    <a:srgbClr val="F5F5F5"/>
    <a:srgbClr val="CD3E3D"/>
    <a:srgbClr val="0E0E0E"/>
    <a:srgbClr val="CD3D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5"/>
    <p:restoredTop sz="95946"/>
  </p:normalViewPr>
  <p:slideViewPr>
    <p:cSldViewPr snapToGrid="0" snapToObjects="1">
      <p:cViewPr>
        <p:scale>
          <a:sx n="40" d="100"/>
          <a:sy n="40" d="100"/>
        </p:scale>
        <p:origin x="984" y="-11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26300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19136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2142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11/27/19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70866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A18D1-F980-2F4A-A11E-5AF8EAC2BE91}" type="datetimeFigureOut">
              <a:rPr lang="en-US" smtClean="0"/>
              <a:t>11/27/19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37466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A18D1-F980-2F4A-A11E-5AF8EAC2BE91}" type="datetimeFigureOut">
              <a:rPr lang="en-US" smtClean="0"/>
              <a:t>11/27/19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72213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A18D1-F980-2F4A-A11E-5AF8EAC2BE91}" type="datetimeFigureOut">
              <a:rPr lang="en-US" smtClean="0"/>
              <a:t>11/27/19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209571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A18D1-F980-2F4A-A11E-5AF8EAC2BE91}" type="datetimeFigureOut">
              <a:rPr lang="en-US" smtClean="0"/>
              <a:t>11/27/19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99467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A18D1-F980-2F4A-A11E-5AF8EAC2BE91}" type="datetimeFigureOut">
              <a:rPr lang="en-US" smtClean="0"/>
              <a:t>11/27/19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25678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11/27/19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25796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11/27/19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292158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E7A18D1-F980-2F4A-A11E-5AF8EAC2BE91}" type="datetimeFigureOut">
              <a:rPr lang="en-US" smtClean="0"/>
              <a:t>11/27/19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50F754A-D6C6-1645-B493-2F75586EFBB3}" type="slidenum">
              <a:rPr lang="en-US" smtClean="0"/>
              <a:t>‹#›</a:t>
            </a:fld>
            <a:endParaRPr lang="en-US"/>
          </a:p>
        </p:txBody>
      </p:sp>
    </p:spTree>
    <p:extLst>
      <p:ext uri="{BB962C8B-B14F-4D97-AF65-F5344CB8AC3E}">
        <p14:creationId xmlns:p14="http://schemas.microsoft.com/office/powerpoint/2010/main" val="2379713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gi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00E558C-644C-4032-ABE9-CB52082E4ED4}"/>
              </a:ext>
            </a:extLst>
          </p:cNvPr>
          <p:cNvSpPr/>
          <p:nvPr/>
        </p:nvSpPr>
        <p:spPr>
          <a:xfrm>
            <a:off x="0" y="1"/>
            <a:ext cx="43891200" cy="2743200"/>
          </a:xfrm>
          <a:prstGeom prst="rect">
            <a:avLst/>
          </a:prstGeom>
          <a:solidFill>
            <a:srgbClr val="C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26" name="Title 1">
            <a:extLst>
              <a:ext uri="{FF2B5EF4-FFF2-40B4-BE49-F238E27FC236}">
                <a16:creationId xmlns:a16="http://schemas.microsoft.com/office/drawing/2014/main" id="{2DB977E1-8AF4-40DA-9DE5-9EB56B642EB3}"/>
              </a:ext>
            </a:extLst>
          </p:cNvPr>
          <p:cNvSpPr>
            <a:spLocks noGrp="1"/>
          </p:cNvSpPr>
          <p:nvPr>
            <p:ph type="ctrTitle"/>
          </p:nvPr>
        </p:nvSpPr>
        <p:spPr>
          <a:xfrm>
            <a:off x="0" y="3414"/>
            <a:ext cx="43891200" cy="1371600"/>
          </a:xfrm>
        </p:spPr>
        <p:txBody>
          <a:bodyPr>
            <a:noAutofit/>
          </a:bodyPr>
          <a:lstStyle/>
          <a:p>
            <a:r>
              <a:rPr lang="en-US" sz="6000" dirty="0">
                <a:solidFill>
                  <a:schemeClr val="bg1"/>
                </a:solidFill>
                <a:latin typeface="Impact" panose="020B0806030902050204" pitchFamily="34" charset="0"/>
                <a:cs typeface="Times New Roman" pitchFamily="18" charset="0"/>
              </a:rPr>
              <a:t>Reinforcement Learning with Pong</a:t>
            </a:r>
          </a:p>
        </p:txBody>
      </p:sp>
      <p:sp>
        <p:nvSpPr>
          <p:cNvPr id="27" name="Title 1">
            <a:extLst>
              <a:ext uri="{FF2B5EF4-FFF2-40B4-BE49-F238E27FC236}">
                <a16:creationId xmlns:a16="http://schemas.microsoft.com/office/drawing/2014/main" id="{D2AD58DD-1210-4704-882C-1265CF1E9D8C}"/>
              </a:ext>
            </a:extLst>
          </p:cNvPr>
          <p:cNvSpPr txBox="1">
            <a:spLocks/>
          </p:cNvSpPr>
          <p:nvPr/>
        </p:nvSpPr>
        <p:spPr>
          <a:xfrm>
            <a:off x="0" y="1513181"/>
            <a:ext cx="43891200" cy="694944"/>
          </a:xfrm>
          <a:prstGeom prst="rect">
            <a:avLst/>
          </a:prstGeom>
        </p:spPr>
        <p:txBody>
          <a:bodyPr vert="horz" lIns="211599" tIns="105800" rIns="211599" bIns="105800" rtlCol="0" anchor="ctr">
            <a:noAutofit/>
          </a:bodyPr>
          <a:lstStyle/>
          <a:p>
            <a:pPr algn="ctr">
              <a:spcBef>
                <a:spcPct val="0"/>
              </a:spcBef>
              <a:defRPr/>
            </a:pPr>
            <a:r>
              <a:rPr lang="en-US" sz="4000" b="1" dirty="0">
                <a:solidFill>
                  <a:schemeClr val="bg1"/>
                </a:solidFill>
                <a:latin typeface="Trebuchet MS" panose="020B0703020202090204" pitchFamily="34" charset="0"/>
                <a:ea typeface="+mj-ea"/>
                <a:cs typeface="Times New Roman" pitchFamily="18" charset="0"/>
              </a:rPr>
              <a:t>John Liu, Jacky Lee</a:t>
            </a:r>
          </a:p>
        </p:txBody>
      </p:sp>
      <p:pic>
        <p:nvPicPr>
          <p:cNvPr id="28" name="Picture 27" descr="A picture containing drawing, food&#10;&#10;Description automatically generated">
            <a:extLst>
              <a:ext uri="{FF2B5EF4-FFF2-40B4-BE49-F238E27FC236}">
                <a16:creationId xmlns:a16="http://schemas.microsoft.com/office/drawing/2014/main" id="{61BEAAC4-562F-48C2-8337-ACA4886AB64A}"/>
              </a:ext>
            </a:extLst>
          </p:cNvPr>
          <p:cNvPicPr>
            <a:picLocks noChangeAspect="1"/>
          </p:cNvPicPr>
          <p:nvPr/>
        </p:nvPicPr>
        <p:blipFill rotWithShape="1">
          <a:blip r:embed="rId2"/>
          <a:srcRect l="15676"/>
          <a:stretch/>
        </p:blipFill>
        <p:spPr>
          <a:xfrm>
            <a:off x="0" y="384705"/>
            <a:ext cx="3657600" cy="1828800"/>
          </a:xfrm>
          <a:prstGeom prst="rect">
            <a:avLst/>
          </a:prstGeom>
        </p:spPr>
      </p:pic>
      <p:grpSp>
        <p:nvGrpSpPr>
          <p:cNvPr id="29" name="Group 28">
            <a:extLst>
              <a:ext uri="{FF2B5EF4-FFF2-40B4-BE49-F238E27FC236}">
                <a16:creationId xmlns:a16="http://schemas.microsoft.com/office/drawing/2014/main" id="{CF82C184-AC68-4EBB-B67E-4F309A6C4B6B}"/>
              </a:ext>
            </a:extLst>
          </p:cNvPr>
          <p:cNvGrpSpPr/>
          <p:nvPr/>
        </p:nvGrpSpPr>
        <p:grpSpPr>
          <a:xfrm>
            <a:off x="457200" y="2971800"/>
            <a:ext cx="13716000" cy="9220200"/>
            <a:chOff x="457200" y="2971800"/>
            <a:chExt cx="13716000" cy="9149655"/>
          </a:xfrm>
        </p:grpSpPr>
        <p:sp>
          <p:nvSpPr>
            <p:cNvPr id="30" name="TextBox 29">
              <a:extLst>
                <a:ext uri="{FF2B5EF4-FFF2-40B4-BE49-F238E27FC236}">
                  <a16:creationId xmlns:a16="http://schemas.microsoft.com/office/drawing/2014/main" id="{7E770D48-9A84-4FF3-9310-CBEFBDFD251B}"/>
                </a:ext>
              </a:extLst>
            </p:cNvPr>
            <p:cNvSpPr txBox="1"/>
            <p:nvPr/>
          </p:nvSpPr>
          <p:spPr>
            <a:xfrm>
              <a:off x="457200" y="3657600"/>
              <a:ext cx="13716000" cy="8463855"/>
            </a:xfrm>
            <a:prstGeom prst="rect">
              <a:avLst/>
            </a:prstGeom>
            <a:noFill/>
            <a:ln>
              <a:noFill/>
            </a:ln>
          </p:spPr>
          <p:txBody>
            <a:bodyPr wrap="square" rtlCol="0">
              <a:spAutoFit/>
            </a:bodyPr>
            <a:lstStyle/>
            <a:p>
              <a:r>
                <a:rPr lang="en-US" sz="3200" dirty="0">
                  <a:latin typeface="Times" pitchFamily="2" charset="0"/>
                </a:rPr>
                <a:t>The game of Pong is an excellent example of a RL task. The agent receives an image frame (a 210x160x3 byte array) and decides whether to move the paddle up or down. After every single choice, the game simulator executes the action and gives us a reward: either a +1 reward if the ball goes past the opponent, a -1 reward if we miss the ball, or 0 otherwise. Our goal is to move the paddle and maximize the rewards.</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31" name="TextBox 30">
              <a:extLst>
                <a:ext uri="{FF2B5EF4-FFF2-40B4-BE49-F238E27FC236}">
                  <a16:creationId xmlns:a16="http://schemas.microsoft.com/office/drawing/2014/main" id="{715DCC96-54C6-4900-B919-D04178BFC618}"/>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Pong from Pixels</a:t>
              </a:r>
            </a:p>
          </p:txBody>
        </p:sp>
      </p:grpSp>
      <p:sp>
        <p:nvSpPr>
          <p:cNvPr id="33" name="TextBox 32">
            <a:extLst>
              <a:ext uri="{FF2B5EF4-FFF2-40B4-BE49-F238E27FC236}">
                <a16:creationId xmlns:a16="http://schemas.microsoft.com/office/drawing/2014/main" id="{59EC9AA0-6B4D-48E2-B52A-57767CB7B704}"/>
              </a:ext>
            </a:extLst>
          </p:cNvPr>
          <p:cNvSpPr txBox="1"/>
          <p:nvPr/>
        </p:nvSpPr>
        <p:spPr>
          <a:xfrm>
            <a:off x="14630399" y="3657600"/>
            <a:ext cx="14716125" cy="26684228"/>
          </a:xfrm>
          <a:prstGeom prst="rect">
            <a:avLst/>
          </a:prstGeom>
          <a:solidFill>
            <a:srgbClr val="F5F5F5"/>
          </a:solidFill>
          <a:ln>
            <a:noFill/>
          </a:ln>
        </p:spPr>
        <p:txBody>
          <a:bodyPr wrap="square" rtlCol="0">
            <a:spAutoFit/>
          </a:bodyPr>
          <a:lstStyle/>
          <a:p>
            <a:r>
              <a:rPr lang="en-US" sz="3200" dirty="0">
                <a:latin typeface="Times" pitchFamily="2" charset="0"/>
              </a:rPr>
              <a:t>Some text and visuals here …</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34" name="TextBox 33">
            <a:extLst>
              <a:ext uri="{FF2B5EF4-FFF2-40B4-BE49-F238E27FC236}">
                <a16:creationId xmlns:a16="http://schemas.microsoft.com/office/drawing/2014/main" id="{1F6A1C3E-8E6C-4A3B-B526-4DC905FAD18C}"/>
              </a:ext>
            </a:extLst>
          </p:cNvPr>
          <p:cNvSpPr txBox="1"/>
          <p:nvPr/>
        </p:nvSpPr>
        <p:spPr>
          <a:xfrm>
            <a:off x="14630400" y="2971800"/>
            <a:ext cx="13716000" cy="685800"/>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CALLOUT TITLE / FULL WIDTH SECTION TITLE</a:t>
            </a:r>
          </a:p>
        </p:txBody>
      </p:sp>
      <p:grpSp>
        <p:nvGrpSpPr>
          <p:cNvPr id="38" name="Group 37">
            <a:extLst>
              <a:ext uri="{FF2B5EF4-FFF2-40B4-BE49-F238E27FC236}">
                <a16:creationId xmlns:a16="http://schemas.microsoft.com/office/drawing/2014/main" id="{A8202122-C317-4490-96F6-5BA2A7770712}"/>
              </a:ext>
            </a:extLst>
          </p:cNvPr>
          <p:cNvGrpSpPr/>
          <p:nvPr/>
        </p:nvGrpSpPr>
        <p:grpSpPr>
          <a:xfrm>
            <a:off x="29717320" y="9399963"/>
            <a:ext cx="13716000" cy="9149655"/>
            <a:chOff x="457200" y="2971800"/>
            <a:chExt cx="13716000" cy="9149655"/>
          </a:xfrm>
        </p:grpSpPr>
        <p:sp>
          <p:nvSpPr>
            <p:cNvPr id="39" name="TextBox 38">
              <a:extLst>
                <a:ext uri="{FF2B5EF4-FFF2-40B4-BE49-F238E27FC236}">
                  <a16:creationId xmlns:a16="http://schemas.microsoft.com/office/drawing/2014/main" id="{3F6A8C74-76F7-4C4F-92A6-EB25408CE9EA}"/>
                </a:ext>
              </a:extLst>
            </p:cNvPr>
            <p:cNvSpPr txBox="1"/>
            <p:nvPr/>
          </p:nvSpPr>
          <p:spPr>
            <a:xfrm>
              <a:off x="457200" y="3657600"/>
              <a:ext cx="13716000" cy="8463855"/>
            </a:xfrm>
            <a:prstGeom prst="rect">
              <a:avLst/>
            </a:prstGeom>
            <a:noFill/>
            <a:ln>
              <a:noFill/>
            </a:ln>
          </p:spPr>
          <p:txBody>
            <a:bodyPr wrap="square" rtlCol="0">
              <a:spAutoFit/>
            </a:bodyPr>
            <a:lstStyle/>
            <a:p>
              <a:r>
                <a:rPr lang="en-US" sz="3200" dirty="0">
                  <a:latin typeface="Times" pitchFamily="2" charset="0"/>
                </a:rPr>
                <a:t>Each episode of training consists of 20 games, and a gradient update is performed every episode. At each frame, corresponding action and discounted reward are used into calculating loss and optimization. The smoothened reward and loss plots have shown a direct correlation between the two. As loss decreases, the in-game reward increases. Unlike in supervised learning, the dataset is constantly changing, so there are no measurements of overfitting prevention taken here.</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40" name="TextBox 39">
              <a:extLst>
                <a:ext uri="{FF2B5EF4-FFF2-40B4-BE49-F238E27FC236}">
                  <a16:creationId xmlns:a16="http://schemas.microsoft.com/office/drawing/2014/main" id="{4E0C35AA-21FD-45D3-98EE-ACD5DCB1B601}"/>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Training</a:t>
              </a:r>
            </a:p>
          </p:txBody>
        </p:sp>
      </p:grpSp>
      <p:grpSp>
        <p:nvGrpSpPr>
          <p:cNvPr id="41" name="Group 40">
            <a:extLst>
              <a:ext uri="{FF2B5EF4-FFF2-40B4-BE49-F238E27FC236}">
                <a16:creationId xmlns:a16="http://schemas.microsoft.com/office/drawing/2014/main" id="{D4861915-685C-44BD-9BBF-2C6E61D61B53}"/>
              </a:ext>
            </a:extLst>
          </p:cNvPr>
          <p:cNvGrpSpPr/>
          <p:nvPr/>
        </p:nvGrpSpPr>
        <p:grpSpPr>
          <a:xfrm>
            <a:off x="29668320" y="14803394"/>
            <a:ext cx="13716000" cy="14074080"/>
            <a:chOff x="457200" y="2971800"/>
            <a:chExt cx="13716000" cy="14074080"/>
          </a:xfrm>
        </p:grpSpPr>
        <p:sp>
          <p:nvSpPr>
            <p:cNvPr id="42" name="TextBox 41">
              <a:extLst>
                <a:ext uri="{FF2B5EF4-FFF2-40B4-BE49-F238E27FC236}">
                  <a16:creationId xmlns:a16="http://schemas.microsoft.com/office/drawing/2014/main" id="{A38CFA4C-9EC4-43E6-8262-4416B28EA79B}"/>
                </a:ext>
              </a:extLst>
            </p:cNvPr>
            <p:cNvSpPr txBox="1"/>
            <p:nvPr/>
          </p:nvSpPr>
          <p:spPr>
            <a:xfrm>
              <a:off x="457200" y="3657600"/>
              <a:ext cx="13716000" cy="13388280"/>
            </a:xfrm>
            <a:prstGeom prst="rect">
              <a:avLst/>
            </a:prstGeom>
            <a:noFill/>
            <a:ln>
              <a:noFill/>
            </a:ln>
          </p:spPr>
          <p:txBody>
            <a:bodyPr wrap="square" rtlCol="0">
              <a:spAutoFit/>
            </a:bodyPr>
            <a:lstStyle/>
            <a:p>
              <a:r>
                <a:rPr lang="en-US" sz="3200" dirty="0">
                  <a:latin typeface="Times" pitchFamily="2" charset="0"/>
                </a:rPr>
                <a:t>Suppose the agent performs a series of expertise level actions initially, but fails to defend the ball in the last 20 frame. Then the network will mark that series of action as “bad actions” and discourage gradients of this behavior, even if some of the moves were “good actions”. Since the task for this project is simple enough, this problem can be overcome with thousands of episodes of training. However, this problem might lead to training divergence when the task is complicated enough, where a series of random actions never generate positive rewards.</a:t>
              </a:r>
            </a:p>
            <a:p>
              <a:pPr marL="514350" indent="-514350">
                <a:buFont typeface="+mj-lt"/>
                <a:buAutoNum type="arabicPeriod"/>
              </a:pPr>
              <a:r>
                <a:rPr lang="en-US" sz="3200" dirty="0">
                  <a:latin typeface="Times" pitchFamily="2" charset="0"/>
                </a:rPr>
                <a:t>Dense reward setting: by generating small rewards for achieving intermediate goals. For example, we can give a +0.1 reward every time the paddle hits the ball. The trade-off of this approach is that it may lead to the model learning the local minima (where the agent focuses on hitting the ball with the paddle) and not the global minima (where the agent focuses on scoring more points).</a:t>
              </a:r>
            </a:p>
            <a:p>
              <a:pPr marL="514350" indent="-514350">
                <a:buFont typeface="+mj-lt"/>
                <a:buAutoNum type="arabicPeriod"/>
              </a:pPr>
              <a:r>
                <a:rPr lang="en-US" sz="3200" dirty="0">
                  <a:latin typeface="Times" pitchFamily="2" charset="0"/>
                </a:rPr>
                <a:t>Imitation learning: by collecting data from expertise plays, the model will learn the collected data in a supervised learning setting. Once the model achieves expertise level, it moves on to an unsupervised environment and continues the training process. The trade-off of this approach is that data collection from an expertise is required. In some scenarios, manual data labelling is also required.</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43" name="TextBox 42">
              <a:extLst>
                <a:ext uri="{FF2B5EF4-FFF2-40B4-BE49-F238E27FC236}">
                  <a16:creationId xmlns:a16="http://schemas.microsoft.com/office/drawing/2014/main" id="{6700C850-64F9-47D9-86E7-4A22F1DA7A34}"/>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The credit assignment problem</a:t>
              </a:r>
            </a:p>
          </p:txBody>
        </p:sp>
      </p:grpSp>
      <p:sp>
        <p:nvSpPr>
          <p:cNvPr id="44" name="Rectangle 43">
            <a:extLst>
              <a:ext uri="{FF2B5EF4-FFF2-40B4-BE49-F238E27FC236}">
                <a16:creationId xmlns:a16="http://schemas.microsoft.com/office/drawing/2014/main" id="{B73965D4-91F0-4878-88A8-30CD2EECD96F}"/>
              </a:ext>
            </a:extLst>
          </p:cNvPr>
          <p:cNvSpPr/>
          <p:nvPr/>
        </p:nvSpPr>
        <p:spPr>
          <a:xfrm>
            <a:off x="14630400" y="30126066"/>
            <a:ext cx="14716124" cy="2743200"/>
          </a:xfrm>
          <a:prstGeom prst="rect">
            <a:avLst/>
          </a:prstGeom>
          <a:solidFill>
            <a:srgbClr val="C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TextBox 44">
            <a:extLst>
              <a:ext uri="{FF2B5EF4-FFF2-40B4-BE49-F238E27FC236}">
                <a16:creationId xmlns:a16="http://schemas.microsoft.com/office/drawing/2014/main" id="{54DF1BBA-3110-42E3-B6CD-CAFCAB1B0203}"/>
              </a:ext>
            </a:extLst>
          </p:cNvPr>
          <p:cNvSpPr txBox="1"/>
          <p:nvPr/>
        </p:nvSpPr>
        <p:spPr>
          <a:xfrm>
            <a:off x="30088114" y="30768968"/>
            <a:ext cx="12974412" cy="1466327"/>
          </a:xfrm>
          <a:prstGeom prst="rect">
            <a:avLst/>
          </a:prstGeom>
          <a:noFill/>
        </p:spPr>
        <p:txBody>
          <a:bodyPr wrap="square" rtlCol="0">
            <a:spAutoFit/>
          </a:bodyPr>
          <a:lstStyle/>
          <a:p>
            <a:pPr algn="ctr"/>
            <a:r>
              <a:rPr lang="en-US" sz="4400" dirty="0">
                <a:solidFill>
                  <a:schemeClr val="bg1"/>
                </a:solidFill>
                <a:latin typeface="Times" pitchFamily="2" charset="0"/>
              </a:rPr>
              <a:t>[Footer: links, additional logos, QR codes etc.,</a:t>
            </a:r>
            <a:br>
              <a:rPr lang="en-US" sz="4400" dirty="0">
                <a:solidFill>
                  <a:schemeClr val="bg1"/>
                </a:solidFill>
                <a:latin typeface="Times" pitchFamily="2" charset="0"/>
              </a:rPr>
            </a:br>
            <a:r>
              <a:rPr lang="en-US" sz="4400" dirty="0">
                <a:solidFill>
                  <a:schemeClr val="bg1"/>
                </a:solidFill>
                <a:latin typeface="Times" pitchFamily="2" charset="0"/>
              </a:rPr>
              <a:t>remove box if not needed]</a:t>
            </a:r>
          </a:p>
        </p:txBody>
      </p:sp>
      <p:grpSp>
        <p:nvGrpSpPr>
          <p:cNvPr id="46" name="Group 45">
            <a:extLst>
              <a:ext uri="{FF2B5EF4-FFF2-40B4-BE49-F238E27FC236}">
                <a16:creationId xmlns:a16="http://schemas.microsoft.com/office/drawing/2014/main" id="{9D1EE36F-C32D-4AAC-92EE-2A08AF9FA162}"/>
              </a:ext>
            </a:extLst>
          </p:cNvPr>
          <p:cNvGrpSpPr/>
          <p:nvPr/>
        </p:nvGrpSpPr>
        <p:grpSpPr>
          <a:xfrm>
            <a:off x="457199" y="7685168"/>
            <a:ext cx="13716000" cy="5702558"/>
            <a:chOff x="457200" y="2971800"/>
            <a:chExt cx="13716000" cy="5702558"/>
          </a:xfrm>
        </p:grpSpPr>
        <p:sp>
          <p:nvSpPr>
            <p:cNvPr id="47" name="TextBox 46">
              <a:extLst>
                <a:ext uri="{FF2B5EF4-FFF2-40B4-BE49-F238E27FC236}">
                  <a16:creationId xmlns:a16="http://schemas.microsoft.com/office/drawing/2014/main" id="{839F0A15-4360-4824-9B24-6D577CBACD7F}"/>
                </a:ext>
              </a:extLst>
            </p:cNvPr>
            <p:cNvSpPr txBox="1"/>
            <p:nvPr/>
          </p:nvSpPr>
          <p:spPr>
            <a:xfrm>
              <a:off x="457200" y="3657600"/>
              <a:ext cx="13716000" cy="5016758"/>
            </a:xfrm>
            <a:prstGeom prst="rect">
              <a:avLst/>
            </a:prstGeom>
            <a:noFill/>
            <a:ln>
              <a:noFill/>
            </a:ln>
          </p:spPr>
          <p:txBody>
            <a:bodyPr wrap="square" rtlCol="0" anchor="t">
              <a:spAutoFit/>
            </a:bodyPr>
            <a:lstStyle/>
            <a:p>
              <a:r>
                <a:rPr lang="en-US" sz="3200" dirty="0">
                  <a:latin typeface="Times" pitchFamily="2" charset="0"/>
                </a:rPr>
                <a:t>We apply two preprocessing techniques to the input frame to accelerate the convergence of our model.</a:t>
              </a:r>
            </a:p>
            <a:p>
              <a:pPr marL="514350" indent="-514350">
                <a:buFont typeface="+mj-lt"/>
                <a:buAutoNum type="arabicPeriod"/>
              </a:pPr>
              <a:r>
                <a:rPr lang="en-US" sz="3200" dirty="0">
                  <a:latin typeface="Times" pitchFamily="2" charset="0"/>
                </a:rPr>
                <a:t>We use a help function written by Andrej </a:t>
              </a:r>
              <a:r>
                <a:rPr lang="en-US" sz="3200" dirty="0" err="1">
                  <a:latin typeface="Times" pitchFamily="2" charset="0"/>
                </a:rPr>
                <a:t>Karpathy</a:t>
              </a:r>
              <a:r>
                <a:rPr lang="en-US" sz="3200" dirty="0">
                  <a:latin typeface="Times" pitchFamily="2" charset="0"/>
                </a:rPr>
                <a:t>, which down samples the frame and crops out unnecessary parts (score boards and background) of the frame. This helps reduce noise in the input, so the model does not have to learn unnecessary features. This results in a 80 by 80 array that preserves all the necessary information of the game.</a:t>
              </a:r>
            </a:p>
            <a:p>
              <a:pPr marL="514350" indent="-514350">
                <a:buFont typeface="+mj-lt"/>
                <a:buAutoNum type="arabicPeriod"/>
              </a:pPr>
              <a:r>
                <a:rPr lang="en-US" sz="3200" dirty="0">
                  <a:latin typeface="Times" pitchFamily="2" charset="0"/>
                </a:rPr>
                <a:t>The difference between two frames are taken as the input to the model. This technique helps detect the motion of the ball and paddles, which helps the model converge earlier. </a:t>
              </a:r>
            </a:p>
          </p:txBody>
        </p:sp>
        <p:sp>
          <p:nvSpPr>
            <p:cNvPr id="48" name="TextBox 47">
              <a:extLst>
                <a:ext uri="{FF2B5EF4-FFF2-40B4-BE49-F238E27FC236}">
                  <a16:creationId xmlns:a16="http://schemas.microsoft.com/office/drawing/2014/main" id="{4E259966-B4CD-4441-8433-774A1134D769}"/>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Preprocessing</a:t>
              </a:r>
            </a:p>
          </p:txBody>
        </p:sp>
      </p:grpSp>
      <p:grpSp>
        <p:nvGrpSpPr>
          <p:cNvPr id="49" name="Group 48">
            <a:extLst>
              <a:ext uri="{FF2B5EF4-FFF2-40B4-BE49-F238E27FC236}">
                <a16:creationId xmlns:a16="http://schemas.microsoft.com/office/drawing/2014/main" id="{56F4F201-2A77-44DA-BC80-887984C05BD2}"/>
              </a:ext>
            </a:extLst>
          </p:cNvPr>
          <p:cNvGrpSpPr/>
          <p:nvPr/>
        </p:nvGrpSpPr>
        <p:grpSpPr>
          <a:xfrm>
            <a:off x="29717320" y="25486661"/>
            <a:ext cx="13716000" cy="11611868"/>
            <a:chOff x="457200" y="2971800"/>
            <a:chExt cx="13716000" cy="11611868"/>
          </a:xfrm>
        </p:grpSpPr>
        <p:sp>
          <p:nvSpPr>
            <p:cNvPr id="50" name="TextBox 49">
              <a:extLst>
                <a:ext uri="{FF2B5EF4-FFF2-40B4-BE49-F238E27FC236}">
                  <a16:creationId xmlns:a16="http://schemas.microsoft.com/office/drawing/2014/main" id="{ED388018-1A20-4BB2-B290-EE73B3C466AA}"/>
                </a:ext>
              </a:extLst>
            </p:cNvPr>
            <p:cNvSpPr txBox="1"/>
            <p:nvPr/>
          </p:nvSpPr>
          <p:spPr>
            <a:xfrm>
              <a:off x="457200" y="3657600"/>
              <a:ext cx="13716000" cy="10926068"/>
            </a:xfrm>
            <a:prstGeom prst="rect">
              <a:avLst/>
            </a:prstGeom>
            <a:noFill/>
            <a:ln>
              <a:noFill/>
            </a:ln>
          </p:spPr>
          <p:txBody>
            <a:bodyPr wrap="square" rtlCol="0">
              <a:spAutoFit/>
            </a:bodyPr>
            <a:lstStyle/>
            <a:p>
              <a:r>
                <a:rPr lang="en-US" sz="3200" dirty="0">
                  <a:latin typeface="Times" pitchFamily="2" charset="0"/>
                </a:rPr>
                <a:t>As the model performance improves over time, the length of frames for each episode increases significantly. As a result, the training time is much longer. This causes two issues:</a:t>
              </a:r>
            </a:p>
            <a:p>
              <a:pPr marL="514350" indent="-514350">
                <a:buFont typeface="+mj-lt"/>
                <a:buAutoNum type="arabicPeriod"/>
              </a:pPr>
              <a:r>
                <a:rPr lang="en-US" sz="3200" dirty="0">
                  <a:latin typeface="Times" pitchFamily="2" charset="0"/>
                </a:rPr>
                <a:t>Gradient updates become much less frequent. This can be alleviated by collecting data from multiple agents’ game plays and then combining them to perform a larger gradient update. It is important to note that the other agents are only playing the game and not being trained.</a:t>
              </a:r>
            </a:p>
            <a:p>
              <a:pPr marL="514350" indent="-514350">
                <a:buFont typeface="+mj-lt"/>
                <a:buAutoNum type="arabicPeriod"/>
              </a:pPr>
              <a:r>
                <a:rPr lang="en-US" sz="3200" dirty="0">
                  <a:latin typeface="Times" pitchFamily="2" charset="0"/>
                </a:rPr>
                <a:t>Memory issues begin to occur. Buffer size for storing collected data grows as the game length increases. This can potentially lead to buffer overload. Batch size reduction or gradient update during an episode can help avoid these issues. If not, then adding more memory to the machine should do the job.</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51" name="TextBox 50">
              <a:extLst>
                <a:ext uri="{FF2B5EF4-FFF2-40B4-BE49-F238E27FC236}">
                  <a16:creationId xmlns:a16="http://schemas.microsoft.com/office/drawing/2014/main" id="{FF6F9D21-EDD2-4C98-A815-9F110A8EA4C3}"/>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Long training times</a:t>
              </a:r>
            </a:p>
          </p:txBody>
        </p:sp>
      </p:grpSp>
      <p:pic>
        <p:nvPicPr>
          <p:cNvPr id="3" name="Picture 2">
            <a:extLst>
              <a:ext uri="{FF2B5EF4-FFF2-40B4-BE49-F238E27FC236}">
                <a16:creationId xmlns:a16="http://schemas.microsoft.com/office/drawing/2014/main" id="{D51532AC-81D4-4547-82FB-8BB0EE2718F9}"/>
              </a:ext>
            </a:extLst>
          </p:cNvPr>
          <p:cNvPicPr>
            <a:picLocks noChangeAspect="1"/>
          </p:cNvPicPr>
          <p:nvPr/>
        </p:nvPicPr>
        <p:blipFill rotWithShape="1">
          <a:blip r:embed="rId3"/>
          <a:srcRect t="27397" b="27335"/>
          <a:stretch/>
        </p:blipFill>
        <p:spPr>
          <a:xfrm>
            <a:off x="34795326" y="2695"/>
            <a:ext cx="9095874" cy="2740505"/>
          </a:xfrm>
          <a:prstGeom prst="rect">
            <a:avLst/>
          </a:prstGeom>
        </p:spPr>
      </p:pic>
      <p:pic>
        <p:nvPicPr>
          <p:cNvPr id="6" name="Picture 5">
            <a:extLst>
              <a:ext uri="{FF2B5EF4-FFF2-40B4-BE49-F238E27FC236}">
                <a16:creationId xmlns:a16="http://schemas.microsoft.com/office/drawing/2014/main" id="{91B04B04-1C93-6044-837C-6ECE44470B15}"/>
              </a:ext>
            </a:extLst>
          </p:cNvPr>
          <p:cNvPicPr>
            <a:picLocks noChangeAspect="1"/>
          </p:cNvPicPr>
          <p:nvPr/>
        </p:nvPicPr>
        <p:blipFill>
          <a:blip r:embed="rId4"/>
          <a:stretch>
            <a:fillRect/>
          </a:stretch>
        </p:blipFill>
        <p:spPr>
          <a:xfrm>
            <a:off x="14637489" y="3679686"/>
            <a:ext cx="14709035" cy="6591600"/>
          </a:xfrm>
          <a:prstGeom prst="rect">
            <a:avLst/>
          </a:prstGeom>
        </p:spPr>
      </p:pic>
      <p:pic>
        <p:nvPicPr>
          <p:cNvPr id="9" name="Picture 8">
            <a:extLst>
              <a:ext uri="{FF2B5EF4-FFF2-40B4-BE49-F238E27FC236}">
                <a16:creationId xmlns:a16="http://schemas.microsoft.com/office/drawing/2014/main" id="{410136A0-AC1A-D84F-8979-3073F69327E7}"/>
              </a:ext>
            </a:extLst>
          </p:cNvPr>
          <p:cNvPicPr>
            <a:picLocks noChangeAspect="1"/>
          </p:cNvPicPr>
          <p:nvPr/>
        </p:nvPicPr>
        <p:blipFill>
          <a:blip r:embed="rId5"/>
          <a:stretch>
            <a:fillRect/>
          </a:stretch>
        </p:blipFill>
        <p:spPr>
          <a:xfrm>
            <a:off x="14544674" y="16695572"/>
            <a:ext cx="14705627" cy="5972400"/>
          </a:xfrm>
          <a:prstGeom prst="rect">
            <a:avLst/>
          </a:prstGeom>
        </p:spPr>
      </p:pic>
      <p:pic>
        <p:nvPicPr>
          <p:cNvPr id="11" name="Picture 10">
            <a:extLst>
              <a:ext uri="{FF2B5EF4-FFF2-40B4-BE49-F238E27FC236}">
                <a16:creationId xmlns:a16="http://schemas.microsoft.com/office/drawing/2014/main" id="{4BA1625F-3187-7A46-9576-5505A4AB47B9}"/>
              </a:ext>
            </a:extLst>
          </p:cNvPr>
          <p:cNvPicPr>
            <a:picLocks noChangeAspect="1"/>
          </p:cNvPicPr>
          <p:nvPr/>
        </p:nvPicPr>
        <p:blipFill>
          <a:blip r:embed="rId6"/>
          <a:stretch>
            <a:fillRect/>
          </a:stretch>
        </p:blipFill>
        <p:spPr>
          <a:xfrm>
            <a:off x="16893185" y="10481261"/>
            <a:ext cx="10008603" cy="6026400"/>
          </a:xfrm>
          <a:prstGeom prst="rect">
            <a:avLst/>
          </a:prstGeom>
        </p:spPr>
      </p:pic>
      <p:pic>
        <p:nvPicPr>
          <p:cNvPr id="57" name="Picture 56">
            <a:extLst>
              <a:ext uri="{FF2B5EF4-FFF2-40B4-BE49-F238E27FC236}">
                <a16:creationId xmlns:a16="http://schemas.microsoft.com/office/drawing/2014/main" id="{2E39A66C-DD1E-394C-A5B4-A72B4C182F0F}"/>
              </a:ext>
            </a:extLst>
          </p:cNvPr>
          <p:cNvPicPr/>
          <p:nvPr/>
        </p:nvPicPr>
        <p:blipFill>
          <a:blip r:embed="rId7">
            <a:extLst>
              <a:ext uri="{28A0092B-C50C-407E-A947-70E740481C1C}">
                <a14:useLocalDpi xmlns:a14="http://schemas.microsoft.com/office/drawing/2010/main" val="0"/>
              </a:ext>
            </a:extLst>
          </a:blip>
          <a:stretch>
            <a:fillRect/>
          </a:stretch>
        </p:blipFill>
        <p:spPr>
          <a:xfrm>
            <a:off x="14537202" y="22877947"/>
            <a:ext cx="7408398" cy="7248118"/>
          </a:xfrm>
          <a:prstGeom prst="rect">
            <a:avLst/>
          </a:prstGeom>
        </p:spPr>
      </p:pic>
      <p:pic>
        <p:nvPicPr>
          <p:cNvPr id="58" name="Picture 57">
            <a:extLst>
              <a:ext uri="{FF2B5EF4-FFF2-40B4-BE49-F238E27FC236}">
                <a16:creationId xmlns:a16="http://schemas.microsoft.com/office/drawing/2014/main" id="{80C66E63-E237-D64F-95FC-880A19CA47EB}"/>
              </a:ext>
            </a:extLst>
          </p:cNvPr>
          <p:cNvPicPr/>
          <p:nvPr/>
        </p:nvPicPr>
        <p:blipFill>
          <a:blip r:embed="rId8">
            <a:extLst>
              <a:ext uri="{28A0092B-C50C-407E-A947-70E740481C1C}">
                <a14:useLocalDpi xmlns:a14="http://schemas.microsoft.com/office/drawing/2010/main" val="0"/>
              </a:ext>
            </a:extLst>
          </a:blip>
          <a:stretch>
            <a:fillRect/>
          </a:stretch>
        </p:blipFill>
        <p:spPr>
          <a:xfrm>
            <a:off x="21945600" y="22877947"/>
            <a:ext cx="7304701" cy="7253502"/>
          </a:xfrm>
          <a:prstGeom prst="rect">
            <a:avLst/>
          </a:prstGeom>
        </p:spPr>
      </p:pic>
      <p:grpSp>
        <p:nvGrpSpPr>
          <p:cNvPr id="16" name="Group 15">
            <a:extLst>
              <a:ext uri="{FF2B5EF4-FFF2-40B4-BE49-F238E27FC236}">
                <a16:creationId xmlns:a16="http://schemas.microsoft.com/office/drawing/2014/main" id="{0D0F576F-1D4E-DF44-A7F3-FE6841AE2F84}"/>
              </a:ext>
            </a:extLst>
          </p:cNvPr>
          <p:cNvGrpSpPr/>
          <p:nvPr/>
        </p:nvGrpSpPr>
        <p:grpSpPr>
          <a:xfrm>
            <a:off x="423500" y="23951873"/>
            <a:ext cx="13716000" cy="7340722"/>
            <a:chOff x="374501" y="15249276"/>
            <a:chExt cx="13716000" cy="7340722"/>
          </a:xfrm>
        </p:grpSpPr>
        <p:grpSp>
          <p:nvGrpSpPr>
            <p:cNvPr id="52" name="Group 51">
              <a:extLst>
                <a:ext uri="{FF2B5EF4-FFF2-40B4-BE49-F238E27FC236}">
                  <a16:creationId xmlns:a16="http://schemas.microsoft.com/office/drawing/2014/main" id="{837E0F41-E942-3847-BA5C-9DD31AF9FCF2}"/>
                </a:ext>
              </a:extLst>
            </p:cNvPr>
            <p:cNvGrpSpPr/>
            <p:nvPr/>
          </p:nvGrpSpPr>
          <p:grpSpPr>
            <a:xfrm>
              <a:off x="374501" y="15249276"/>
              <a:ext cx="13716000" cy="7340722"/>
              <a:chOff x="457200" y="2971800"/>
              <a:chExt cx="13716000" cy="10626983"/>
            </a:xfrm>
          </p:grpSpPr>
          <p:sp>
            <p:nvSpPr>
              <p:cNvPr id="53" name="TextBox 52">
                <a:extLst>
                  <a:ext uri="{FF2B5EF4-FFF2-40B4-BE49-F238E27FC236}">
                    <a16:creationId xmlns:a16="http://schemas.microsoft.com/office/drawing/2014/main" id="{5DACFC58-0155-7D40-898F-7F350D3E5E87}"/>
                  </a:ext>
                </a:extLst>
              </p:cNvPr>
              <p:cNvSpPr txBox="1"/>
              <p:nvPr/>
            </p:nvSpPr>
            <p:spPr>
              <a:xfrm>
                <a:off x="457200" y="3657600"/>
                <a:ext cx="13716000" cy="9941183"/>
              </a:xfrm>
              <a:prstGeom prst="rect">
                <a:avLst/>
              </a:prstGeom>
              <a:noFill/>
              <a:ln>
                <a:noFill/>
              </a:ln>
            </p:spPr>
            <p:txBody>
              <a:bodyPr wrap="square" rtlCol="0">
                <a:spAutoFit/>
              </a:bodyPr>
              <a:lstStyle/>
              <a:p>
                <a:r>
                  <a:rPr lang="en-US" sz="3200" dirty="0">
                    <a:latin typeface="Times" pitchFamily="2" charset="0"/>
                  </a:rPr>
                  <a:t>Discounted rewards are only calculated at the terminating frame, producing a -1 or +1 reward. Other frames are given zero reward. Applying discounted rewards would avoid multiplying log loss with zero, which results in a loss value of zero.</a:t>
                </a:r>
              </a:p>
              <a:p>
                <a:r>
                  <a:rPr lang="en-US" sz="3200" dirty="0">
                    <a:latin typeface="Times" pitchFamily="2" charset="0"/>
                  </a:rPr>
                  <a:t>Since each game is independent of each other, the discounted rewards are calculated independently of each game. We use the following formula:</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r>
                  <a:rPr lang="en-US" sz="3200" dirty="0">
                    <a:latin typeface="Times" pitchFamily="2" charset="0"/>
                  </a:rPr>
                  <a:t>where </a:t>
                </a:r>
                <a:r>
                  <a:rPr lang="en-CA" sz="3200" dirty="0">
                    <a:latin typeface="Times" pitchFamily="2" charset="0"/>
                  </a:rPr>
                  <a:t>R</a:t>
                </a:r>
                <a:r>
                  <a:rPr lang="en-CA" sz="3200" baseline="-25000" dirty="0">
                    <a:latin typeface="Times" pitchFamily="2" charset="0"/>
                  </a:rPr>
                  <a:t>t</a:t>
                </a:r>
                <a:r>
                  <a:rPr lang="en-CA" sz="3200" dirty="0">
                    <a:latin typeface="Times" pitchFamily="2" charset="0"/>
                  </a:rPr>
                  <a:t> is the discounted reward at frame t, and gamma is the discount factor (0.99 in our training config). Ultimately, each frame will have some reward of its consequence reward in range of (0, 1). The discount factor also acts as a long-short term reward factor. In this case, a large gamma implies that long term rewards are preferred.</a:t>
                </a:r>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54" name="TextBox 53">
                <a:extLst>
                  <a:ext uri="{FF2B5EF4-FFF2-40B4-BE49-F238E27FC236}">
                    <a16:creationId xmlns:a16="http://schemas.microsoft.com/office/drawing/2014/main" id="{D4205ADE-8FAA-B244-8BF5-5AEF6F6CC86F}"/>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Discounted reward</a:t>
                </a:r>
              </a:p>
            </p:txBody>
          </p:sp>
        </p:grpSp>
        <p:pic>
          <p:nvPicPr>
            <p:cNvPr id="13" name="Picture 12">
              <a:extLst>
                <a:ext uri="{FF2B5EF4-FFF2-40B4-BE49-F238E27FC236}">
                  <a16:creationId xmlns:a16="http://schemas.microsoft.com/office/drawing/2014/main" id="{AF0AA215-CE3F-714B-B609-EF15FF8069AD}"/>
                </a:ext>
              </a:extLst>
            </p:cNvPr>
            <p:cNvPicPr>
              <a:picLocks noChangeAspect="1"/>
            </p:cNvPicPr>
            <p:nvPr/>
          </p:nvPicPr>
          <p:blipFill>
            <a:blip r:embed="rId9"/>
            <a:stretch>
              <a:fillRect/>
            </a:stretch>
          </p:blipFill>
          <p:spPr>
            <a:xfrm>
              <a:off x="3784452" y="18451649"/>
              <a:ext cx="6870700" cy="1409700"/>
            </a:xfrm>
            <a:prstGeom prst="rect">
              <a:avLst/>
            </a:prstGeom>
          </p:spPr>
        </p:pic>
      </p:grpSp>
      <p:grpSp>
        <p:nvGrpSpPr>
          <p:cNvPr id="59" name="Group 58">
            <a:extLst>
              <a:ext uri="{FF2B5EF4-FFF2-40B4-BE49-F238E27FC236}">
                <a16:creationId xmlns:a16="http://schemas.microsoft.com/office/drawing/2014/main" id="{1F1F0328-8959-AE46-9DB8-E657CEFECFE9}"/>
              </a:ext>
            </a:extLst>
          </p:cNvPr>
          <p:cNvGrpSpPr/>
          <p:nvPr/>
        </p:nvGrpSpPr>
        <p:grpSpPr>
          <a:xfrm>
            <a:off x="29668320" y="2881367"/>
            <a:ext cx="13716000" cy="10134540"/>
            <a:chOff x="457200" y="2971800"/>
            <a:chExt cx="13716000" cy="10134540"/>
          </a:xfrm>
        </p:grpSpPr>
        <p:sp>
          <p:nvSpPr>
            <p:cNvPr id="60" name="TextBox 59">
              <a:extLst>
                <a:ext uri="{FF2B5EF4-FFF2-40B4-BE49-F238E27FC236}">
                  <a16:creationId xmlns:a16="http://schemas.microsoft.com/office/drawing/2014/main" id="{96CFE093-BE9E-CB41-AB10-EE3E04470AAE}"/>
                </a:ext>
              </a:extLst>
            </p:cNvPr>
            <p:cNvSpPr txBox="1"/>
            <p:nvPr/>
          </p:nvSpPr>
          <p:spPr>
            <a:xfrm>
              <a:off x="457200" y="3657600"/>
              <a:ext cx="13716000" cy="9448740"/>
            </a:xfrm>
            <a:prstGeom prst="rect">
              <a:avLst/>
            </a:prstGeom>
            <a:noFill/>
            <a:ln>
              <a:noFill/>
            </a:ln>
          </p:spPr>
          <p:txBody>
            <a:bodyPr wrap="square" rtlCol="0">
              <a:spAutoFit/>
            </a:bodyPr>
            <a:lstStyle/>
            <a:p>
              <a:r>
                <a:rPr lang="en-US" sz="3200" dirty="0">
                  <a:latin typeface="Times" pitchFamily="2" charset="0"/>
                </a:rPr>
                <a:t>First, we define a </a:t>
              </a:r>
              <a:r>
                <a:rPr lang="en-US" sz="3200" i="1" dirty="0">
                  <a:latin typeface="Times" pitchFamily="2" charset="0"/>
                </a:rPr>
                <a:t>policy network</a:t>
              </a:r>
              <a:r>
                <a:rPr lang="en-US" sz="3200" dirty="0">
                  <a:latin typeface="Times" pitchFamily="2" charset="0"/>
                </a:rPr>
                <a:t> that implements our player. This network will take the state of our game and decide what we should do. The game has eight action in the action space, [‘NOOP’, ‘FIRE’, ‘RIGHT’, ‘LEFT’, ‘RIGHTFIRE’, ‘LEFTFIRE’]. However, only ‘RIGHT’ and ‘LEFT’ are effective actions. They move the paddle UP and DOWN. As a result, our model has only one output, which predicts the probability of going up, activated using the sigmoid function. </a:t>
              </a:r>
            </a:p>
            <a:p>
              <a:r>
                <a:rPr lang="en-US" sz="3200" dirty="0">
                  <a:latin typeface="Times" pitchFamily="2" charset="0"/>
                </a:rPr>
                <a:t>To construct the model, we selected a simple architecture with a dense layer containing 200 neurons. This architecture has previously been proven to be competent for our task.</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61" name="TextBox 60">
              <a:extLst>
                <a:ext uri="{FF2B5EF4-FFF2-40B4-BE49-F238E27FC236}">
                  <a16:creationId xmlns:a16="http://schemas.microsoft.com/office/drawing/2014/main" id="{59DC7BA3-2AE2-3E45-855C-9DBA644D3C13}"/>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Policy network</a:t>
              </a:r>
            </a:p>
          </p:txBody>
        </p:sp>
      </p:grpSp>
      <p:grpSp>
        <p:nvGrpSpPr>
          <p:cNvPr id="15" name="Group 14">
            <a:extLst>
              <a:ext uri="{FF2B5EF4-FFF2-40B4-BE49-F238E27FC236}">
                <a16:creationId xmlns:a16="http://schemas.microsoft.com/office/drawing/2014/main" id="{65B09616-D909-824D-AF1C-5B2BE6F1FA31}"/>
              </a:ext>
            </a:extLst>
          </p:cNvPr>
          <p:cNvGrpSpPr/>
          <p:nvPr/>
        </p:nvGrpSpPr>
        <p:grpSpPr>
          <a:xfrm>
            <a:off x="410801" y="14329669"/>
            <a:ext cx="13716000" cy="10208185"/>
            <a:chOff x="374501" y="24156944"/>
            <a:chExt cx="13716000" cy="10208185"/>
          </a:xfrm>
        </p:grpSpPr>
        <p:grpSp>
          <p:nvGrpSpPr>
            <p:cNvPr id="68" name="Group 67">
              <a:extLst>
                <a:ext uri="{FF2B5EF4-FFF2-40B4-BE49-F238E27FC236}">
                  <a16:creationId xmlns:a16="http://schemas.microsoft.com/office/drawing/2014/main" id="{1043A7F9-BA4D-AE46-A118-657A32867C82}"/>
                </a:ext>
              </a:extLst>
            </p:cNvPr>
            <p:cNvGrpSpPr/>
            <p:nvPr/>
          </p:nvGrpSpPr>
          <p:grpSpPr>
            <a:xfrm>
              <a:off x="374501" y="24156944"/>
              <a:ext cx="13716000" cy="10208185"/>
              <a:chOff x="457200" y="2971800"/>
              <a:chExt cx="13716000" cy="14778140"/>
            </a:xfrm>
          </p:grpSpPr>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D4A81BD2-04DE-8E45-BCEC-D0F8C14DAC73}"/>
                      </a:ext>
                    </a:extLst>
                  </p:cNvPr>
                  <p:cNvSpPr txBox="1"/>
                  <p:nvPr/>
                </p:nvSpPr>
                <p:spPr>
                  <a:xfrm>
                    <a:off x="457200" y="3657600"/>
                    <a:ext cx="13716000" cy="14092340"/>
                  </a:xfrm>
                  <a:prstGeom prst="rect">
                    <a:avLst/>
                  </a:prstGeom>
                  <a:noFill/>
                  <a:ln>
                    <a:noFill/>
                  </a:ln>
                </p:spPr>
                <p:txBody>
                  <a:bodyPr wrap="square" rtlCol="0">
                    <a:spAutoFit/>
                  </a:bodyPr>
                  <a:lstStyle/>
                  <a:p>
                    <a:r>
                      <a:rPr lang="en-CA" sz="3200" dirty="0">
                        <a:latin typeface="Times" pitchFamily="2" charset="0"/>
                      </a:rPr>
                      <a:t>We use log loss, also known as cross-entropy, for calculating the model loss. The function is expressed as:</a:t>
                    </a:r>
                  </a:p>
                  <a:p>
                    <a:endParaRPr lang="en-US" sz="3200" dirty="0">
                      <a:latin typeface="Times" pitchFamily="2" charset="0"/>
                    </a:endParaRPr>
                  </a:p>
                  <a:p>
                    <a:endParaRPr lang="en-US" sz="3200" dirty="0">
                      <a:latin typeface="Times" pitchFamily="2" charset="0"/>
                    </a:endParaRPr>
                  </a:p>
                  <a:p>
                    <a:r>
                      <a:rPr lang="en-US" sz="3200" dirty="0">
                        <a:latin typeface="Times" pitchFamily="2" charset="0"/>
                      </a:rPr>
                      <a:t>where </a:t>
                    </a:r>
                    <a14:m>
                      <m:oMath xmlns:m="http://schemas.openxmlformats.org/officeDocument/2006/math">
                        <m:sSub>
                          <m:sSubPr>
                            <m:ctrlPr>
                              <a:rPr lang="en-CA" sz="3200" b="0" i="1" smtClean="0">
                                <a:latin typeface="Cambria Math" panose="02040503050406030204" pitchFamily="18" charset="0"/>
                              </a:rPr>
                            </m:ctrlPr>
                          </m:sSubPr>
                          <m:e>
                            <m:r>
                              <a:rPr lang="en-CA" sz="3200" b="0" i="1" smtClean="0">
                                <a:latin typeface="Cambria Math" panose="02040503050406030204" pitchFamily="18" charset="0"/>
                              </a:rPr>
                              <m:t>𝑦</m:t>
                            </m:r>
                          </m:e>
                          <m:sub>
                            <m:r>
                              <a:rPr lang="en-CA" sz="3200" b="0" i="1" smtClean="0">
                                <a:latin typeface="Cambria Math" panose="02040503050406030204" pitchFamily="18" charset="0"/>
                              </a:rPr>
                              <m:t>𝑖</m:t>
                            </m:r>
                          </m:sub>
                        </m:sSub>
                      </m:oMath>
                    </a14:m>
                    <a:r>
                      <a:rPr lang="en-CA" sz="3200" baseline="-25000" dirty="0">
                        <a:latin typeface="Times" pitchFamily="2" charset="0"/>
                      </a:rPr>
                      <a:t> </a:t>
                    </a:r>
                    <a:r>
                      <a:rPr lang="en-CA" sz="3200" dirty="0">
                        <a:latin typeface="Times" pitchFamily="2" charset="0"/>
                      </a:rPr>
                      <a:t>is the sampled action our model taken for </a:t>
                    </a:r>
                    <a14:m>
                      <m:oMath xmlns:m="http://schemas.openxmlformats.org/officeDocument/2006/math">
                        <m:f>
                          <m:fPr>
                            <m:ctrlPr>
                              <a:rPr lang="en-CA" sz="3200" i="1" dirty="0" smtClean="0">
                                <a:latin typeface="Cambria Math" panose="02040503050406030204" pitchFamily="18" charset="0"/>
                              </a:rPr>
                            </m:ctrlPr>
                          </m:fPr>
                          <m:num>
                            <m:r>
                              <a:rPr lang="en-CA" sz="3200" i="1" dirty="0" smtClean="0">
                                <a:latin typeface="Cambria Math" panose="02040503050406030204" pitchFamily="18" charset="0"/>
                              </a:rPr>
                              <m:t>𝑓𝑟𝑎𝑚</m:t>
                            </m:r>
                            <m:sSub>
                              <m:sSubPr>
                                <m:ctrlPr>
                                  <a:rPr lang="en-CA" sz="3200" b="0" i="1" dirty="0" smtClean="0">
                                    <a:latin typeface="Cambria Math" panose="02040503050406030204" pitchFamily="18" charset="0"/>
                                  </a:rPr>
                                </m:ctrlPr>
                              </m:sSubPr>
                              <m:e>
                                <m:r>
                                  <a:rPr lang="en-CA" sz="3200" i="1" dirty="0" smtClean="0">
                                    <a:latin typeface="Cambria Math" panose="02040503050406030204" pitchFamily="18" charset="0"/>
                                  </a:rPr>
                                  <m:t>𝑒</m:t>
                                </m:r>
                              </m:e>
                              <m:sub>
                                <m:r>
                                  <a:rPr lang="en-CA" sz="3200" b="0" i="1" dirty="0" smtClean="0">
                                    <a:latin typeface="Cambria Math" panose="02040503050406030204" pitchFamily="18" charset="0"/>
                                  </a:rPr>
                                  <m:t>𝑖</m:t>
                                </m:r>
                              </m:sub>
                            </m:sSub>
                          </m:num>
                          <m:den>
                            <m:sSub>
                              <m:sSubPr>
                                <m:ctrlPr>
                                  <a:rPr lang="en-CA" sz="3200" b="0" i="1" dirty="0" smtClean="0">
                                    <a:latin typeface="Cambria Math" panose="02040503050406030204" pitchFamily="18" charset="0"/>
                                  </a:rPr>
                                </m:ctrlPr>
                              </m:sSubPr>
                              <m:e>
                                <m:r>
                                  <a:rPr lang="en-CA" sz="3200" i="1" dirty="0" smtClean="0">
                                    <a:latin typeface="Cambria Math" panose="02040503050406030204" pitchFamily="18" charset="0"/>
                                  </a:rPr>
                                  <m:t>𝑥</m:t>
                                </m:r>
                              </m:e>
                              <m:sub>
                                <m:r>
                                  <a:rPr lang="en-CA" sz="3200" b="0" i="1" dirty="0" smtClean="0">
                                    <a:latin typeface="Cambria Math" panose="02040503050406030204" pitchFamily="18" charset="0"/>
                                  </a:rPr>
                                  <m:t>𝑖</m:t>
                                </m:r>
                              </m:sub>
                            </m:sSub>
                          </m:den>
                        </m:f>
                      </m:oMath>
                    </a14:m>
                    <a:r>
                      <a:rPr lang="en-CA" sz="3200" dirty="0">
                        <a:latin typeface="Times" pitchFamily="2" charset="0"/>
                      </a:rPr>
                      <a:t>, </a:t>
                    </a:r>
                    <a14:m>
                      <m:oMath xmlns:m="http://schemas.openxmlformats.org/officeDocument/2006/math">
                        <m:r>
                          <a:rPr lang="en-CA" sz="3200" b="0" i="1" smtClean="0">
                            <a:latin typeface="Cambria Math" panose="02040503050406030204" pitchFamily="18" charset="0"/>
                          </a:rPr>
                          <m:t>𝑓</m:t>
                        </m:r>
                        <m:d>
                          <m:dPr>
                            <m:ctrlPr>
                              <a:rPr lang="en-CA" sz="3200" b="0" i="1" smtClean="0">
                                <a:latin typeface="Cambria Math" panose="02040503050406030204" pitchFamily="18" charset="0"/>
                              </a:rPr>
                            </m:ctrlPr>
                          </m:dPr>
                          <m:e>
                            <m:sSub>
                              <m:sSubPr>
                                <m:ctrlPr>
                                  <a:rPr lang="en-CA" sz="3200" b="0" i="1" smtClean="0">
                                    <a:latin typeface="Cambria Math" panose="02040503050406030204" pitchFamily="18" charset="0"/>
                                  </a:rPr>
                                </m:ctrlPr>
                              </m:sSubPr>
                              <m:e>
                                <m:r>
                                  <a:rPr lang="en-CA" sz="3200" b="0" i="1" smtClean="0">
                                    <a:latin typeface="Cambria Math" panose="02040503050406030204" pitchFamily="18" charset="0"/>
                                  </a:rPr>
                                  <m:t>𝑥</m:t>
                                </m:r>
                              </m:e>
                              <m:sub>
                                <m:r>
                                  <a:rPr lang="en-CA" sz="3200" b="0" i="1" smtClean="0">
                                    <a:latin typeface="Cambria Math" panose="02040503050406030204" pitchFamily="18" charset="0"/>
                                  </a:rPr>
                                  <m:t>𝑖</m:t>
                                </m:r>
                              </m:sub>
                            </m:sSub>
                          </m:e>
                        </m:d>
                        <m:r>
                          <a:rPr lang="en-CA" sz="3200" b="0" i="1" smtClean="0">
                            <a:latin typeface="Cambria Math" panose="02040503050406030204" pitchFamily="18" charset="0"/>
                          </a:rPr>
                          <m:t> </m:t>
                        </m:r>
                      </m:oMath>
                    </a14:m>
                    <a:r>
                      <a:rPr lang="en-CA" sz="3200" dirty="0">
                        <a:latin typeface="Times" pitchFamily="2" charset="0"/>
                      </a:rPr>
                      <a:t>is the model’s prediction for </a:t>
                    </a:r>
                    <a14:m>
                      <m:oMath xmlns:m="http://schemas.openxmlformats.org/officeDocument/2006/math">
                        <m:sSub>
                          <m:sSubPr>
                            <m:ctrlPr>
                              <a:rPr lang="en-CA" sz="3200" i="1">
                                <a:latin typeface="Cambria Math" panose="02040503050406030204" pitchFamily="18" charset="0"/>
                              </a:rPr>
                            </m:ctrlPr>
                          </m:sSubPr>
                          <m:e>
                            <m:r>
                              <a:rPr lang="en-CA" sz="3200" i="1">
                                <a:latin typeface="Cambria Math" panose="02040503050406030204" pitchFamily="18" charset="0"/>
                              </a:rPr>
                              <m:t>𝑥</m:t>
                            </m:r>
                          </m:e>
                          <m:sub>
                            <m:r>
                              <a:rPr lang="en-CA" sz="3200" i="1">
                                <a:latin typeface="Cambria Math" panose="02040503050406030204" pitchFamily="18" charset="0"/>
                              </a:rPr>
                              <m:t>𝑖</m:t>
                            </m:r>
                          </m:sub>
                        </m:sSub>
                      </m:oMath>
                    </a14:m>
                    <a:r>
                      <a:rPr lang="en-CA" sz="3200" dirty="0">
                        <a:latin typeface="Times" pitchFamily="2" charset="0"/>
                      </a:rPr>
                      <a:t>, and </a:t>
                    </a:r>
                    <a14:m>
                      <m:oMath xmlns:m="http://schemas.openxmlformats.org/officeDocument/2006/math">
                        <m:sSub>
                          <m:sSubPr>
                            <m:ctrlPr>
                              <a:rPr lang="en-CA" sz="3200" b="0" i="1" smtClean="0">
                                <a:latin typeface="Cambria Math" panose="02040503050406030204" pitchFamily="18" charset="0"/>
                              </a:rPr>
                            </m:ctrlPr>
                          </m:sSubPr>
                          <m:e>
                            <m:r>
                              <a:rPr lang="en-CA" sz="3200" b="0" i="1" smtClean="0">
                                <a:latin typeface="Cambria Math" panose="02040503050406030204" pitchFamily="18" charset="0"/>
                              </a:rPr>
                              <m:t>𝐴</m:t>
                            </m:r>
                          </m:e>
                          <m:sub>
                            <m:r>
                              <a:rPr lang="en-CA" sz="3200" b="0" i="1" smtClean="0">
                                <a:latin typeface="Cambria Math" panose="02040503050406030204" pitchFamily="18" charset="0"/>
                              </a:rPr>
                              <m:t>𝑖</m:t>
                            </m:r>
                          </m:sub>
                        </m:sSub>
                        <m:r>
                          <a:rPr lang="en-CA" sz="3200" b="0" i="1" smtClean="0">
                            <a:latin typeface="Cambria Math" panose="02040503050406030204" pitchFamily="18" charset="0"/>
                          </a:rPr>
                          <m:t> </m:t>
                        </m:r>
                      </m:oMath>
                    </a14:m>
                    <a:r>
                      <a:rPr lang="en-CA" sz="3200" dirty="0">
                        <a:latin typeface="Times" pitchFamily="2" charset="0"/>
                      </a:rPr>
                      <a:t>is the reward generated by taking action </a:t>
                    </a:r>
                    <a14:m>
                      <m:oMath xmlns:m="http://schemas.openxmlformats.org/officeDocument/2006/math">
                        <m:sSub>
                          <m:sSubPr>
                            <m:ctrlPr>
                              <a:rPr lang="en-CA" sz="3200" i="1">
                                <a:latin typeface="Cambria Math" panose="02040503050406030204" pitchFamily="18" charset="0"/>
                              </a:rPr>
                            </m:ctrlPr>
                          </m:sSubPr>
                          <m:e>
                            <m:r>
                              <a:rPr lang="en-CA" sz="3200" i="1">
                                <a:latin typeface="Cambria Math" panose="02040503050406030204" pitchFamily="18" charset="0"/>
                              </a:rPr>
                              <m:t>𝑦</m:t>
                            </m:r>
                          </m:e>
                          <m:sub>
                            <m:r>
                              <a:rPr lang="en-CA" sz="3200" i="1">
                                <a:latin typeface="Cambria Math" panose="02040503050406030204" pitchFamily="18" charset="0"/>
                              </a:rPr>
                              <m:t>𝑖</m:t>
                            </m:r>
                          </m:sub>
                        </m:sSub>
                      </m:oMath>
                    </a14:m>
                    <a:r>
                      <a:rPr lang="en-CA" sz="3200" dirty="0">
                        <a:latin typeface="Times" pitchFamily="2" charset="0"/>
                      </a:rPr>
                      <a:t>. An epsilon value is added to the model prediction to avoid </a:t>
                    </a:r>
                    <a14:m>
                      <m:oMath xmlns:m="http://schemas.openxmlformats.org/officeDocument/2006/math">
                        <m:r>
                          <a:rPr lang="en-CA" sz="3200" b="0" i="1" dirty="0" smtClean="0">
                            <a:latin typeface="Cambria Math" panose="02040503050406030204" pitchFamily="18" charset="0"/>
                          </a:rPr>
                          <m:t>𝑙𝑜𝑔</m:t>
                        </m:r>
                        <m:r>
                          <a:rPr lang="en-CA" sz="3200" i="1" dirty="0" smtClean="0">
                            <a:latin typeface="Cambria Math" panose="02040503050406030204" pitchFamily="18" charset="0"/>
                          </a:rPr>
                          <m:t>(0) </m:t>
                        </m:r>
                      </m:oMath>
                    </a14:m>
                    <a:r>
                      <a:rPr lang="en-CA" sz="3200" dirty="0">
                        <a:latin typeface="Times" pitchFamily="2" charset="0"/>
                      </a:rPr>
                      <a:t>calculations. Reward is multiplied with sampled actions to classify whether an action is a good action or bad action. We then multiply the result with the logged probability of the model’s prediction. The model’s high confidence in its prediction of a good action gives a low loss value, and vice versa. By minimizing the loss value with the Adam optimizer, the model’s performance improves. Intuitively, this is identical to supervised learning where there is a ground truth label for the input state, and we maximize the model’s confidence in predicting the correct ground truth, except the dataset is constantly changing.</a:t>
                    </a:r>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mc:Choice>
            <mc:Fallback>
              <p:sp>
                <p:nvSpPr>
                  <p:cNvPr id="69" name="TextBox 68">
                    <a:extLst>
                      <a:ext uri="{FF2B5EF4-FFF2-40B4-BE49-F238E27FC236}">
                        <a16:creationId xmlns:a16="http://schemas.microsoft.com/office/drawing/2014/main" id="{D4A81BD2-04DE-8E45-BCEC-D0F8C14DAC73}"/>
                      </a:ext>
                    </a:extLst>
                  </p:cNvPr>
                  <p:cNvSpPr txBox="1">
                    <a:spLocks noRot="1" noChangeAspect="1" noMove="1" noResize="1" noEditPoints="1" noAdjustHandles="1" noChangeArrowheads="1" noChangeShapeType="1" noTextEdit="1"/>
                  </p:cNvSpPr>
                  <p:nvPr/>
                </p:nvSpPr>
                <p:spPr>
                  <a:xfrm>
                    <a:off x="457200" y="3657600"/>
                    <a:ext cx="13716000" cy="14092340"/>
                  </a:xfrm>
                  <a:prstGeom prst="rect">
                    <a:avLst/>
                  </a:prstGeom>
                  <a:blipFill>
                    <a:blip r:embed="rId10"/>
                    <a:stretch>
                      <a:fillRect l="-1018" t="-782" r="-1295"/>
                    </a:stretch>
                  </a:blipFill>
                  <a:ln>
                    <a:noFill/>
                  </a:ln>
                </p:spPr>
                <p:txBody>
                  <a:bodyPr/>
                  <a:lstStyle/>
                  <a:p>
                    <a:r>
                      <a:rPr lang="en-US">
                        <a:noFill/>
                      </a:rPr>
                      <a:t> </a:t>
                    </a:r>
                  </a:p>
                </p:txBody>
              </p:sp>
            </mc:Fallback>
          </mc:AlternateContent>
          <p:sp>
            <p:nvSpPr>
              <p:cNvPr id="70" name="TextBox 69">
                <a:extLst>
                  <a:ext uri="{FF2B5EF4-FFF2-40B4-BE49-F238E27FC236}">
                    <a16:creationId xmlns:a16="http://schemas.microsoft.com/office/drawing/2014/main" id="{6B6BDED3-D8EB-994D-9C10-81120F43A5D9}"/>
                  </a:ext>
                </a:extLst>
              </p:cNvPr>
              <p:cNvSpPr txBox="1"/>
              <p:nvPr/>
            </p:nvSpPr>
            <p:spPr>
              <a:xfrm>
                <a:off x="457200" y="2971800"/>
                <a:ext cx="13716000" cy="1024789"/>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Optimization</a:t>
                </a:r>
              </a:p>
            </p:txBody>
          </p:sp>
        </p:grpSp>
        <p:pic>
          <p:nvPicPr>
            <p:cNvPr id="71" name="Picture 70">
              <a:extLst>
                <a:ext uri="{FF2B5EF4-FFF2-40B4-BE49-F238E27FC236}">
                  <a16:creationId xmlns:a16="http://schemas.microsoft.com/office/drawing/2014/main" id="{6647A648-135B-EE4E-884B-D6A5ABAD855E}"/>
                </a:ext>
              </a:extLst>
            </p:cNvPr>
            <p:cNvPicPr/>
            <p:nvPr/>
          </p:nvPicPr>
          <p:blipFill>
            <a:blip r:embed="rId11">
              <a:extLst>
                <a:ext uri="{28A0092B-C50C-407E-A947-70E740481C1C}">
                  <a14:useLocalDpi xmlns:a14="http://schemas.microsoft.com/office/drawing/2010/main" val="0"/>
                </a:ext>
              </a:extLst>
            </a:blip>
            <a:stretch>
              <a:fillRect/>
            </a:stretch>
          </p:blipFill>
          <p:spPr>
            <a:xfrm>
              <a:off x="456520" y="25851647"/>
              <a:ext cx="13259480" cy="707886"/>
            </a:xfrm>
            <a:prstGeom prst="rect">
              <a:avLst/>
            </a:prstGeom>
          </p:spPr>
        </p:pic>
      </p:grpSp>
    </p:spTree>
    <p:extLst>
      <p:ext uri="{BB962C8B-B14F-4D97-AF65-F5344CB8AC3E}">
        <p14:creationId xmlns:p14="http://schemas.microsoft.com/office/powerpoint/2010/main" val="4214664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3412</TotalTime>
  <Words>1187</Words>
  <Application>Microsoft Macintosh PowerPoint</Application>
  <PresentationFormat>Custom</PresentationFormat>
  <Paragraphs>137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Impact</vt:lpstr>
      <vt:lpstr>Times</vt:lpstr>
      <vt:lpstr>Trebuchet MS</vt:lpstr>
      <vt:lpstr>Office Theme</vt:lpstr>
      <vt:lpstr>Reinforcement Learning with Pong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Weakly Supervised Action Recognition</dc:title>
  <dc:creator>Greg Mori</dc:creator>
  <cp:lastModifiedBy>Jacky Lee</cp:lastModifiedBy>
  <cp:revision>97</cp:revision>
  <dcterms:created xsi:type="dcterms:W3CDTF">2018-11-28T01:52:15Z</dcterms:created>
  <dcterms:modified xsi:type="dcterms:W3CDTF">2019-11-29T22:44:53Z</dcterms:modified>
</cp:coreProperties>
</file>