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58" r:id="rId4"/>
    <p:sldId id="259" r:id="rId5"/>
    <p:sldId id="260" r:id="rId6"/>
    <p:sldId id="261" r:id="rId7"/>
    <p:sldId id="264" r:id="rId8"/>
    <p:sldId id="262" r:id="rId9"/>
    <p:sldId id="265" r:id="rId10"/>
    <p:sldId id="266" r:id="rId11"/>
    <p:sldId id="269" r:id="rId12"/>
    <p:sldId id="270" r:id="rId13"/>
    <p:sldId id="271" r:id="rId14"/>
    <p:sldId id="274" r:id="rId15"/>
    <p:sldId id="275" r:id="rId16"/>
    <p:sldId id="273" r:id="rId17"/>
    <p:sldId id="272"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3A086-685B-5041-9724-82821830B2C5}"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A2E97-9BF0-0740-BC6B-0E2661C2B9F4}" type="slidenum">
              <a:rPr lang="en-US" smtClean="0"/>
              <a:t>‹#›</a:t>
            </a:fld>
            <a:endParaRPr lang="en-US"/>
          </a:p>
        </p:txBody>
      </p:sp>
    </p:spTree>
    <p:extLst>
      <p:ext uri="{BB962C8B-B14F-4D97-AF65-F5344CB8AC3E}">
        <p14:creationId xmlns:p14="http://schemas.microsoft.com/office/powerpoint/2010/main" val="215859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Explain the loss function during presentation</a:t>
            </a:r>
          </a:p>
        </p:txBody>
      </p:sp>
      <p:sp>
        <p:nvSpPr>
          <p:cNvPr id="4" name="Slide Number Placeholder 3"/>
          <p:cNvSpPr>
            <a:spLocks noGrp="1"/>
          </p:cNvSpPr>
          <p:nvPr>
            <p:ph type="sldNum" sz="quarter" idx="5"/>
          </p:nvPr>
        </p:nvSpPr>
        <p:spPr/>
        <p:txBody>
          <a:bodyPr/>
          <a:lstStyle/>
          <a:p>
            <a:fld id="{483A2E97-9BF0-0740-BC6B-0E2661C2B9F4}" type="slidenum">
              <a:rPr lang="en-US" smtClean="0"/>
              <a:t>8</a:t>
            </a:fld>
            <a:endParaRPr lang="en-US"/>
          </a:p>
        </p:txBody>
      </p:sp>
    </p:spTree>
    <p:extLst>
      <p:ext uri="{BB962C8B-B14F-4D97-AF65-F5344CB8AC3E}">
        <p14:creationId xmlns:p14="http://schemas.microsoft.com/office/powerpoint/2010/main" val="291593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F452-DB41-ED40-1374-CD8457715A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EC0ECF5-427B-47EC-0163-8019D1A50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94F8FF4-2614-7B45-375E-EB02FE1AA69E}"/>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5" name="Footer Placeholder 4">
            <a:extLst>
              <a:ext uri="{FF2B5EF4-FFF2-40B4-BE49-F238E27FC236}">
                <a16:creationId xmlns:a16="http://schemas.microsoft.com/office/drawing/2014/main" id="{59F50AE2-BFDA-D7E9-D4BF-25106AC7A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5DE21-A94C-677E-4CB0-4BCC6C396E2B}"/>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50043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D283-8923-DC20-E9AA-A809EDA73B3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BF3177-310C-7F1D-3BAC-9ABF31EFAF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1A6E9A-F46B-DBE8-497B-9C1F661AD914}"/>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5" name="Footer Placeholder 4">
            <a:extLst>
              <a:ext uri="{FF2B5EF4-FFF2-40B4-BE49-F238E27FC236}">
                <a16:creationId xmlns:a16="http://schemas.microsoft.com/office/drawing/2014/main" id="{B35BA913-5363-D9C4-EF39-80D46A5B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50E37-56B3-E863-A027-FF6D2F6460B0}"/>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156412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44573-46B9-578C-8A78-8108EDF62C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883BAD-AFEF-3A06-BF28-D8D1661421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BAE36E-5004-5B0E-D9DB-2718EE5E61E0}"/>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5" name="Footer Placeholder 4">
            <a:extLst>
              <a:ext uri="{FF2B5EF4-FFF2-40B4-BE49-F238E27FC236}">
                <a16:creationId xmlns:a16="http://schemas.microsoft.com/office/drawing/2014/main" id="{4F598ECD-E6A0-D988-4C84-2F54D634A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8EA3A-BBAC-9875-3576-5E6F07A887FD}"/>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54059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73D2-6723-8167-BEC7-06FC0BBDD1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78E67E-90CB-7817-66DE-65EAD7D0B8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A76D02-3728-4540-8F4C-40EC1621D769}"/>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5" name="Footer Placeholder 4">
            <a:extLst>
              <a:ext uri="{FF2B5EF4-FFF2-40B4-BE49-F238E27FC236}">
                <a16:creationId xmlns:a16="http://schemas.microsoft.com/office/drawing/2014/main" id="{FBDBB3FA-0379-BFDD-4AD3-737686479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7CAB2-6369-205B-DF93-55282ADA4A1B}"/>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41757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0FE5-3D38-F15A-ED2D-B454F1652B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573587-8272-536F-C7C8-EC047482C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7CAD18-5071-1FF5-85E4-B74F652E4B1E}"/>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5" name="Footer Placeholder 4">
            <a:extLst>
              <a:ext uri="{FF2B5EF4-FFF2-40B4-BE49-F238E27FC236}">
                <a16:creationId xmlns:a16="http://schemas.microsoft.com/office/drawing/2014/main" id="{94A0B55A-38E7-0E3B-BC74-B6150D0B9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A88D1-7501-D9BA-A4E8-47ABF4604BB3}"/>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168909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5305-D3CF-1F79-6A02-3592F80301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D55C22-28E7-B52C-A833-87CA567E29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A2133C-C0EB-5169-F0E2-9212E37D5B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B581FDB-7172-0A87-6A61-5B06F9F245CA}"/>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6" name="Footer Placeholder 5">
            <a:extLst>
              <a:ext uri="{FF2B5EF4-FFF2-40B4-BE49-F238E27FC236}">
                <a16:creationId xmlns:a16="http://schemas.microsoft.com/office/drawing/2014/main" id="{BC8EE162-8D2D-0FD0-01A4-5A7280994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961D6-FFEA-3586-02F4-76A7D451D18E}"/>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226419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60C4-0C7D-A493-9B45-97F939B1255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FD5D11-1204-ED32-5C25-112D64ECC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A53E0C-98F7-E2D2-0A71-715A529049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3EBFCB0-014C-859C-99C1-CF5A0EFA6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EAD4945-C2C3-2BC1-DD66-B88C2567A0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6933BD-82FB-3598-0C92-334F9CA4ABB4}"/>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8" name="Footer Placeholder 7">
            <a:extLst>
              <a:ext uri="{FF2B5EF4-FFF2-40B4-BE49-F238E27FC236}">
                <a16:creationId xmlns:a16="http://schemas.microsoft.com/office/drawing/2014/main" id="{79E494DB-87EC-55CE-1FFD-116206429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846FA-F26C-D4CC-C1A6-2824A03E07DB}"/>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294213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2556-6062-FE6C-F3C8-7207E79D41C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FF91593-112F-A525-9D6D-0B416D721300}"/>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4" name="Footer Placeholder 3">
            <a:extLst>
              <a:ext uri="{FF2B5EF4-FFF2-40B4-BE49-F238E27FC236}">
                <a16:creationId xmlns:a16="http://schemas.microsoft.com/office/drawing/2014/main" id="{FA923A09-9175-7D47-9A04-A26B096B8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0182F-A0BF-DDDF-5D8B-4982761BC0B6}"/>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237546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AEB46-6E83-2532-97AD-E3D7EF83BED8}"/>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3" name="Footer Placeholder 2">
            <a:extLst>
              <a:ext uri="{FF2B5EF4-FFF2-40B4-BE49-F238E27FC236}">
                <a16:creationId xmlns:a16="http://schemas.microsoft.com/office/drawing/2014/main" id="{0B668C47-A931-5C27-3F40-5274405C7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5913E0-AB3F-003A-CF71-2EDA467D0513}"/>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24035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D719-2317-B2FC-4D9D-C3173DD6C0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2CC8D8-6616-CA4E-6F9A-27668B904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135DA2-8FA6-C049-11DE-32B3F413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74D455-36F2-2793-E58E-8E3B0AA5E8F5}"/>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6" name="Footer Placeholder 5">
            <a:extLst>
              <a:ext uri="{FF2B5EF4-FFF2-40B4-BE49-F238E27FC236}">
                <a16:creationId xmlns:a16="http://schemas.microsoft.com/office/drawing/2014/main" id="{00E69F3A-CF27-EC67-A3A4-B22D3408D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1803ED-33C3-B031-1787-02DC50959669}"/>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160403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71E7-F3CF-3369-603C-0AEC76ECF3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710D8D1-750A-3E5B-27A3-94201D251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8E665-173A-C80E-AD30-FFAD8C88A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B53CAE-EF7F-064E-8D26-235F8F13741E}"/>
              </a:ext>
            </a:extLst>
          </p:cNvPr>
          <p:cNvSpPr>
            <a:spLocks noGrp="1"/>
          </p:cNvSpPr>
          <p:nvPr>
            <p:ph type="dt" sz="half" idx="10"/>
          </p:nvPr>
        </p:nvSpPr>
        <p:spPr/>
        <p:txBody>
          <a:bodyPr/>
          <a:lstStyle/>
          <a:p>
            <a:fld id="{6A94FA4C-5053-D344-9F10-B7DF61F48A45}" type="datetimeFigureOut">
              <a:rPr lang="en-US" smtClean="0"/>
              <a:t>5/14/2023</a:t>
            </a:fld>
            <a:endParaRPr lang="en-US"/>
          </a:p>
        </p:txBody>
      </p:sp>
      <p:sp>
        <p:nvSpPr>
          <p:cNvPr id="6" name="Footer Placeholder 5">
            <a:extLst>
              <a:ext uri="{FF2B5EF4-FFF2-40B4-BE49-F238E27FC236}">
                <a16:creationId xmlns:a16="http://schemas.microsoft.com/office/drawing/2014/main" id="{850FA108-2DA5-F07F-FEE4-A2DC20516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42CFA-ADB2-4DB0-DB8A-9A5011C5B21A}"/>
              </a:ext>
            </a:extLst>
          </p:cNvPr>
          <p:cNvSpPr>
            <a:spLocks noGrp="1"/>
          </p:cNvSpPr>
          <p:nvPr>
            <p:ph type="sldNum" sz="quarter" idx="12"/>
          </p:nvPr>
        </p:nvSpPr>
        <p:spPr/>
        <p:txBody>
          <a:bodyPr/>
          <a:lstStyle/>
          <a:p>
            <a:fld id="{DF68E264-5708-974E-B642-C22922BB13DA}" type="slidenum">
              <a:rPr lang="en-US" smtClean="0"/>
              <a:t>‹#›</a:t>
            </a:fld>
            <a:endParaRPr lang="en-US"/>
          </a:p>
        </p:txBody>
      </p:sp>
    </p:spTree>
    <p:extLst>
      <p:ext uri="{BB962C8B-B14F-4D97-AF65-F5344CB8AC3E}">
        <p14:creationId xmlns:p14="http://schemas.microsoft.com/office/powerpoint/2010/main" val="254414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DA6FE-65C7-9D94-0103-43A869432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C12DFD7-81E9-1E81-D82E-C39B61049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61C6AF-9FCA-AC6E-4744-1D6BBCAEB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4FA4C-5053-D344-9F10-B7DF61F48A45}" type="datetimeFigureOut">
              <a:rPr lang="en-US" smtClean="0"/>
              <a:t>5/14/2023</a:t>
            </a:fld>
            <a:endParaRPr lang="en-US"/>
          </a:p>
        </p:txBody>
      </p:sp>
      <p:sp>
        <p:nvSpPr>
          <p:cNvPr id="5" name="Footer Placeholder 4">
            <a:extLst>
              <a:ext uri="{FF2B5EF4-FFF2-40B4-BE49-F238E27FC236}">
                <a16:creationId xmlns:a16="http://schemas.microsoft.com/office/drawing/2014/main" id="{896F0FC9-C17C-5E22-7B6D-FA0A6E12E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F6E430-BAEB-1134-5E47-1F5C4C95E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8E264-5708-974E-B642-C22922BB13DA}" type="slidenum">
              <a:rPr lang="en-US" smtClean="0"/>
              <a:t>‹#›</a:t>
            </a:fld>
            <a:endParaRPr lang="en-US"/>
          </a:p>
        </p:txBody>
      </p:sp>
    </p:spTree>
    <p:extLst>
      <p:ext uri="{BB962C8B-B14F-4D97-AF65-F5344CB8AC3E}">
        <p14:creationId xmlns:p14="http://schemas.microsoft.com/office/powerpoint/2010/main" val="180939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is0801/HPMLProject-HatefulMemesChallen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3355E-566C-CF04-E95F-249D34A6D0B4}"/>
              </a:ext>
            </a:extLst>
          </p:cNvPr>
          <p:cNvSpPr>
            <a:spLocks noGrp="1"/>
          </p:cNvSpPr>
          <p:nvPr>
            <p:ph type="ctrTitle"/>
          </p:nvPr>
        </p:nvSpPr>
        <p:spPr>
          <a:xfrm>
            <a:off x="4244454" y="3006586"/>
            <a:ext cx="7284935" cy="2732297"/>
          </a:xfrm>
        </p:spPr>
        <p:txBody>
          <a:bodyPr anchor="t">
            <a:normAutofit/>
          </a:bodyPr>
          <a:lstStyle/>
          <a:p>
            <a:pPr algn="l"/>
            <a:r>
              <a:rPr lang="en-US" sz="4800" dirty="0">
                <a:solidFill>
                  <a:srgbClr val="FFFFFF"/>
                </a:solidFill>
              </a:rPr>
              <a:t>Domain-aware Self-supervised Pre-training for Label-Efficient Meme Analysis</a:t>
            </a:r>
          </a:p>
        </p:txBody>
      </p:sp>
      <p:sp>
        <p:nvSpPr>
          <p:cNvPr id="3" name="Subtitle 2">
            <a:extLst>
              <a:ext uri="{FF2B5EF4-FFF2-40B4-BE49-F238E27FC236}">
                <a16:creationId xmlns:a16="http://schemas.microsoft.com/office/drawing/2014/main" id="{77722309-F81F-8B15-7964-410F67B82D85}"/>
              </a:ext>
            </a:extLst>
          </p:cNvPr>
          <p:cNvSpPr>
            <a:spLocks noGrp="1"/>
          </p:cNvSpPr>
          <p:nvPr>
            <p:ph type="subTitle" idx="1"/>
          </p:nvPr>
        </p:nvSpPr>
        <p:spPr>
          <a:xfrm>
            <a:off x="4244454" y="667911"/>
            <a:ext cx="6755642" cy="1296368"/>
          </a:xfrm>
        </p:spPr>
        <p:txBody>
          <a:bodyPr anchor="b">
            <a:normAutofit/>
          </a:bodyPr>
          <a:lstStyle/>
          <a:p>
            <a:pPr algn="l"/>
            <a:r>
              <a:rPr lang="en-US">
                <a:solidFill>
                  <a:srgbClr val="FFFFFF"/>
                </a:solidFill>
              </a:rPr>
              <a:t>Brijendra Asthana: bka2022</a:t>
            </a:r>
          </a:p>
          <a:p>
            <a:pPr algn="l"/>
            <a:r>
              <a:rPr lang="en-US">
                <a:solidFill>
                  <a:srgbClr val="FFFFFF"/>
                </a:solidFill>
              </a:rPr>
              <a:t>Rishabh Singh: rbs7261</a:t>
            </a:r>
          </a:p>
        </p:txBody>
      </p:sp>
    </p:spTree>
    <p:extLst>
      <p:ext uri="{BB962C8B-B14F-4D97-AF65-F5344CB8AC3E}">
        <p14:creationId xmlns:p14="http://schemas.microsoft.com/office/powerpoint/2010/main" val="257119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DD0C-5793-8D1C-656F-1BDCE9CEF92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Experimental setup and Hyperparameters</a:t>
            </a:r>
          </a:p>
        </p:txBody>
      </p:sp>
      <p:graphicFrame>
        <p:nvGraphicFramePr>
          <p:cNvPr id="4" name="Table 4">
            <a:extLst>
              <a:ext uri="{FF2B5EF4-FFF2-40B4-BE49-F238E27FC236}">
                <a16:creationId xmlns:a16="http://schemas.microsoft.com/office/drawing/2014/main" id="{112660FE-2875-ABB3-9797-9C2E96A6DE1F}"/>
              </a:ext>
            </a:extLst>
          </p:cNvPr>
          <p:cNvGraphicFramePr>
            <a:graphicFrameLocks noGrp="1"/>
          </p:cNvGraphicFramePr>
          <p:nvPr>
            <p:ph idx="1"/>
            <p:extLst>
              <p:ext uri="{D42A27DB-BD31-4B8C-83A1-F6EECF244321}">
                <p14:modId xmlns:p14="http://schemas.microsoft.com/office/powerpoint/2010/main" val="1070819469"/>
              </p:ext>
            </p:extLst>
          </p:nvPr>
        </p:nvGraphicFramePr>
        <p:xfrm>
          <a:off x="5987738" y="2683174"/>
          <a:ext cx="5628021" cy="2556496"/>
        </p:xfrm>
        <a:graphic>
          <a:graphicData uri="http://schemas.openxmlformats.org/drawingml/2006/table">
            <a:tbl>
              <a:tblPr firstRow="1" bandRow="1">
                <a:noFill/>
                <a:tableStyleId>{5C22544A-7EE6-4342-B048-85BDC9FD1C3A}</a:tableStyleId>
              </a:tblPr>
              <a:tblGrid>
                <a:gridCol w="1086024">
                  <a:extLst>
                    <a:ext uri="{9D8B030D-6E8A-4147-A177-3AD203B41FA5}">
                      <a16:colId xmlns:a16="http://schemas.microsoft.com/office/drawing/2014/main" val="1551588720"/>
                    </a:ext>
                  </a:extLst>
                </a:gridCol>
                <a:gridCol w="767814">
                  <a:extLst>
                    <a:ext uri="{9D8B030D-6E8A-4147-A177-3AD203B41FA5}">
                      <a16:colId xmlns:a16="http://schemas.microsoft.com/office/drawing/2014/main" val="3225037469"/>
                    </a:ext>
                  </a:extLst>
                </a:gridCol>
                <a:gridCol w="893980">
                  <a:extLst>
                    <a:ext uri="{9D8B030D-6E8A-4147-A177-3AD203B41FA5}">
                      <a16:colId xmlns:a16="http://schemas.microsoft.com/office/drawing/2014/main" val="227704461"/>
                    </a:ext>
                  </a:extLst>
                </a:gridCol>
                <a:gridCol w="984099">
                  <a:extLst>
                    <a:ext uri="{9D8B030D-6E8A-4147-A177-3AD203B41FA5}">
                      <a16:colId xmlns:a16="http://schemas.microsoft.com/office/drawing/2014/main" val="95942141"/>
                    </a:ext>
                  </a:extLst>
                </a:gridCol>
                <a:gridCol w="957064">
                  <a:extLst>
                    <a:ext uri="{9D8B030D-6E8A-4147-A177-3AD203B41FA5}">
                      <a16:colId xmlns:a16="http://schemas.microsoft.com/office/drawing/2014/main" val="3235203702"/>
                    </a:ext>
                  </a:extLst>
                </a:gridCol>
                <a:gridCol w="939040">
                  <a:extLst>
                    <a:ext uri="{9D8B030D-6E8A-4147-A177-3AD203B41FA5}">
                      <a16:colId xmlns:a16="http://schemas.microsoft.com/office/drawing/2014/main" val="4122625006"/>
                    </a:ext>
                  </a:extLst>
                </a:gridCol>
              </a:tblGrid>
              <a:tr h="609925">
                <a:tc>
                  <a:txBody>
                    <a:bodyPr/>
                    <a:lstStyle/>
                    <a:p>
                      <a:r>
                        <a:rPr lang="en-US" sz="1300" b="0" cap="none" spc="0">
                          <a:solidFill>
                            <a:schemeClr val="tx1">
                              <a:lumMod val="75000"/>
                              <a:lumOff val="25000"/>
                            </a:schemeClr>
                          </a:solidFill>
                        </a:rPr>
                        <a:t>Name</a:t>
                      </a:r>
                    </a:p>
                  </a:txBody>
                  <a:tcPr marL="162214" marR="97328" marT="97328" marB="9732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300" b="0" cap="none" spc="0">
                          <a:solidFill>
                            <a:schemeClr val="tx1">
                              <a:lumMod val="75000"/>
                              <a:lumOff val="25000"/>
                            </a:schemeClr>
                          </a:solidFill>
                        </a:rPr>
                        <a:t>Batch Size</a:t>
                      </a:r>
                    </a:p>
                  </a:txBody>
                  <a:tcPr marL="162214" marR="97328" marT="97328" marB="9732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300" b="0" cap="none" spc="0">
                          <a:solidFill>
                            <a:schemeClr val="tx1">
                              <a:lumMod val="75000"/>
                              <a:lumOff val="25000"/>
                            </a:schemeClr>
                          </a:solidFill>
                        </a:rPr>
                        <a:t>Epochs</a:t>
                      </a:r>
                    </a:p>
                  </a:txBody>
                  <a:tcPr marL="162214" marR="97328" marT="97328" marB="9732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300" b="0" cap="none" spc="0" dirty="0">
                          <a:solidFill>
                            <a:schemeClr val="tx1">
                              <a:lumMod val="75000"/>
                              <a:lumOff val="25000"/>
                            </a:schemeClr>
                          </a:solidFill>
                        </a:rPr>
                        <a:t>Learning Rate</a:t>
                      </a:r>
                    </a:p>
                  </a:txBody>
                  <a:tcPr marL="162214" marR="97328" marT="97328" marB="9732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300" b="0" cap="none" spc="0">
                          <a:solidFill>
                            <a:schemeClr val="tx1">
                              <a:lumMod val="75000"/>
                              <a:lumOff val="25000"/>
                            </a:schemeClr>
                          </a:solidFill>
                        </a:rPr>
                        <a:t>Image Encoder</a:t>
                      </a:r>
                    </a:p>
                  </a:txBody>
                  <a:tcPr marL="162214" marR="97328" marT="97328" marB="9732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300" b="0" cap="none" spc="0">
                          <a:solidFill>
                            <a:schemeClr val="tx1">
                              <a:lumMod val="75000"/>
                              <a:lumOff val="25000"/>
                            </a:schemeClr>
                          </a:solidFill>
                        </a:rPr>
                        <a:t>Text encoder</a:t>
                      </a:r>
                    </a:p>
                  </a:txBody>
                  <a:tcPr marL="162214" marR="97328" marT="97328" marB="97328"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71801108"/>
                  </a:ext>
                </a:extLst>
              </a:tr>
              <a:tr h="648857">
                <a:tc>
                  <a:txBody>
                    <a:bodyPr/>
                    <a:lstStyle/>
                    <a:p>
                      <a:r>
                        <a:rPr lang="en-US" sz="1000" cap="none" spc="0" dirty="0">
                          <a:solidFill>
                            <a:schemeClr val="tx1">
                              <a:lumMod val="75000"/>
                              <a:lumOff val="25000"/>
                            </a:schemeClr>
                          </a:solidFill>
                        </a:rPr>
                        <a:t>MM-</a:t>
                      </a:r>
                      <a:r>
                        <a:rPr lang="en-US" sz="1000" cap="none" spc="0" dirty="0" err="1">
                          <a:solidFill>
                            <a:schemeClr val="tx1">
                              <a:lumMod val="75000"/>
                              <a:lumOff val="25000"/>
                            </a:schemeClr>
                          </a:solidFill>
                        </a:rPr>
                        <a:t>SimCLR</a:t>
                      </a:r>
                      <a:r>
                        <a:rPr lang="en-US" sz="1000" cap="none" spc="0" dirty="0">
                          <a:solidFill>
                            <a:schemeClr val="tx1">
                              <a:lumMod val="75000"/>
                              <a:lumOff val="25000"/>
                            </a:schemeClr>
                          </a:solidFill>
                        </a:rPr>
                        <a:t> </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32</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a:solidFill>
                            <a:schemeClr val="tx1">
                              <a:lumMod val="75000"/>
                              <a:lumOff val="25000"/>
                            </a:schemeClr>
                          </a:solidFill>
                        </a:rPr>
                        <a:t>100</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0.0001</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ResNet-18</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err="1">
                          <a:solidFill>
                            <a:schemeClr val="tx1">
                              <a:lumMod val="75000"/>
                              <a:lumOff val="25000"/>
                            </a:schemeClr>
                          </a:solidFill>
                        </a:rPr>
                        <a:t>Distilbert</a:t>
                      </a:r>
                      <a:r>
                        <a:rPr lang="en-US" sz="1000" cap="none" spc="0" dirty="0">
                          <a:solidFill>
                            <a:schemeClr val="tx1">
                              <a:lumMod val="75000"/>
                              <a:lumOff val="25000"/>
                            </a:schemeClr>
                          </a:solidFill>
                        </a:rPr>
                        <a:t>-base-uncased</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350487100"/>
                  </a:ext>
                </a:extLst>
              </a:tr>
              <a:tr h="648857">
                <a:tc>
                  <a:txBody>
                    <a:bodyPr/>
                    <a:lstStyle/>
                    <a:p>
                      <a:r>
                        <a:rPr lang="en-US" sz="1000" cap="none" spc="0" dirty="0">
                          <a:solidFill>
                            <a:schemeClr val="tx1">
                              <a:lumMod val="75000"/>
                              <a:lumOff val="25000"/>
                            </a:schemeClr>
                          </a:solidFill>
                        </a:rPr>
                        <a:t>MM-</a:t>
                      </a:r>
                      <a:r>
                        <a:rPr lang="en-US" sz="1000" cap="none" spc="0" dirty="0" err="1">
                          <a:solidFill>
                            <a:schemeClr val="tx1">
                              <a:lumMod val="75000"/>
                              <a:lumOff val="25000"/>
                            </a:schemeClr>
                          </a:solidFill>
                        </a:rPr>
                        <a:t>SimCLR</a:t>
                      </a:r>
                      <a:endParaRPr lang="en-US" sz="1000" cap="none" spc="0" dirty="0">
                        <a:solidFill>
                          <a:schemeClr val="tx1">
                            <a:lumMod val="75000"/>
                            <a:lumOff val="25000"/>
                          </a:schemeClr>
                        </a:solidFill>
                      </a:endParaRP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64</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100</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lumMod val="75000"/>
                              <a:lumOff val="25000"/>
                            </a:schemeClr>
                          </a:solidFill>
                        </a:rPr>
                        <a:t>0.0001</a:t>
                      </a:r>
                    </a:p>
                    <a:p>
                      <a:endParaRPr lang="en-US" sz="1000" cap="none" spc="0" dirty="0">
                        <a:solidFill>
                          <a:schemeClr val="tx1">
                            <a:lumMod val="75000"/>
                            <a:lumOff val="25000"/>
                          </a:schemeClr>
                        </a:solidFill>
                      </a:endParaRP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lumMod val="75000"/>
                              <a:lumOff val="25000"/>
                            </a:schemeClr>
                          </a:solidFill>
                        </a:rPr>
                        <a:t>ResNet-18</a:t>
                      </a:r>
                    </a:p>
                    <a:p>
                      <a:endParaRPr lang="en-US" sz="1000" cap="none" spc="0" dirty="0">
                        <a:solidFill>
                          <a:schemeClr val="tx1">
                            <a:lumMod val="75000"/>
                            <a:lumOff val="25000"/>
                          </a:schemeClr>
                        </a:solidFill>
                      </a:endParaRP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err="1">
                          <a:solidFill>
                            <a:schemeClr val="tx1">
                              <a:lumMod val="75000"/>
                              <a:lumOff val="25000"/>
                            </a:schemeClr>
                          </a:solidFill>
                        </a:rPr>
                        <a:t>Distilbert</a:t>
                      </a:r>
                      <a:r>
                        <a:rPr lang="en-US" sz="1000" cap="none" spc="0" dirty="0">
                          <a:solidFill>
                            <a:schemeClr val="tx1">
                              <a:lumMod val="75000"/>
                              <a:lumOff val="25000"/>
                            </a:schemeClr>
                          </a:solidFill>
                        </a:rPr>
                        <a:t>-base-uncased</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581961191"/>
                  </a:ext>
                </a:extLst>
              </a:tr>
              <a:tr h="648857">
                <a:tc>
                  <a:txBody>
                    <a:bodyPr/>
                    <a:lstStyle/>
                    <a:p>
                      <a:r>
                        <a:rPr lang="en-US" sz="1000" cap="none" spc="0" dirty="0">
                          <a:solidFill>
                            <a:schemeClr val="tx1">
                              <a:lumMod val="75000"/>
                              <a:lumOff val="25000"/>
                            </a:schemeClr>
                          </a:solidFill>
                        </a:rPr>
                        <a:t>MM-</a:t>
                      </a:r>
                      <a:r>
                        <a:rPr lang="en-US" sz="1000" cap="none" spc="0" dirty="0" err="1">
                          <a:solidFill>
                            <a:schemeClr val="tx1">
                              <a:lumMod val="75000"/>
                              <a:lumOff val="25000"/>
                            </a:schemeClr>
                          </a:solidFill>
                        </a:rPr>
                        <a:t>SimCLR</a:t>
                      </a:r>
                      <a:endParaRPr lang="en-US" sz="1000" cap="none" spc="0" dirty="0">
                        <a:solidFill>
                          <a:schemeClr val="tx1">
                            <a:lumMod val="75000"/>
                            <a:lumOff val="25000"/>
                          </a:schemeClr>
                        </a:solidFill>
                      </a:endParaRP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128</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1000" cap="none" spc="0" dirty="0">
                          <a:solidFill>
                            <a:schemeClr val="tx1">
                              <a:lumMod val="75000"/>
                              <a:lumOff val="25000"/>
                            </a:schemeClr>
                          </a:solidFill>
                        </a:rPr>
                        <a:t>100</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lumMod val="75000"/>
                              <a:lumOff val="25000"/>
                            </a:schemeClr>
                          </a:solidFill>
                        </a:rPr>
                        <a:t>0.0001</a:t>
                      </a:r>
                    </a:p>
                    <a:p>
                      <a:endParaRPr lang="en-US" sz="1000" cap="none" spc="0" dirty="0">
                        <a:solidFill>
                          <a:schemeClr val="tx1">
                            <a:lumMod val="75000"/>
                            <a:lumOff val="25000"/>
                          </a:schemeClr>
                        </a:solidFill>
                      </a:endParaRP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lumMod val="75000"/>
                              <a:lumOff val="25000"/>
                            </a:schemeClr>
                          </a:solidFill>
                        </a:rPr>
                        <a:t>ResNet-18</a:t>
                      </a:r>
                    </a:p>
                    <a:p>
                      <a:endParaRPr lang="en-US" sz="1000" cap="none" spc="0" dirty="0">
                        <a:solidFill>
                          <a:schemeClr val="tx1">
                            <a:lumMod val="75000"/>
                            <a:lumOff val="25000"/>
                          </a:schemeClr>
                        </a:solidFill>
                      </a:endParaRP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err="1">
                          <a:solidFill>
                            <a:schemeClr val="tx1">
                              <a:lumMod val="75000"/>
                              <a:lumOff val="25000"/>
                            </a:schemeClr>
                          </a:solidFill>
                        </a:rPr>
                        <a:t>Distilbert</a:t>
                      </a:r>
                      <a:r>
                        <a:rPr lang="en-US" sz="1000" cap="none" spc="0" dirty="0">
                          <a:solidFill>
                            <a:schemeClr val="tx1">
                              <a:lumMod val="75000"/>
                              <a:lumOff val="25000"/>
                            </a:schemeClr>
                          </a:solidFill>
                        </a:rPr>
                        <a:t>-base-uncased</a:t>
                      </a:r>
                    </a:p>
                  </a:txBody>
                  <a:tcPr marL="162214" marR="84351" marT="84351" marB="84351">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475433140"/>
                  </a:ext>
                </a:extLst>
              </a:tr>
            </a:tbl>
          </a:graphicData>
        </a:graphic>
      </p:graphicFrame>
      <p:sp>
        <p:nvSpPr>
          <p:cNvPr id="5" name="TextBox 4">
            <a:extLst>
              <a:ext uri="{FF2B5EF4-FFF2-40B4-BE49-F238E27FC236}">
                <a16:creationId xmlns:a16="http://schemas.microsoft.com/office/drawing/2014/main" id="{EAF468E9-D1AD-C0EB-2C59-A554361BFA9B}"/>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We train all our experiments using </a:t>
            </a:r>
            <a:r>
              <a:rPr lang="en-US" dirty="0" err="1"/>
              <a:t>Pytorch</a:t>
            </a:r>
            <a:r>
              <a:rPr lang="en-US" dirty="0"/>
              <a:t> on a NVIDIA A100-SXM with 80GB dedicated memory. </a:t>
            </a:r>
          </a:p>
          <a:p>
            <a:pPr marL="342900" indent="-228600">
              <a:lnSpc>
                <a:spcPct val="90000"/>
              </a:lnSpc>
              <a:spcAft>
                <a:spcPts val="600"/>
              </a:spcAft>
              <a:buFont typeface="Arial" panose="020B0604020202020204" pitchFamily="34" charset="0"/>
              <a:buChar char="•"/>
            </a:pPr>
            <a:r>
              <a:rPr lang="en-US" dirty="0"/>
              <a:t>We have trained on 1 and 2GPUS using </a:t>
            </a:r>
            <a:r>
              <a:rPr lang="en-US" dirty="0" err="1"/>
              <a:t>DataParallel</a:t>
            </a:r>
            <a:endParaRPr lang="en-US" dirty="0"/>
          </a:p>
          <a:p>
            <a:pPr marL="342900" indent="-228600">
              <a:lnSpc>
                <a:spcPct val="90000"/>
              </a:lnSpc>
              <a:spcAft>
                <a:spcPts val="600"/>
              </a:spcAft>
              <a:buFont typeface="Arial" panose="020B0604020202020204" pitchFamily="34" charset="0"/>
              <a:buChar char="•"/>
            </a:pPr>
            <a:r>
              <a:rPr lang="en-US" dirty="0"/>
              <a:t>We have trained on. Multiple batch sizes, 32,64 and 128. </a:t>
            </a:r>
          </a:p>
        </p:txBody>
      </p:sp>
    </p:spTree>
    <p:extLst>
      <p:ext uri="{BB962C8B-B14F-4D97-AF65-F5344CB8AC3E}">
        <p14:creationId xmlns:p14="http://schemas.microsoft.com/office/powerpoint/2010/main" val="70844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E5AFF3-E178-5DEC-D5FA-D248D5875687}"/>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High Performance Analysis</a:t>
            </a:r>
          </a:p>
        </p:txBody>
      </p:sp>
      <p:pic>
        <p:nvPicPr>
          <p:cNvPr id="7" name="Graphic 6" descr="Upward trend">
            <a:extLst>
              <a:ext uri="{FF2B5EF4-FFF2-40B4-BE49-F238E27FC236}">
                <a16:creationId xmlns:a16="http://schemas.microsoft.com/office/drawing/2014/main" id="{DDBD4070-4549-8412-3436-09414EB80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9266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9578-69D7-EB1A-2633-85D598B45FD6}"/>
              </a:ext>
            </a:extLst>
          </p:cNvPr>
          <p:cNvSpPr>
            <a:spLocks noGrp="1"/>
          </p:cNvSpPr>
          <p:nvPr>
            <p:ph type="title"/>
          </p:nvPr>
        </p:nvSpPr>
        <p:spPr/>
        <p:txBody>
          <a:bodyPr/>
          <a:lstStyle/>
          <a:p>
            <a:r>
              <a:rPr lang="en-US" dirty="0"/>
              <a:t> Training time and Loss with Batch Sizes</a:t>
            </a:r>
          </a:p>
        </p:txBody>
      </p:sp>
      <p:sp>
        <p:nvSpPr>
          <p:cNvPr id="9" name="Title 1">
            <a:extLst>
              <a:ext uri="{FF2B5EF4-FFF2-40B4-BE49-F238E27FC236}">
                <a16:creationId xmlns:a16="http://schemas.microsoft.com/office/drawing/2014/main" id="{108DBB52-30B1-FBD6-B4A2-3D4C721B574D}"/>
              </a:ext>
            </a:extLst>
          </p:cNvPr>
          <p:cNvSpPr txBox="1">
            <a:spLocks/>
          </p:cNvSpPr>
          <p:nvPr/>
        </p:nvSpPr>
        <p:spPr>
          <a:xfrm>
            <a:off x="739588" y="13731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1 GPU</a:t>
            </a:r>
          </a:p>
        </p:txBody>
      </p:sp>
      <p:sp>
        <p:nvSpPr>
          <p:cNvPr id="10" name="Title 1">
            <a:extLst>
              <a:ext uri="{FF2B5EF4-FFF2-40B4-BE49-F238E27FC236}">
                <a16:creationId xmlns:a16="http://schemas.microsoft.com/office/drawing/2014/main" id="{48A3FFCD-77E6-DA06-B804-05394A144065}"/>
              </a:ext>
            </a:extLst>
          </p:cNvPr>
          <p:cNvSpPr txBox="1">
            <a:spLocks/>
          </p:cNvSpPr>
          <p:nvPr/>
        </p:nvSpPr>
        <p:spPr>
          <a:xfrm>
            <a:off x="739588" y="33814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2 GPU</a:t>
            </a:r>
          </a:p>
        </p:txBody>
      </p:sp>
      <p:graphicFrame>
        <p:nvGraphicFramePr>
          <p:cNvPr id="12" name="Table 11">
            <a:extLst>
              <a:ext uri="{FF2B5EF4-FFF2-40B4-BE49-F238E27FC236}">
                <a16:creationId xmlns:a16="http://schemas.microsoft.com/office/drawing/2014/main" id="{820C7CCA-A79E-59AE-6F77-82A06364EC8A}"/>
              </a:ext>
            </a:extLst>
          </p:cNvPr>
          <p:cNvGraphicFramePr>
            <a:graphicFrameLocks noGrp="1"/>
          </p:cNvGraphicFramePr>
          <p:nvPr>
            <p:extLst>
              <p:ext uri="{D42A27DB-BD31-4B8C-83A1-F6EECF244321}">
                <p14:modId xmlns:p14="http://schemas.microsoft.com/office/powerpoint/2010/main" val="4070772862"/>
              </p:ext>
            </p:extLst>
          </p:nvPr>
        </p:nvGraphicFramePr>
        <p:xfrm>
          <a:off x="838200" y="2307877"/>
          <a:ext cx="10515600" cy="1306387"/>
        </p:xfrm>
        <a:graphic>
          <a:graphicData uri="http://schemas.openxmlformats.org/drawingml/2006/table">
            <a:tbl>
              <a:tblPr firstRow="1" bandRow="1">
                <a:tableStyleId>{5C22544A-7EE6-4342-B048-85BDC9FD1C3A}</a:tableStyleId>
              </a:tblPr>
              <a:tblGrid>
                <a:gridCol w="988944">
                  <a:extLst>
                    <a:ext uri="{9D8B030D-6E8A-4147-A177-3AD203B41FA5}">
                      <a16:colId xmlns:a16="http://schemas.microsoft.com/office/drawing/2014/main" val="886787875"/>
                    </a:ext>
                  </a:extLst>
                </a:gridCol>
                <a:gridCol w="752458">
                  <a:extLst>
                    <a:ext uri="{9D8B030D-6E8A-4147-A177-3AD203B41FA5}">
                      <a16:colId xmlns:a16="http://schemas.microsoft.com/office/drawing/2014/main" val="3569844772"/>
                    </a:ext>
                  </a:extLst>
                </a:gridCol>
                <a:gridCol w="1064191">
                  <a:extLst>
                    <a:ext uri="{9D8B030D-6E8A-4147-A177-3AD203B41FA5}">
                      <a16:colId xmlns:a16="http://schemas.microsoft.com/office/drawing/2014/main" val="4287936516"/>
                    </a:ext>
                  </a:extLst>
                </a:gridCol>
                <a:gridCol w="1410859">
                  <a:extLst>
                    <a:ext uri="{9D8B030D-6E8A-4147-A177-3AD203B41FA5}">
                      <a16:colId xmlns:a16="http://schemas.microsoft.com/office/drawing/2014/main" val="1460106334"/>
                    </a:ext>
                  </a:extLst>
                </a:gridCol>
                <a:gridCol w="1236181">
                  <a:extLst>
                    <a:ext uri="{9D8B030D-6E8A-4147-A177-3AD203B41FA5}">
                      <a16:colId xmlns:a16="http://schemas.microsoft.com/office/drawing/2014/main" val="1626944826"/>
                    </a:ext>
                  </a:extLst>
                </a:gridCol>
                <a:gridCol w="999694">
                  <a:extLst>
                    <a:ext uri="{9D8B030D-6E8A-4147-A177-3AD203B41FA5}">
                      <a16:colId xmlns:a16="http://schemas.microsoft.com/office/drawing/2014/main" val="1112957101"/>
                    </a:ext>
                  </a:extLst>
                </a:gridCol>
                <a:gridCol w="1397422">
                  <a:extLst>
                    <a:ext uri="{9D8B030D-6E8A-4147-A177-3AD203B41FA5}">
                      <a16:colId xmlns:a16="http://schemas.microsoft.com/office/drawing/2014/main" val="2663205366"/>
                    </a:ext>
                  </a:extLst>
                </a:gridCol>
                <a:gridCol w="1494167">
                  <a:extLst>
                    <a:ext uri="{9D8B030D-6E8A-4147-A177-3AD203B41FA5}">
                      <a16:colId xmlns:a16="http://schemas.microsoft.com/office/drawing/2014/main" val="3176308471"/>
                    </a:ext>
                  </a:extLst>
                </a:gridCol>
                <a:gridCol w="1171684">
                  <a:extLst>
                    <a:ext uri="{9D8B030D-6E8A-4147-A177-3AD203B41FA5}">
                      <a16:colId xmlns:a16="http://schemas.microsoft.com/office/drawing/2014/main" val="906546353"/>
                    </a:ext>
                  </a:extLst>
                </a:gridCol>
              </a:tblGrid>
              <a:tr h="508039">
                <a:tc>
                  <a:txBody>
                    <a:bodyPr/>
                    <a:lstStyle/>
                    <a:p>
                      <a:pPr algn="l" rtl="0" fontAlgn="ctr"/>
                      <a:r>
                        <a:rPr lang="en-IN" sz="1500" u="none" strike="noStrike">
                          <a:effectLst/>
                        </a:rPr>
                        <a:t>Batch Size</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Epochs</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Loss</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it-IT" sz="1500" u="none" strike="noStrike">
                          <a:effectLst/>
                        </a:rPr>
                        <a:t>Total Data IO time (sec)</a:t>
                      </a:r>
                      <a:endParaRPr lang="it-IT"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Total training time (sec)</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Total time (sec)</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it-IT" sz="1500" u="none" strike="noStrike">
                          <a:effectLst/>
                        </a:rPr>
                        <a:t>Data IO time per epoch(sec)</a:t>
                      </a:r>
                      <a:endParaRPr lang="it-IT"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US" sz="1500" u="none" strike="noStrike">
                          <a:effectLst/>
                        </a:rPr>
                        <a:t>Training time per epoch (sec)</a:t>
                      </a:r>
                      <a:endParaRPr lang="en-US"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Time per epoch (sec)</a:t>
                      </a:r>
                      <a:endParaRPr lang="en-IN" sz="1500" b="1" i="0" u="none" strike="noStrike">
                        <a:solidFill>
                          <a:srgbClr val="FFFFFF"/>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284384370"/>
                  </a:ext>
                </a:extLst>
              </a:tr>
              <a:tr h="266116">
                <a:tc>
                  <a:txBody>
                    <a:bodyPr/>
                    <a:lstStyle/>
                    <a:p>
                      <a:pPr algn="l" rtl="0" fontAlgn="ctr"/>
                      <a:r>
                        <a:rPr lang="en-IN" sz="1500" u="none" strike="noStrike">
                          <a:effectLst/>
                        </a:rPr>
                        <a:t>32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32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2.96E-06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514.01</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4271.62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4786.66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16.06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133.49</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149.58</a:t>
                      </a:r>
                      <a:endParaRPr lang="en-IN" sz="1500" b="0" i="0" u="none" strike="noStrike">
                        <a:solidFill>
                          <a:srgbClr val="000000"/>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4228940056"/>
                  </a:ext>
                </a:extLst>
              </a:tr>
              <a:tr h="266116">
                <a:tc>
                  <a:txBody>
                    <a:bodyPr/>
                    <a:lstStyle/>
                    <a:p>
                      <a:pPr algn="l" rtl="0" fontAlgn="ctr"/>
                      <a:r>
                        <a:rPr lang="en-IN" sz="1500" u="none" strike="noStrike">
                          <a:effectLst/>
                        </a:rPr>
                        <a:t>64</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36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2.56E-06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580.4049</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4379.7</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4961.19</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16.12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121.66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137.81</a:t>
                      </a:r>
                      <a:endParaRPr lang="en-IN" sz="1500" b="0" i="0" u="none" strike="noStrike">
                        <a:solidFill>
                          <a:srgbClr val="000000"/>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2769319461"/>
                  </a:ext>
                </a:extLst>
              </a:tr>
              <a:tr h="266116">
                <a:tc>
                  <a:txBody>
                    <a:bodyPr/>
                    <a:lstStyle/>
                    <a:p>
                      <a:pPr algn="l" rtl="0" fontAlgn="ctr"/>
                      <a:r>
                        <a:rPr lang="en-IN" sz="1500" u="none" strike="noStrike">
                          <a:effectLst/>
                        </a:rPr>
                        <a:t>128</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65</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dirty="0">
                          <a:effectLst/>
                        </a:rPr>
                        <a:t>6.68E-05</a:t>
                      </a:r>
                      <a:endParaRPr lang="en-IN" sz="1500" b="0"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1090.43</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7432.56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8524.37</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16.78</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114.35</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dirty="0">
                          <a:effectLst/>
                        </a:rPr>
                        <a:t>131.14</a:t>
                      </a:r>
                      <a:endParaRPr lang="en-IN" sz="1500" b="0" i="0" u="none" strike="noStrike" dirty="0">
                        <a:solidFill>
                          <a:srgbClr val="000000"/>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3048557245"/>
                  </a:ext>
                </a:extLst>
              </a:tr>
            </a:tbl>
          </a:graphicData>
        </a:graphic>
      </p:graphicFrame>
      <p:graphicFrame>
        <p:nvGraphicFramePr>
          <p:cNvPr id="13" name="Table 12">
            <a:extLst>
              <a:ext uri="{FF2B5EF4-FFF2-40B4-BE49-F238E27FC236}">
                <a16:creationId xmlns:a16="http://schemas.microsoft.com/office/drawing/2014/main" id="{CB5E9F4D-F935-76CD-9705-35178A69ECA8}"/>
              </a:ext>
            </a:extLst>
          </p:cNvPr>
          <p:cNvGraphicFramePr>
            <a:graphicFrameLocks noGrp="1"/>
          </p:cNvGraphicFramePr>
          <p:nvPr>
            <p:extLst>
              <p:ext uri="{D42A27DB-BD31-4B8C-83A1-F6EECF244321}">
                <p14:modId xmlns:p14="http://schemas.microsoft.com/office/powerpoint/2010/main" val="4207210563"/>
              </p:ext>
            </p:extLst>
          </p:nvPr>
        </p:nvGraphicFramePr>
        <p:xfrm>
          <a:off x="838200" y="4297036"/>
          <a:ext cx="10515600" cy="1306387"/>
        </p:xfrm>
        <a:graphic>
          <a:graphicData uri="http://schemas.openxmlformats.org/drawingml/2006/table">
            <a:tbl>
              <a:tblPr firstRow="1" bandRow="1">
                <a:tableStyleId>{5C22544A-7EE6-4342-B048-85BDC9FD1C3A}</a:tableStyleId>
              </a:tblPr>
              <a:tblGrid>
                <a:gridCol w="988944">
                  <a:extLst>
                    <a:ext uri="{9D8B030D-6E8A-4147-A177-3AD203B41FA5}">
                      <a16:colId xmlns:a16="http://schemas.microsoft.com/office/drawing/2014/main" val="2468524576"/>
                    </a:ext>
                  </a:extLst>
                </a:gridCol>
                <a:gridCol w="752458">
                  <a:extLst>
                    <a:ext uri="{9D8B030D-6E8A-4147-A177-3AD203B41FA5}">
                      <a16:colId xmlns:a16="http://schemas.microsoft.com/office/drawing/2014/main" val="3498395752"/>
                    </a:ext>
                  </a:extLst>
                </a:gridCol>
                <a:gridCol w="1064191">
                  <a:extLst>
                    <a:ext uri="{9D8B030D-6E8A-4147-A177-3AD203B41FA5}">
                      <a16:colId xmlns:a16="http://schemas.microsoft.com/office/drawing/2014/main" val="2000491435"/>
                    </a:ext>
                  </a:extLst>
                </a:gridCol>
                <a:gridCol w="1410859">
                  <a:extLst>
                    <a:ext uri="{9D8B030D-6E8A-4147-A177-3AD203B41FA5}">
                      <a16:colId xmlns:a16="http://schemas.microsoft.com/office/drawing/2014/main" val="1803276407"/>
                    </a:ext>
                  </a:extLst>
                </a:gridCol>
                <a:gridCol w="1236181">
                  <a:extLst>
                    <a:ext uri="{9D8B030D-6E8A-4147-A177-3AD203B41FA5}">
                      <a16:colId xmlns:a16="http://schemas.microsoft.com/office/drawing/2014/main" val="3628710466"/>
                    </a:ext>
                  </a:extLst>
                </a:gridCol>
                <a:gridCol w="999694">
                  <a:extLst>
                    <a:ext uri="{9D8B030D-6E8A-4147-A177-3AD203B41FA5}">
                      <a16:colId xmlns:a16="http://schemas.microsoft.com/office/drawing/2014/main" val="547327083"/>
                    </a:ext>
                  </a:extLst>
                </a:gridCol>
                <a:gridCol w="1397422">
                  <a:extLst>
                    <a:ext uri="{9D8B030D-6E8A-4147-A177-3AD203B41FA5}">
                      <a16:colId xmlns:a16="http://schemas.microsoft.com/office/drawing/2014/main" val="2362154635"/>
                    </a:ext>
                  </a:extLst>
                </a:gridCol>
                <a:gridCol w="1494167">
                  <a:extLst>
                    <a:ext uri="{9D8B030D-6E8A-4147-A177-3AD203B41FA5}">
                      <a16:colId xmlns:a16="http://schemas.microsoft.com/office/drawing/2014/main" val="278991697"/>
                    </a:ext>
                  </a:extLst>
                </a:gridCol>
                <a:gridCol w="1171684">
                  <a:extLst>
                    <a:ext uri="{9D8B030D-6E8A-4147-A177-3AD203B41FA5}">
                      <a16:colId xmlns:a16="http://schemas.microsoft.com/office/drawing/2014/main" val="1955247231"/>
                    </a:ext>
                  </a:extLst>
                </a:gridCol>
              </a:tblGrid>
              <a:tr h="508039">
                <a:tc>
                  <a:txBody>
                    <a:bodyPr/>
                    <a:lstStyle/>
                    <a:p>
                      <a:pPr algn="l" rtl="0" fontAlgn="ctr"/>
                      <a:r>
                        <a:rPr lang="en-IN" sz="1500" u="none" strike="noStrike">
                          <a:effectLst/>
                        </a:rPr>
                        <a:t>Batch Size</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Epochs</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Loss</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it-IT" sz="1500" u="none" strike="noStrike" dirty="0">
                          <a:effectLst/>
                        </a:rPr>
                        <a:t>Total Data IO time (sec)</a:t>
                      </a:r>
                      <a:endParaRPr lang="it-IT" sz="1500" b="1" i="0" u="none" strike="noStrike" dirty="0">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Total training time (sec)</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Total time (sec)</a:t>
                      </a:r>
                      <a:endParaRPr lang="en-IN"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it-IT" sz="1500" u="none" strike="noStrike">
                          <a:effectLst/>
                        </a:rPr>
                        <a:t>Data IO time per epoch(sec)</a:t>
                      </a:r>
                      <a:endParaRPr lang="it-IT"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US" sz="1500" u="none" strike="noStrike">
                          <a:effectLst/>
                        </a:rPr>
                        <a:t>Training time per epoch (sec)</a:t>
                      </a:r>
                      <a:endParaRPr lang="en-US" sz="1500" b="1" i="0" u="none" strike="noStrike">
                        <a:solidFill>
                          <a:srgbClr val="FFFFFF"/>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Time per epoch (sec)</a:t>
                      </a:r>
                      <a:endParaRPr lang="en-IN" sz="1500" b="1" i="0" u="none" strike="noStrike">
                        <a:solidFill>
                          <a:srgbClr val="FFFFFF"/>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4080550263"/>
                  </a:ext>
                </a:extLst>
              </a:tr>
              <a:tr h="266116">
                <a:tc>
                  <a:txBody>
                    <a:bodyPr/>
                    <a:lstStyle/>
                    <a:p>
                      <a:pPr algn="l" rtl="0" fontAlgn="ctr"/>
                      <a:r>
                        <a:rPr lang="en-IN" sz="1500" u="none" strike="noStrike">
                          <a:effectLst/>
                        </a:rPr>
                        <a:t>32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72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dirty="0">
                          <a:effectLst/>
                        </a:rPr>
                        <a:t>0.0</a:t>
                      </a:r>
                      <a:endParaRPr lang="en-IN" sz="1500" b="1"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2181.7728</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6922.4112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9105.4152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dirty="0">
                          <a:effectLst/>
                        </a:rPr>
                        <a:t>30.30</a:t>
                      </a:r>
                      <a:endParaRPr lang="en-IN" sz="1500" b="0"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96.14</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dirty="0">
                          <a:effectLst/>
                        </a:rPr>
                        <a:t>126.46</a:t>
                      </a:r>
                      <a:endParaRPr lang="en-IN" sz="1500" b="0" i="0" u="none" strike="noStrike" dirty="0">
                        <a:solidFill>
                          <a:srgbClr val="000000"/>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1517759503"/>
                  </a:ext>
                </a:extLst>
              </a:tr>
              <a:tr h="266116">
                <a:tc>
                  <a:txBody>
                    <a:bodyPr/>
                    <a:lstStyle/>
                    <a:p>
                      <a:pPr algn="l" rtl="0" fontAlgn="ctr"/>
                      <a:r>
                        <a:rPr lang="en-IN" sz="1500" u="none" strike="noStrike">
                          <a:effectLst/>
                        </a:rPr>
                        <a:t>64</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62</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4.20E-06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495.156</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5418.3175</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5914.4083</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dirty="0">
                          <a:effectLst/>
                        </a:rPr>
                        <a:t>7.99</a:t>
                      </a:r>
                      <a:endParaRPr lang="en-IN" sz="1500" b="0"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87.39</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95.39</a:t>
                      </a:r>
                      <a:endParaRPr lang="en-IN" sz="1500" b="0" i="0" u="none" strike="noStrike">
                        <a:solidFill>
                          <a:srgbClr val="000000"/>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2419138583"/>
                  </a:ext>
                </a:extLst>
              </a:tr>
              <a:tr h="266116">
                <a:tc>
                  <a:txBody>
                    <a:bodyPr/>
                    <a:lstStyle/>
                    <a:p>
                      <a:pPr algn="l" rtl="0" fontAlgn="ctr"/>
                      <a:r>
                        <a:rPr lang="en-IN" sz="1500" u="none" strike="noStrike">
                          <a:effectLst/>
                        </a:rPr>
                        <a:t>128</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67</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u="none" strike="noStrike">
                          <a:effectLst/>
                        </a:rPr>
                        <a:t>1.24E-04</a:t>
                      </a:r>
                      <a:endParaRPr lang="en-IN" sz="1500" b="0"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dirty="0">
                          <a:effectLst/>
                        </a:rPr>
                        <a:t>418.7502</a:t>
                      </a:r>
                      <a:endParaRPr lang="en-IN" sz="1500" b="1"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dirty="0">
                          <a:effectLst/>
                        </a:rPr>
                        <a:t>5437.8161</a:t>
                      </a:r>
                      <a:endParaRPr lang="en-IN" sz="1500" b="1"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dirty="0">
                          <a:effectLst/>
                        </a:rPr>
                        <a:t>5856.8055</a:t>
                      </a:r>
                      <a:endParaRPr lang="en-IN" sz="1500" b="1" i="0" u="none" strike="noStrike" dirty="0">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a:effectLst/>
                        </a:rPr>
                        <a:t>6.25</a:t>
                      </a:r>
                      <a:endParaRPr lang="en-IN" sz="1500" b="1"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a:effectLst/>
                        </a:rPr>
                        <a:t>81.16</a:t>
                      </a:r>
                      <a:endParaRPr lang="en-IN" sz="1500" b="1" i="0" u="none" strike="noStrike">
                        <a:solidFill>
                          <a:srgbClr val="000000"/>
                        </a:solidFill>
                        <a:effectLst/>
                        <a:latin typeface="Calibri" panose="020F0502020204030204" pitchFamily="34" charset="0"/>
                      </a:endParaRPr>
                    </a:p>
                  </a:txBody>
                  <a:tcPr marL="8064" marR="8064" marT="8064" marB="0" anchor="ctr"/>
                </a:tc>
                <a:tc>
                  <a:txBody>
                    <a:bodyPr/>
                    <a:lstStyle/>
                    <a:p>
                      <a:pPr algn="l" rtl="0" fontAlgn="ctr"/>
                      <a:r>
                        <a:rPr lang="en-IN" sz="1500" b="1" u="none" strike="noStrike" dirty="0">
                          <a:effectLst/>
                        </a:rPr>
                        <a:t>87.42</a:t>
                      </a:r>
                      <a:endParaRPr lang="en-IN" sz="1500" b="1" i="0" u="none" strike="noStrike" dirty="0">
                        <a:solidFill>
                          <a:srgbClr val="000000"/>
                        </a:solidFill>
                        <a:effectLst/>
                        <a:latin typeface="Calibri" panose="020F0502020204030204" pitchFamily="34" charset="0"/>
                      </a:endParaRPr>
                    </a:p>
                  </a:txBody>
                  <a:tcPr marL="8064" marR="8064" marT="8064" marB="0" anchor="ctr"/>
                </a:tc>
                <a:extLst>
                  <a:ext uri="{0D108BD9-81ED-4DB2-BD59-A6C34878D82A}">
                    <a16:rowId xmlns:a16="http://schemas.microsoft.com/office/drawing/2014/main" val="3537560714"/>
                  </a:ext>
                </a:extLst>
              </a:tr>
            </a:tbl>
          </a:graphicData>
        </a:graphic>
      </p:graphicFrame>
    </p:spTree>
    <p:extLst>
      <p:ext uri="{BB962C8B-B14F-4D97-AF65-F5344CB8AC3E}">
        <p14:creationId xmlns:p14="http://schemas.microsoft.com/office/powerpoint/2010/main" val="374869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diagram, screenshot, plot&#10;&#10;Description automatically generated">
            <a:extLst>
              <a:ext uri="{FF2B5EF4-FFF2-40B4-BE49-F238E27FC236}">
                <a16:creationId xmlns:a16="http://schemas.microsoft.com/office/drawing/2014/main" id="{B3D4FBCA-A03E-4705-5342-445A5CCB0894}"/>
              </a:ext>
            </a:extLst>
          </p:cNvPr>
          <p:cNvPicPr>
            <a:picLocks noGrp="1" noChangeAspect="1"/>
          </p:cNvPicPr>
          <p:nvPr>
            <p:ph idx="1"/>
          </p:nvPr>
        </p:nvPicPr>
        <p:blipFill rotWithShape="1">
          <a:blip r:embed="rId2"/>
          <a:srcRect l="3672" r="2870"/>
          <a:stretch/>
        </p:blipFill>
        <p:spPr>
          <a:xfrm>
            <a:off x="4038599" y="10"/>
            <a:ext cx="8160026" cy="6875809"/>
          </a:xfrm>
          <a:prstGeom prst="rect">
            <a:avLst/>
          </a:prstGeom>
        </p:spPr>
      </p:pic>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967A5-C092-6F29-D1E2-8B9068110AD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Loss vs Epoch for Batch sizes </a:t>
            </a:r>
          </a:p>
        </p:txBody>
      </p:sp>
    </p:spTree>
    <p:extLst>
      <p:ext uri="{BB962C8B-B14F-4D97-AF65-F5344CB8AC3E}">
        <p14:creationId xmlns:p14="http://schemas.microsoft.com/office/powerpoint/2010/main" val="66716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3D4FBCA-A03E-4705-5342-445A5CCB0894}"/>
              </a:ext>
            </a:extLst>
          </p:cNvPr>
          <p:cNvPicPr>
            <a:picLocks noGrp="1" noChangeAspect="1"/>
          </p:cNvPicPr>
          <p:nvPr>
            <p:ph idx="1"/>
          </p:nvPr>
        </p:nvPicPr>
        <p:blipFill>
          <a:blip r:embed="rId2"/>
          <a:srcRect l="3289" r="3289"/>
          <a:stretch/>
        </p:blipFill>
        <p:spPr>
          <a:xfrm>
            <a:off x="4038599" y="10"/>
            <a:ext cx="8160026" cy="6875809"/>
          </a:xfrm>
          <a:prstGeom prst="rect">
            <a:avLst/>
          </a:prstGeom>
        </p:spPr>
      </p:pic>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967A5-C092-6F29-D1E2-8B9068110AD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Loss vs Epoch for Batch sizes </a:t>
            </a:r>
          </a:p>
        </p:txBody>
      </p:sp>
    </p:spTree>
    <p:extLst>
      <p:ext uri="{BB962C8B-B14F-4D97-AF65-F5344CB8AC3E}">
        <p14:creationId xmlns:p14="http://schemas.microsoft.com/office/powerpoint/2010/main" val="80131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3D4FBCA-A03E-4705-5342-445A5CCB0894}"/>
              </a:ext>
            </a:extLst>
          </p:cNvPr>
          <p:cNvPicPr>
            <a:picLocks noGrp="1" noChangeAspect="1"/>
          </p:cNvPicPr>
          <p:nvPr>
            <p:ph idx="1"/>
          </p:nvPr>
        </p:nvPicPr>
        <p:blipFill>
          <a:blip r:embed="rId2"/>
          <a:srcRect l="3289" r="3289"/>
          <a:stretch/>
        </p:blipFill>
        <p:spPr>
          <a:xfrm>
            <a:off x="4038599" y="10"/>
            <a:ext cx="8160026" cy="6875809"/>
          </a:xfrm>
          <a:prstGeom prst="rect">
            <a:avLst/>
          </a:prstGeom>
        </p:spPr>
      </p:pic>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967A5-C092-6F29-D1E2-8B9068110AD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Loss vs Epoch for Batch sizes </a:t>
            </a:r>
          </a:p>
        </p:txBody>
      </p:sp>
    </p:spTree>
    <p:extLst>
      <p:ext uri="{BB962C8B-B14F-4D97-AF65-F5344CB8AC3E}">
        <p14:creationId xmlns:p14="http://schemas.microsoft.com/office/powerpoint/2010/main" val="154751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4994-9ED4-6E8B-6EA1-B0C6976158A8}"/>
              </a:ext>
            </a:extLst>
          </p:cNvPr>
          <p:cNvSpPr>
            <a:spLocks noGrp="1"/>
          </p:cNvSpPr>
          <p:nvPr>
            <p:ph type="title"/>
          </p:nvPr>
        </p:nvSpPr>
        <p:spPr/>
        <p:txBody>
          <a:bodyPr/>
          <a:lstStyle/>
          <a:p>
            <a:r>
              <a:rPr lang="en-US" dirty="0" err="1"/>
              <a:t>PyTorch</a:t>
            </a:r>
            <a:r>
              <a:rPr lang="en-US" dirty="0"/>
              <a:t> Profiler</a:t>
            </a:r>
          </a:p>
        </p:txBody>
      </p:sp>
      <p:pic>
        <p:nvPicPr>
          <p:cNvPr id="5" name="Content Placeholder 4" descr="A picture containing text, font, screenshot, receipt&#10;&#10;Description automatically generated">
            <a:extLst>
              <a:ext uri="{FF2B5EF4-FFF2-40B4-BE49-F238E27FC236}">
                <a16:creationId xmlns:a16="http://schemas.microsoft.com/office/drawing/2014/main" id="{5DB92FF0-1430-816D-1F7D-2B945F3E28B1}"/>
              </a:ext>
            </a:extLst>
          </p:cNvPr>
          <p:cNvPicPr>
            <a:picLocks noGrp="1" noChangeAspect="1"/>
          </p:cNvPicPr>
          <p:nvPr>
            <p:ph idx="1"/>
          </p:nvPr>
        </p:nvPicPr>
        <p:blipFill>
          <a:blip r:embed="rId2"/>
          <a:stretch>
            <a:fillRect/>
          </a:stretch>
        </p:blipFill>
        <p:spPr>
          <a:xfrm>
            <a:off x="310429" y="2091176"/>
            <a:ext cx="11706369" cy="2220848"/>
          </a:xfrm>
        </p:spPr>
      </p:pic>
    </p:spTree>
    <p:extLst>
      <p:ext uri="{BB962C8B-B14F-4D97-AF65-F5344CB8AC3E}">
        <p14:creationId xmlns:p14="http://schemas.microsoft.com/office/powerpoint/2010/main" val="191131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receipt&#10;&#10;Description automatically generated">
            <a:extLst>
              <a:ext uri="{FF2B5EF4-FFF2-40B4-BE49-F238E27FC236}">
                <a16:creationId xmlns:a16="http://schemas.microsoft.com/office/drawing/2014/main" id="{D4C43449-7353-3050-6090-1A3E685656F7}"/>
              </a:ext>
            </a:extLst>
          </p:cNvPr>
          <p:cNvPicPr>
            <a:picLocks noGrp="1" noChangeAspect="1"/>
          </p:cNvPicPr>
          <p:nvPr>
            <p:ph idx="1"/>
          </p:nvPr>
        </p:nvPicPr>
        <p:blipFill>
          <a:blip r:embed="rId2"/>
          <a:stretch>
            <a:fillRect/>
          </a:stretch>
        </p:blipFill>
        <p:spPr>
          <a:xfrm>
            <a:off x="364270" y="618566"/>
            <a:ext cx="11365335" cy="2438960"/>
          </a:xfrm>
        </p:spPr>
      </p:pic>
      <p:pic>
        <p:nvPicPr>
          <p:cNvPr id="7" name="Picture 6" descr="A picture containing text, receipt, font, screenshot&#10;&#10;Description automatically generated">
            <a:extLst>
              <a:ext uri="{FF2B5EF4-FFF2-40B4-BE49-F238E27FC236}">
                <a16:creationId xmlns:a16="http://schemas.microsoft.com/office/drawing/2014/main" id="{28499940-E16C-C53B-FE37-48422F1CBC3E}"/>
              </a:ext>
            </a:extLst>
          </p:cNvPr>
          <p:cNvPicPr>
            <a:picLocks noChangeAspect="1"/>
          </p:cNvPicPr>
          <p:nvPr/>
        </p:nvPicPr>
        <p:blipFill>
          <a:blip r:embed="rId3"/>
          <a:stretch>
            <a:fillRect/>
          </a:stretch>
        </p:blipFill>
        <p:spPr>
          <a:xfrm>
            <a:off x="364270" y="3057526"/>
            <a:ext cx="11370483" cy="2438960"/>
          </a:xfrm>
          <a:prstGeom prst="rect">
            <a:avLst/>
          </a:prstGeom>
        </p:spPr>
      </p:pic>
    </p:spTree>
    <p:extLst>
      <p:ext uri="{BB962C8B-B14F-4D97-AF65-F5344CB8AC3E}">
        <p14:creationId xmlns:p14="http://schemas.microsoft.com/office/powerpoint/2010/main" val="2838861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386-CCD4-245A-1105-8F47261FF154}"/>
              </a:ext>
            </a:extLst>
          </p:cNvPr>
          <p:cNvSpPr>
            <a:spLocks noGrp="1"/>
          </p:cNvSpPr>
          <p:nvPr>
            <p:ph type="title"/>
          </p:nvPr>
        </p:nvSpPr>
        <p:spPr/>
        <p:txBody>
          <a:bodyPr/>
          <a:lstStyle/>
          <a:p>
            <a:r>
              <a:rPr lang="en-US" dirty="0"/>
              <a:t>Inference Trace</a:t>
            </a:r>
            <a:endParaRPr lang="en-IN" dirty="0"/>
          </a:p>
        </p:txBody>
      </p:sp>
      <p:pic>
        <p:nvPicPr>
          <p:cNvPr id="5" name="Content Placeholder 4">
            <a:extLst>
              <a:ext uri="{FF2B5EF4-FFF2-40B4-BE49-F238E27FC236}">
                <a16:creationId xmlns:a16="http://schemas.microsoft.com/office/drawing/2014/main" id="{A15EC7BA-CF4F-13B1-7BCF-0AEF9EDA4D6F}"/>
              </a:ext>
            </a:extLst>
          </p:cNvPr>
          <p:cNvPicPr>
            <a:picLocks noGrp="1" noChangeAspect="1"/>
          </p:cNvPicPr>
          <p:nvPr>
            <p:ph idx="1"/>
          </p:nvPr>
        </p:nvPicPr>
        <p:blipFill>
          <a:blip r:embed="rId2"/>
          <a:stretch>
            <a:fillRect/>
          </a:stretch>
        </p:blipFill>
        <p:spPr>
          <a:xfrm>
            <a:off x="201706" y="1957651"/>
            <a:ext cx="11769228" cy="2246796"/>
          </a:xfrm>
        </p:spPr>
      </p:pic>
    </p:spTree>
    <p:extLst>
      <p:ext uri="{BB962C8B-B14F-4D97-AF65-F5344CB8AC3E}">
        <p14:creationId xmlns:p14="http://schemas.microsoft.com/office/powerpoint/2010/main" val="309221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9364-9DAD-7C19-E889-60876E0CEEA8}"/>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489EE227-E333-D7DD-BE0E-BE7D6B9AF157}"/>
              </a:ext>
            </a:extLst>
          </p:cNvPr>
          <p:cNvSpPr>
            <a:spLocks noGrp="1"/>
          </p:cNvSpPr>
          <p:nvPr>
            <p:ph idx="1"/>
          </p:nvPr>
        </p:nvSpPr>
        <p:spPr/>
        <p:txBody>
          <a:bodyPr/>
          <a:lstStyle/>
          <a:p>
            <a:r>
              <a:rPr lang="en-IN" dirty="0">
                <a:hlinkClick r:id="rId2"/>
              </a:rPr>
              <a:t>https://github.com/ris0801/HPMLProject-HatefulMemesChallenge</a:t>
            </a:r>
            <a:endParaRPr lang="en-IN" dirty="0"/>
          </a:p>
        </p:txBody>
      </p:sp>
    </p:spTree>
    <p:extLst>
      <p:ext uri="{BB962C8B-B14F-4D97-AF65-F5344CB8AC3E}">
        <p14:creationId xmlns:p14="http://schemas.microsoft.com/office/powerpoint/2010/main" val="368607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6CE4-ECD9-CD86-D51B-5992B2484C54}"/>
              </a:ext>
            </a:extLst>
          </p:cNvPr>
          <p:cNvSpPr>
            <a:spLocks noGrp="1"/>
          </p:cNvSpPr>
          <p:nvPr>
            <p:ph type="title"/>
          </p:nvPr>
        </p:nvSpPr>
        <p:spPr/>
        <p:txBody>
          <a:bodyPr/>
          <a:lstStyle/>
          <a:p>
            <a:r>
              <a:rPr lang="en-US" dirty="0"/>
              <a:t>Introduction: Hateful Meme Challenge	</a:t>
            </a:r>
          </a:p>
        </p:txBody>
      </p:sp>
      <p:pic>
        <p:nvPicPr>
          <p:cNvPr id="4" name="Google Shape;121;p26">
            <a:extLst>
              <a:ext uri="{FF2B5EF4-FFF2-40B4-BE49-F238E27FC236}">
                <a16:creationId xmlns:a16="http://schemas.microsoft.com/office/drawing/2014/main" id="{BE608BCE-236C-A164-87EB-E6C2A19B525D}"/>
              </a:ext>
            </a:extLst>
          </p:cNvPr>
          <p:cNvPicPr preferRelativeResize="0">
            <a:picLocks noGrp="1"/>
          </p:cNvPicPr>
          <p:nvPr>
            <p:ph idx="1"/>
          </p:nvPr>
        </p:nvPicPr>
        <p:blipFill>
          <a:blip r:embed="rId2">
            <a:alphaModFix/>
          </a:blip>
          <a:stretch>
            <a:fillRect/>
          </a:stretch>
        </p:blipFill>
        <p:spPr>
          <a:xfrm>
            <a:off x="838200" y="2168199"/>
            <a:ext cx="10515600" cy="3666190"/>
          </a:xfrm>
          <a:prstGeom prst="rect">
            <a:avLst/>
          </a:prstGeom>
          <a:noFill/>
          <a:ln>
            <a:noFill/>
          </a:ln>
        </p:spPr>
      </p:pic>
    </p:spTree>
    <p:extLst>
      <p:ext uri="{BB962C8B-B14F-4D97-AF65-F5344CB8AC3E}">
        <p14:creationId xmlns:p14="http://schemas.microsoft.com/office/powerpoint/2010/main" val="156765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8BB1E-96C6-94B3-EA49-1A524BE94CBC}"/>
              </a:ext>
            </a:extLst>
          </p:cNvPr>
          <p:cNvSpPr>
            <a:spLocks noGrp="1"/>
          </p:cNvSpPr>
          <p:nvPr>
            <p:ph type="title"/>
          </p:nvPr>
        </p:nvSpPr>
        <p:spPr>
          <a:xfrm>
            <a:off x="656823" y="962166"/>
            <a:ext cx="3103808" cy="4421876"/>
          </a:xfrm>
        </p:spPr>
        <p:txBody>
          <a:bodyPr anchor="t">
            <a:normAutofit/>
          </a:bodyPr>
          <a:lstStyle/>
          <a:p>
            <a:pPr algn="r"/>
            <a:r>
              <a:rPr lang="en-US" sz="4000" dirty="0"/>
              <a:t>Introduction</a:t>
            </a:r>
          </a:p>
        </p:txBody>
      </p:sp>
      <p:sp>
        <p:nvSpPr>
          <p:cNvPr id="3" name="Content Placeholder 2">
            <a:extLst>
              <a:ext uri="{FF2B5EF4-FFF2-40B4-BE49-F238E27FC236}">
                <a16:creationId xmlns:a16="http://schemas.microsoft.com/office/drawing/2014/main" id="{6E7223C8-4D4E-7641-5442-04C174CFF992}"/>
              </a:ext>
            </a:extLst>
          </p:cNvPr>
          <p:cNvSpPr>
            <a:spLocks noGrp="1"/>
          </p:cNvSpPr>
          <p:nvPr>
            <p:ph idx="1"/>
          </p:nvPr>
        </p:nvSpPr>
        <p:spPr>
          <a:xfrm>
            <a:off x="4088929" y="962167"/>
            <a:ext cx="6858113" cy="4743174"/>
          </a:xfrm>
        </p:spPr>
        <p:txBody>
          <a:bodyPr anchor="t">
            <a:normAutofit lnSpcReduction="10000"/>
          </a:bodyPr>
          <a:lstStyle/>
          <a:p>
            <a:r>
              <a:rPr lang="en-IN" sz="2400" b="0" i="0" u="none" strike="noStrike" dirty="0">
                <a:effectLst/>
                <a:latin typeface="-apple-system"/>
              </a:rPr>
              <a:t>Based on arXiv:2209.14667 (Domain-aware Self-supervised Pre-training for Label-Efficient Meme Analysis). We are specifically working on self supervised pre-training method MM-</a:t>
            </a:r>
            <a:r>
              <a:rPr lang="en-IN" sz="2400" b="0" i="0" u="none" strike="noStrike" dirty="0" err="1">
                <a:effectLst/>
                <a:latin typeface="-apple-system"/>
              </a:rPr>
              <a:t>SimCLR</a:t>
            </a:r>
            <a:r>
              <a:rPr lang="en-IN" sz="2400" b="0" i="0" u="none" strike="noStrike" dirty="0">
                <a:effectLst/>
                <a:latin typeface="-apple-system"/>
              </a:rPr>
              <a:t> introduced in above paper. </a:t>
            </a:r>
          </a:p>
          <a:p>
            <a:r>
              <a:rPr lang="en-IN" sz="2400" b="0" i="0" u="none" strike="noStrike" dirty="0">
                <a:effectLst/>
                <a:latin typeface="-apple-system"/>
              </a:rPr>
              <a:t>This paper presents the design and evaluation of efficient multimodal frameworks that do not rely upon large scale dataset curation and annotation and can be pretrained using the datasets from the wild.</a:t>
            </a:r>
          </a:p>
          <a:p>
            <a:r>
              <a:rPr lang="en-IN" sz="2400" dirty="0">
                <a:latin typeface="-apple-system"/>
              </a:rPr>
              <a:t>Our goal is to profile and benchmark the model using different hyperparameters to gain a better understanding of the implementation's training efficiency. </a:t>
            </a:r>
            <a:endParaRPr lang="en-US" sz="2400" dirty="0"/>
          </a:p>
        </p:txBody>
      </p:sp>
      <p:sp>
        <p:nvSpPr>
          <p:cNvPr id="6"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3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1F819-6006-16F7-E591-C14FF98A94A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Challenges</a:t>
            </a:r>
          </a:p>
        </p:txBody>
      </p:sp>
      <p:sp>
        <p:nvSpPr>
          <p:cNvPr id="3" name="Content Placeholder 2">
            <a:extLst>
              <a:ext uri="{FF2B5EF4-FFF2-40B4-BE49-F238E27FC236}">
                <a16:creationId xmlns:a16="http://schemas.microsoft.com/office/drawing/2014/main" id="{F41AF453-31AE-CFCF-B458-4E04F8600FA4}"/>
              </a:ext>
            </a:extLst>
          </p:cNvPr>
          <p:cNvSpPr>
            <a:spLocks noGrp="1"/>
          </p:cNvSpPr>
          <p:nvPr>
            <p:ph idx="1"/>
          </p:nvPr>
        </p:nvSpPr>
        <p:spPr>
          <a:xfrm>
            <a:off x="4810259" y="649480"/>
            <a:ext cx="6555347" cy="5546047"/>
          </a:xfrm>
        </p:spPr>
        <p:txBody>
          <a:bodyPr anchor="ctr">
            <a:normAutofit/>
          </a:bodyPr>
          <a:lstStyle/>
          <a:p>
            <a:r>
              <a:rPr lang="en-IN" sz="2000" b="1" i="0" u="none" strike="noStrike" dirty="0">
                <a:effectLst/>
                <a:latin typeface="Söhne"/>
              </a:rPr>
              <a:t>GPU Resources: </a:t>
            </a:r>
            <a:r>
              <a:rPr lang="en-IN" sz="2000" b="0" i="0" u="none" strike="noStrike" dirty="0">
                <a:effectLst/>
                <a:latin typeface="Söhne"/>
              </a:rPr>
              <a:t>Our ability to estimate trends for training over multiple GPUs was limited due to our inability to reserve more than 2 GPUs.</a:t>
            </a:r>
          </a:p>
          <a:p>
            <a:r>
              <a:rPr lang="en-US" sz="2000" b="1" dirty="0"/>
              <a:t>Data:</a:t>
            </a:r>
            <a:r>
              <a:rPr lang="en-US" sz="2000" dirty="0"/>
              <a:t> We had intended to train our self-supervised model using more meme datasets in order to analyze performance improvements during fine-tuning. However, we faced difficulty in acquiring meme-related datasets as they are scarce.</a:t>
            </a:r>
          </a:p>
          <a:p>
            <a:r>
              <a:rPr lang="en-US" sz="2000" b="1" dirty="0"/>
              <a:t>Algorithmic</a:t>
            </a:r>
            <a:r>
              <a:rPr lang="en-US" sz="2000" dirty="0"/>
              <a:t>: Despite mostly utilizing a pre-existing codebase, we faced challenges in getting the model to run due to the unavailability of a Readme or documentation. We had to put in significant effort, including multiple code fixes, to successfully run the model.</a:t>
            </a:r>
          </a:p>
        </p:txBody>
      </p:sp>
    </p:spTree>
    <p:extLst>
      <p:ext uri="{BB962C8B-B14F-4D97-AF65-F5344CB8AC3E}">
        <p14:creationId xmlns:p14="http://schemas.microsoft.com/office/powerpoint/2010/main" val="39537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1A4D-C594-F43F-AE27-80D1C33090D6}"/>
              </a:ext>
            </a:extLst>
          </p:cNvPr>
          <p:cNvSpPr>
            <a:spLocks noGrp="1"/>
          </p:cNvSpPr>
          <p:nvPr>
            <p:ph type="title"/>
          </p:nvPr>
        </p:nvSpPr>
        <p:spPr/>
        <p:txBody>
          <a:bodyPr/>
          <a:lstStyle/>
          <a:p>
            <a:r>
              <a:rPr lang="en-US" dirty="0"/>
              <a:t>Technical Contributions</a:t>
            </a:r>
          </a:p>
        </p:txBody>
      </p:sp>
      <p:sp>
        <p:nvSpPr>
          <p:cNvPr id="3" name="Content Placeholder 2">
            <a:extLst>
              <a:ext uri="{FF2B5EF4-FFF2-40B4-BE49-F238E27FC236}">
                <a16:creationId xmlns:a16="http://schemas.microsoft.com/office/drawing/2014/main" id="{2A0BB950-5D72-33DD-9DD6-C471E6002FF5}"/>
              </a:ext>
            </a:extLst>
          </p:cNvPr>
          <p:cNvSpPr>
            <a:spLocks noGrp="1"/>
          </p:cNvSpPr>
          <p:nvPr>
            <p:ph idx="1"/>
          </p:nvPr>
        </p:nvSpPr>
        <p:spPr/>
        <p:txBody>
          <a:bodyPr/>
          <a:lstStyle/>
          <a:p>
            <a:r>
              <a:rPr lang="en-US" dirty="0">
                <a:solidFill>
                  <a:srgbClr val="374151"/>
                </a:solidFill>
                <a:latin typeface="Söhne"/>
              </a:rPr>
              <a:t>T</a:t>
            </a:r>
            <a:r>
              <a:rPr lang="en-US" b="0" i="0" dirty="0">
                <a:solidFill>
                  <a:srgbClr val="374151"/>
                </a:solidFill>
                <a:effectLst/>
                <a:latin typeface="Söhne"/>
              </a:rPr>
              <a:t>he significance of efficient training in self-supervised models to handle large-scale datasets and reduce reliance on labeled data.</a:t>
            </a:r>
          </a:p>
          <a:p>
            <a:r>
              <a:rPr lang="en-US" b="0" i="0" dirty="0">
                <a:solidFill>
                  <a:srgbClr val="374151"/>
                </a:solidFill>
                <a:effectLst/>
                <a:latin typeface="Söhne"/>
              </a:rPr>
              <a:t>Explored the hardware setups (GPUs) and optimization techniques (parallelization, distributed training) utilized to enhance training efficiency.</a:t>
            </a:r>
          </a:p>
          <a:p>
            <a:r>
              <a:rPr lang="en-US" b="0" i="0" dirty="0">
                <a:solidFill>
                  <a:srgbClr val="374151"/>
                </a:solidFill>
                <a:effectLst/>
                <a:latin typeface="Söhne"/>
              </a:rPr>
              <a:t>Evaluated the relationship between dataset size, training time, and model performance, and found the optimal balance for efficient self-supervised learning.</a:t>
            </a:r>
            <a:endParaRPr lang="en-US" dirty="0">
              <a:solidFill>
                <a:srgbClr val="374151"/>
              </a:solidFill>
              <a:latin typeface="Söhne"/>
            </a:endParaRPr>
          </a:p>
          <a:p>
            <a:r>
              <a:rPr lang="en-US" b="0" i="0" dirty="0">
                <a:solidFill>
                  <a:srgbClr val="374151"/>
                </a:solidFill>
                <a:effectLst/>
                <a:latin typeface="Söhne"/>
              </a:rPr>
              <a:t>Quantified training efficiency through metrics like training time, convergence speed, memory usage, and computational costs.</a:t>
            </a:r>
          </a:p>
          <a:p>
            <a:endParaRPr lang="en-US" dirty="0"/>
          </a:p>
        </p:txBody>
      </p:sp>
    </p:spTree>
    <p:extLst>
      <p:ext uri="{BB962C8B-B14F-4D97-AF65-F5344CB8AC3E}">
        <p14:creationId xmlns:p14="http://schemas.microsoft.com/office/powerpoint/2010/main" val="227576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A7255-C50B-96CF-3F81-E47D41C63293}"/>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Implementation details</a:t>
            </a:r>
          </a:p>
        </p:txBody>
      </p:sp>
      <p:sp>
        <p:nvSpPr>
          <p:cNvPr id="3" name="Content Placeholder 2">
            <a:extLst>
              <a:ext uri="{FF2B5EF4-FFF2-40B4-BE49-F238E27FC236}">
                <a16:creationId xmlns:a16="http://schemas.microsoft.com/office/drawing/2014/main" id="{67409DF8-F368-16BA-BD23-5589EF0F7AFA}"/>
              </a:ext>
            </a:extLst>
          </p:cNvPr>
          <p:cNvSpPr>
            <a:spLocks noGrp="1"/>
          </p:cNvSpPr>
          <p:nvPr>
            <p:ph idx="1"/>
          </p:nvPr>
        </p:nvSpPr>
        <p:spPr>
          <a:xfrm>
            <a:off x="4810259" y="649480"/>
            <a:ext cx="6555347" cy="5546047"/>
          </a:xfrm>
        </p:spPr>
        <p:txBody>
          <a:bodyPr anchor="ctr">
            <a:normAutofit/>
          </a:bodyPr>
          <a:lstStyle/>
          <a:p>
            <a:r>
              <a:rPr lang="en-US" sz="2000" b="1" dirty="0"/>
              <a:t>Dataset</a:t>
            </a:r>
          </a:p>
          <a:p>
            <a:pPr marL="457200" lvl="1" indent="0">
              <a:buNone/>
            </a:pPr>
            <a:r>
              <a:rPr lang="en-US" sz="2000" b="1" dirty="0"/>
              <a:t>Pre-training: </a:t>
            </a:r>
            <a:r>
              <a:rPr lang="en-US" sz="2000" dirty="0"/>
              <a:t>MMHS150K + Hateful Memes dataset</a:t>
            </a:r>
          </a:p>
          <a:p>
            <a:pPr marL="457200" lvl="1" indent="0">
              <a:buNone/>
            </a:pPr>
            <a:r>
              <a:rPr lang="en-US" sz="2000" b="1" dirty="0"/>
              <a:t>Fine tuning and Evaluation: </a:t>
            </a:r>
            <a:r>
              <a:rPr lang="en-US" sz="2000" dirty="0"/>
              <a:t>Hateful Memes dataset</a:t>
            </a:r>
          </a:p>
          <a:p>
            <a:pPr marL="457200" lvl="1" indent="0">
              <a:buNone/>
            </a:pPr>
            <a:r>
              <a:rPr lang="en-US" sz="2000" b="1" dirty="0"/>
              <a:t>MMHS150K: </a:t>
            </a:r>
          </a:p>
          <a:p>
            <a:pPr marL="914400" lvl="2" indent="0">
              <a:buNone/>
            </a:pPr>
            <a:r>
              <a:rPr lang="en-US" dirty="0"/>
              <a:t>150K multimodal tweets</a:t>
            </a:r>
          </a:p>
          <a:p>
            <a:pPr marL="457200" lvl="1" indent="0">
              <a:buNone/>
            </a:pPr>
            <a:r>
              <a:rPr lang="en-US" sz="2000" b="1" dirty="0"/>
              <a:t>Hateful Memes dataset:</a:t>
            </a:r>
          </a:p>
          <a:p>
            <a:pPr marL="914400" lvl="2" indent="0">
              <a:buNone/>
            </a:pPr>
            <a:r>
              <a:rPr lang="en-US" dirty="0"/>
              <a:t>8500 Training Examples, 2000 Testing Examples</a:t>
            </a:r>
          </a:p>
          <a:p>
            <a:pPr marL="914400" lvl="2" indent="0">
              <a:buNone/>
            </a:pPr>
            <a:r>
              <a:rPr lang="en-US" dirty="0"/>
              <a:t>Training split:  80% train/ 20% </a:t>
            </a:r>
            <a:r>
              <a:rPr lang="en-US"/>
              <a:t>val</a:t>
            </a:r>
            <a:endParaRPr lang="en-US" dirty="0"/>
          </a:p>
          <a:p>
            <a:pPr marL="914400" lvl="2" indent="0">
              <a:buNone/>
            </a:pPr>
            <a:endParaRPr lang="en-US" b="1" dirty="0"/>
          </a:p>
          <a:p>
            <a:r>
              <a:rPr lang="en-US" sz="2000" b="1" dirty="0"/>
              <a:t>Platform: </a:t>
            </a:r>
            <a:r>
              <a:rPr lang="en-US" sz="2000" dirty="0"/>
              <a:t>We are using NYU HPC cluster</a:t>
            </a:r>
          </a:p>
          <a:p>
            <a:r>
              <a:rPr lang="en-US" sz="2000" b="1" dirty="0"/>
              <a:t>Hardware: </a:t>
            </a:r>
            <a:r>
              <a:rPr lang="en-US" sz="2000" dirty="0"/>
              <a:t>NVIDIA A100-SXM </a:t>
            </a:r>
            <a:endParaRPr lang="en-US" sz="2000" b="1" dirty="0"/>
          </a:p>
          <a:p>
            <a:endParaRPr lang="en-US" sz="2000"/>
          </a:p>
          <a:p>
            <a:endParaRPr lang="en-US" sz="2000"/>
          </a:p>
        </p:txBody>
      </p:sp>
    </p:spTree>
    <p:extLst>
      <p:ext uri="{BB962C8B-B14F-4D97-AF65-F5344CB8AC3E}">
        <p14:creationId xmlns:p14="http://schemas.microsoft.com/office/powerpoint/2010/main" val="30268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CCE7F-0489-DA5F-5ADB-D523E9D9F8E3}"/>
              </a:ext>
            </a:extLst>
          </p:cNvPr>
          <p:cNvSpPr>
            <a:spLocks noGrp="1"/>
          </p:cNvSpPr>
          <p:nvPr>
            <p:ph type="title"/>
          </p:nvPr>
        </p:nvSpPr>
        <p:spPr>
          <a:xfrm>
            <a:off x="5596501" y="489508"/>
            <a:ext cx="5754896" cy="1667569"/>
          </a:xfrm>
        </p:spPr>
        <p:txBody>
          <a:bodyPr anchor="b">
            <a:normAutofit/>
          </a:bodyPr>
          <a:lstStyle/>
          <a:p>
            <a:r>
              <a:rPr lang="en-US" sz="4000"/>
              <a:t>MM-SimCLR		</a:t>
            </a:r>
          </a:p>
        </p:txBody>
      </p:sp>
      <p:pic>
        <p:nvPicPr>
          <p:cNvPr id="5" name="Content Placeholder 4" descr="A diagram of a computer&#10;&#10;Description automatically generated with low confidence">
            <a:extLst>
              <a:ext uri="{FF2B5EF4-FFF2-40B4-BE49-F238E27FC236}">
                <a16:creationId xmlns:a16="http://schemas.microsoft.com/office/drawing/2014/main" id="{9B15E0FA-0D23-DBE5-AF2E-E05C29DBBBDD}"/>
              </a:ext>
            </a:extLst>
          </p:cNvPr>
          <p:cNvPicPr>
            <a:picLocks noChangeAspect="1"/>
          </p:cNvPicPr>
          <p:nvPr/>
        </p:nvPicPr>
        <p:blipFill>
          <a:blip r:embed="rId2"/>
          <a:stretch>
            <a:fillRect/>
          </a:stretch>
        </p:blipFill>
        <p:spPr>
          <a:xfrm>
            <a:off x="1808803" y="918640"/>
            <a:ext cx="2394819" cy="4589025"/>
          </a:xfrm>
          <a:prstGeom prst="rect">
            <a:avLst/>
          </a:prstGeom>
        </p:spPr>
      </p:pic>
      <p:sp>
        <p:nvSpPr>
          <p:cNvPr id="9" name="Content Placeholder 8">
            <a:extLst>
              <a:ext uri="{FF2B5EF4-FFF2-40B4-BE49-F238E27FC236}">
                <a16:creationId xmlns:a16="http://schemas.microsoft.com/office/drawing/2014/main" id="{A4F281D7-9DCC-F781-625D-2714121E179B}"/>
              </a:ext>
            </a:extLst>
          </p:cNvPr>
          <p:cNvSpPr>
            <a:spLocks noGrp="1"/>
          </p:cNvSpPr>
          <p:nvPr>
            <p:ph idx="1"/>
          </p:nvPr>
        </p:nvSpPr>
        <p:spPr>
          <a:xfrm>
            <a:off x="5596502" y="2405894"/>
            <a:ext cx="5754896" cy="3197464"/>
          </a:xfrm>
        </p:spPr>
        <p:txBody>
          <a:bodyPr anchor="t">
            <a:normAutofit/>
          </a:bodyPr>
          <a:lstStyle/>
          <a:p>
            <a:r>
              <a:rPr lang="en-US" sz="2000"/>
              <a:t>The MM-SimCLR approach is a novel method that leverages discriminative modeling capacity through the use of contrastive learning in the latent space for images and a dedicated formulation for a multi-modal setup. </a:t>
            </a:r>
          </a:p>
        </p:txBody>
      </p:sp>
      <p:sp>
        <p:nvSpPr>
          <p:cNvPr id="25" name="Rectangle 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64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A1AED9-2568-A7FB-1753-2FD73BD71616}"/>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MM-SimCLR(contd.)</a:t>
            </a:r>
          </a:p>
        </p:txBody>
      </p:sp>
      <p:sp>
        <p:nvSpPr>
          <p:cNvPr id="3" name="Content Placeholder 2">
            <a:extLst>
              <a:ext uri="{FF2B5EF4-FFF2-40B4-BE49-F238E27FC236}">
                <a16:creationId xmlns:a16="http://schemas.microsoft.com/office/drawing/2014/main" id="{24CAE7DC-AD7B-5FCB-AA73-58861B25EAD4}"/>
              </a:ext>
            </a:extLst>
          </p:cNvPr>
          <p:cNvSpPr>
            <a:spLocks noGrp="1"/>
          </p:cNvSpPr>
          <p:nvPr>
            <p:ph idx="1"/>
          </p:nvPr>
        </p:nvSpPr>
        <p:spPr>
          <a:xfrm>
            <a:off x="1649996" y="2615979"/>
            <a:ext cx="8915949" cy="3689405"/>
          </a:xfrm>
        </p:spPr>
        <p:txBody>
          <a:bodyPr>
            <a:normAutofit/>
          </a:bodyPr>
          <a:lstStyle/>
          <a:p>
            <a:pPr marL="192024" indent="-192024" defTabSz="768096">
              <a:spcBef>
                <a:spcPts val="840"/>
              </a:spcBef>
            </a:pPr>
            <a:r>
              <a:rPr lang="en-US" sz="2000" kern="1200" dirty="0">
                <a:solidFill>
                  <a:schemeClr val="tx1"/>
                </a:solidFill>
                <a:latin typeface="+mn-lt"/>
                <a:ea typeface="+mn-ea"/>
                <a:cs typeface="+mn-cs"/>
              </a:rPr>
              <a:t>The objective function of MM-</a:t>
            </a:r>
            <a:r>
              <a:rPr lang="en-US" sz="2000" kern="1200" dirty="0" err="1">
                <a:solidFill>
                  <a:schemeClr val="tx1"/>
                </a:solidFill>
                <a:latin typeface="+mn-lt"/>
                <a:ea typeface="+mn-ea"/>
                <a:cs typeface="+mn-cs"/>
              </a:rPr>
              <a:t>SimCLR</a:t>
            </a:r>
            <a:r>
              <a:rPr lang="en-US" sz="2000" kern="1200" dirty="0">
                <a:solidFill>
                  <a:schemeClr val="tx1"/>
                </a:solidFill>
                <a:latin typeface="+mn-lt"/>
                <a:ea typeface="+mn-ea"/>
                <a:cs typeface="+mn-cs"/>
              </a:rPr>
              <a:t> comprises two terms that aim to maximize the association between image and text representations.</a:t>
            </a:r>
          </a:p>
          <a:p>
            <a:pPr marL="192024" indent="-192024" defTabSz="768096">
              <a:spcBef>
                <a:spcPts val="840"/>
              </a:spcBef>
            </a:pPr>
            <a:r>
              <a:rPr lang="en-US" sz="2000" kern="1200" dirty="0">
                <a:solidFill>
                  <a:schemeClr val="tx1"/>
                </a:solidFill>
                <a:latin typeface="+mn-lt"/>
                <a:ea typeface="+mn-ea"/>
                <a:cs typeface="+mn-cs"/>
              </a:rPr>
              <a:t>Loss function: </a:t>
            </a:r>
            <a:endParaRPr lang="en-US" sz="2000" dirty="0"/>
          </a:p>
        </p:txBody>
      </p:sp>
      <p:pic>
        <p:nvPicPr>
          <p:cNvPr id="5" name="Picture 4" descr="A picture containing font, text, white, diagram&#10;&#10;Description automatically generated">
            <a:extLst>
              <a:ext uri="{FF2B5EF4-FFF2-40B4-BE49-F238E27FC236}">
                <a16:creationId xmlns:a16="http://schemas.microsoft.com/office/drawing/2014/main" id="{2BD35FFB-9D05-592F-06BA-20F216A8ED2C}"/>
              </a:ext>
            </a:extLst>
          </p:cNvPr>
          <p:cNvPicPr>
            <a:picLocks noChangeAspect="1"/>
          </p:cNvPicPr>
          <p:nvPr/>
        </p:nvPicPr>
        <p:blipFill>
          <a:blip r:embed="rId3"/>
          <a:stretch>
            <a:fillRect/>
          </a:stretch>
        </p:blipFill>
        <p:spPr>
          <a:xfrm>
            <a:off x="3344619" y="4449240"/>
            <a:ext cx="4864787" cy="1333893"/>
          </a:xfrm>
          <a:prstGeom prst="rect">
            <a:avLst/>
          </a:prstGeom>
        </p:spPr>
      </p:pic>
    </p:spTree>
    <p:extLst>
      <p:ext uri="{BB962C8B-B14F-4D97-AF65-F5344CB8AC3E}">
        <p14:creationId xmlns:p14="http://schemas.microsoft.com/office/powerpoint/2010/main" val="318077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0EC01-588C-8A58-6D28-9E4A7646D11F}"/>
              </a:ext>
            </a:extLst>
          </p:cNvPr>
          <p:cNvSpPr>
            <a:spLocks noGrp="1"/>
          </p:cNvSpPr>
          <p:nvPr>
            <p:ph type="title"/>
          </p:nvPr>
        </p:nvSpPr>
        <p:spPr>
          <a:xfrm>
            <a:off x="1136397" y="502021"/>
            <a:ext cx="9688296" cy="1642969"/>
          </a:xfrm>
        </p:spPr>
        <p:txBody>
          <a:bodyPr anchor="b">
            <a:normAutofit/>
          </a:bodyPr>
          <a:lstStyle/>
          <a:p>
            <a:r>
              <a:rPr lang="en-US" sz="4000" dirty="0"/>
              <a:t>Experiments</a:t>
            </a:r>
          </a:p>
        </p:txBody>
      </p:sp>
      <p:sp>
        <p:nvSpPr>
          <p:cNvPr id="3" name="Content Placeholder 2">
            <a:extLst>
              <a:ext uri="{FF2B5EF4-FFF2-40B4-BE49-F238E27FC236}">
                <a16:creationId xmlns:a16="http://schemas.microsoft.com/office/drawing/2014/main" id="{E1F2CDB6-6EBD-BE75-B76B-2E521043AC6D}"/>
              </a:ext>
            </a:extLst>
          </p:cNvPr>
          <p:cNvSpPr>
            <a:spLocks noGrp="1"/>
          </p:cNvSpPr>
          <p:nvPr>
            <p:ph idx="1"/>
          </p:nvPr>
        </p:nvSpPr>
        <p:spPr>
          <a:xfrm>
            <a:off x="1136397" y="2418409"/>
            <a:ext cx="9688296" cy="3454358"/>
          </a:xfrm>
        </p:spPr>
        <p:txBody>
          <a:bodyPr anchor="t">
            <a:normAutofit/>
          </a:bodyPr>
          <a:lstStyle/>
          <a:p>
            <a:r>
              <a:rPr lang="en-US" sz="2000" dirty="0"/>
              <a:t>To assess the quality of the pre-trained representations, we use the linear evaluation method, which trains a simple classifier using fixed base network parameters. This is a widely used approach to evaluate the representations in a fair and minimalistic way.</a:t>
            </a:r>
          </a:p>
          <a:p>
            <a:r>
              <a:rPr lang="en-US" sz="2000" dirty="0"/>
              <a:t>The performance on the test set implies the quality of the representations learned.</a:t>
            </a:r>
          </a:p>
        </p:txBody>
      </p:sp>
      <p:sp>
        <p:nvSpPr>
          <p:cNvPr id="21"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752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749</Words>
  <Application>Microsoft Office PowerPoint</Application>
  <PresentationFormat>Widescreen</PresentationFormat>
  <Paragraphs>150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Söhne</vt:lpstr>
      <vt:lpstr>Office Theme</vt:lpstr>
      <vt:lpstr>Domain-aware Self-supervised Pre-training for Label-Efficient Meme Analysis</vt:lpstr>
      <vt:lpstr>Introduction: Hateful Meme Challenge </vt:lpstr>
      <vt:lpstr>Introduction</vt:lpstr>
      <vt:lpstr>Challenges</vt:lpstr>
      <vt:lpstr>Technical Contributions</vt:lpstr>
      <vt:lpstr>Implementation details</vt:lpstr>
      <vt:lpstr>MM-SimCLR  </vt:lpstr>
      <vt:lpstr>MM-SimCLR(contd.)</vt:lpstr>
      <vt:lpstr>Experiments</vt:lpstr>
      <vt:lpstr>Experimental setup and Hyperparameters</vt:lpstr>
      <vt:lpstr>High Performance Analysis</vt:lpstr>
      <vt:lpstr> Training time and Loss with Batch Sizes</vt:lpstr>
      <vt:lpstr>Loss vs Epoch for Batch sizes </vt:lpstr>
      <vt:lpstr>Loss vs Epoch for Batch sizes </vt:lpstr>
      <vt:lpstr>Loss vs Epoch for Batch sizes </vt:lpstr>
      <vt:lpstr>PyTorch Profiler</vt:lpstr>
      <vt:lpstr>PowerPoint Presentation</vt:lpstr>
      <vt:lpstr>Inference Trace</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Domain-aware Self-supervised Pre-training for Label-Efficient Meme Analysis</dc:title>
  <dc:creator>Rishabh  Singh</dc:creator>
  <cp:lastModifiedBy>Brijendra Asthana</cp:lastModifiedBy>
  <cp:revision>5</cp:revision>
  <dcterms:created xsi:type="dcterms:W3CDTF">2023-05-14T16:26:49Z</dcterms:created>
  <dcterms:modified xsi:type="dcterms:W3CDTF">2023-05-14T21:37:04Z</dcterms:modified>
</cp:coreProperties>
</file>