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38" r:id="rId3"/>
    <p:sldId id="257" r:id="rId4"/>
    <p:sldId id="439" r:id="rId5"/>
    <p:sldId id="407" r:id="rId6"/>
    <p:sldId id="441" r:id="rId7"/>
    <p:sldId id="440" r:id="rId8"/>
    <p:sldId id="443" r:id="rId9"/>
    <p:sldId id="444" r:id="rId10"/>
    <p:sldId id="449" r:id="rId11"/>
    <p:sldId id="442" r:id="rId12"/>
    <p:sldId id="446" r:id="rId13"/>
    <p:sldId id="447" r:id="rId14"/>
    <p:sldId id="450" r:id="rId15"/>
    <p:sldId id="448" r:id="rId16"/>
    <p:sldId id="455" r:id="rId17"/>
    <p:sldId id="457" r:id="rId18"/>
    <p:sldId id="458" r:id="rId19"/>
    <p:sldId id="451" r:id="rId20"/>
    <p:sldId id="453" r:id="rId21"/>
    <p:sldId id="454" r:id="rId22"/>
    <p:sldId id="452" r:id="rId23"/>
    <p:sldId id="445" r:id="rId24"/>
    <p:sldId id="45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394" autoAdjust="0"/>
  </p:normalViewPr>
  <p:slideViewPr>
    <p:cSldViewPr snapToGrid="0">
      <p:cViewPr varScale="1">
        <p:scale>
          <a:sx n="74" d="100"/>
          <a:sy n="74" d="100"/>
        </p:scale>
        <p:origin x="4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5497-73A0-4CFF-AA80-77763E28683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C478-32CA-4AAA-ADFD-9E79C70B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1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5497-73A0-4CFF-AA80-77763E28683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C478-32CA-4AAA-ADFD-9E79C70B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4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5497-73A0-4CFF-AA80-77763E28683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C478-32CA-4AAA-ADFD-9E79C70B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5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5497-73A0-4CFF-AA80-77763E28683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C478-32CA-4AAA-ADFD-9E79C70B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7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5497-73A0-4CFF-AA80-77763E28683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C478-32CA-4AAA-ADFD-9E79C70B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5497-73A0-4CFF-AA80-77763E28683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C478-32CA-4AAA-ADFD-9E79C70B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4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5497-73A0-4CFF-AA80-77763E28683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C478-32CA-4AAA-ADFD-9E79C70B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5497-73A0-4CFF-AA80-77763E28683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C478-32CA-4AAA-ADFD-9E79C70B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1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5497-73A0-4CFF-AA80-77763E28683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C478-32CA-4AAA-ADFD-9E79C70B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2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5497-73A0-4CFF-AA80-77763E28683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C478-32CA-4AAA-ADFD-9E79C70B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1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5497-73A0-4CFF-AA80-77763E28683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DC478-32CA-4AAA-ADFD-9E79C70B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8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B5497-73A0-4CFF-AA80-77763E286832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DC478-32CA-4AAA-ADFD-9E79C70B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90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029ED5-B43D-4430-8290-C1982F9C6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501" y="851907"/>
            <a:ext cx="11766997" cy="23806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Day 01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2851EC4-345E-4BA3-B2A9-2B85527FA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7947"/>
            <a:ext cx="9144000" cy="1655762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BKACAD’s Security Coding Training</a:t>
            </a:r>
          </a:p>
        </p:txBody>
      </p:sp>
    </p:spTree>
    <p:extLst>
      <p:ext uri="{BB962C8B-B14F-4D97-AF65-F5344CB8AC3E}">
        <p14:creationId xmlns:p14="http://schemas.microsoft.com/office/powerpoint/2010/main" val="3561917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029ED5-B43D-4430-8290-C1982F9C6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958" y="330804"/>
            <a:ext cx="11226084" cy="11462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Table of Content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2851EC4-345E-4BA3-B2A9-2B85527FA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58" y="1725770"/>
            <a:ext cx="10850450" cy="4572000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HTTP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Modern vs Legacy Web Applications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Security Basics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System Tenets</a:t>
            </a:r>
          </a:p>
        </p:txBody>
      </p:sp>
    </p:spTree>
    <p:extLst>
      <p:ext uri="{BB962C8B-B14F-4D97-AF65-F5344CB8AC3E}">
        <p14:creationId xmlns:p14="http://schemas.microsoft.com/office/powerpoint/2010/main" val="248428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029ED5-B43D-4430-8290-C1982F9C6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958" y="330804"/>
            <a:ext cx="11226084" cy="11462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Modern vs Legacy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2851EC4-345E-4BA3-B2A9-2B85527FA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58" y="1623478"/>
            <a:ext cx="11430000" cy="4903718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47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Decade ago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Most web applications were built using server-side frameworks that rendered an HTML/JS/CSS page that would then be sent to the client.</a:t>
            </a:r>
            <a:endParaRPr lang="en-US" sz="3200" dirty="0">
              <a:solidFill>
                <a:srgbClr val="92D050"/>
              </a:solidFill>
              <a:latin typeface="Cambria" panose="02040503050406030204" pitchFamily="18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22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029ED5-B43D-4430-8290-C1982F9C6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958" y="330804"/>
            <a:ext cx="11226084" cy="11462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Modern vs Legacy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2851EC4-345E-4BA3-B2A9-2B85527FA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58" y="1623478"/>
            <a:ext cx="11430000" cy="4903718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47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Now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Web applications began making use of HTTP more frequently with the rise of Ajax (asynchronous JavaScript and XML), allowing network requests to be made from within a page session via JavaScript.</a:t>
            </a:r>
            <a:endParaRPr lang="en-US" sz="3200" dirty="0">
              <a:solidFill>
                <a:srgbClr val="92D050"/>
              </a:solidFill>
              <a:latin typeface="Cambria" panose="02040503050406030204" pitchFamily="18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6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029ED5-B43D-4430-8290-C1982F9C6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958" y="330804"/>
            <a:ext cx="11226084" cy="11462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Modern vs Legacy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2851EC4-345E-4BA3-B2A9-2B85527FA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58" y="1623478"/>
            <a:ext cx="11430000" cy="4903718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62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sz="47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Now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• REST API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• JSON or XML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• JavaScript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• SPA framework (React, Vue,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EmberJS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, AngularJS)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• An authentication and authorization system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• One or more web servers (typically on a Linux server)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• One or more web server software packages (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ExpressJS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, Apache,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NginX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• One or more databases (MySQL, MongoDB, etc.)</a:t>
            </a:r>
          </a:p>
        </p:txBody>
      </p:sp>
    </p:spTree>
    <p:extLst>
      <p:ext uri="{BB962C8B-B14F-4D97-AF65-F5344CB8AC3E}">
        <p14:creationId xmlns:p14="http://schemas.microsoft.com/office/powerpoint/2010/main" val="455705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029ED5-B43D-4430-8290-C1982F9C6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958" y="330804"/>
            <a:ext cx="11226084" cy="11462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Table of Content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2851EC4-345E-4BA3-B2A9-2B85527FA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58" y="1725770"/>
            <a:ext cx="10850450" cy="4572000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HTTP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Modern vs Legacy Web Applications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Security Basics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System Tenets</a:t>
            </a:r>
          </a:p>
        </p:txBody>
      </p:sp>
    </p:spTree>
    <p:extLst>
      <p:ext uri="{BB962C8B-B14F-4D97-AF65-F5344CB8AC3E}">
        <p14:creationId xmlns:p14="http://schemas.microsoft.com/office/powerpoint/2010/main" val="309834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029ED5-B43D-4430-8290-C1982F9C6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958" y="330804"/>
            <a:ext cx="11226084" cy="11462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2851EC4-345E-4BA3-B2A9-2B85527FA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58" y="1623478"/>
            <a:ext cx="11430000" cy="4903718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sz="47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Hello, world!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Invented at Netscape	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Provides interactivity  with the user	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Client side	Scripting language	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Runs	within browser sandbox	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Server side	 JS: Node.js</a:t>
            </a:r>
          </a:p>
        </p:txBody>
      </p:sp>
    </p:spTree>
    <p:extLst>
      <p:ext uri="{BB962C8B-B14F-4D97-AF65-F5344CB8AC3E}">
        <p14:creationId xmlns:p14="http://schemas.microsoft.com/office/powerpoint/2010/main" val="3154229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029ED5-B43D-4430-8290-C1982F9C6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958" y="330804"/>
            <a:ext cx="11226084" cy="11462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2851EC4-345E-4BA3-B2A9-2B85527FA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58" y="1623478"/>
            <a:ext cx="11430000" cy="4903718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47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Hello, world!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EC5ACB-E84B-4668-A6A3-247AD878C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2783871"/>
            <a:ext cx="76104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81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029ED5-B43D-4430-8290-C1982F9C6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958" y="330804"/>
            <a:ext cx="11226084" cy="11462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2851EC4-345E-4BA3-B2A9-2B85527FA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58" y="1623478"/>
            <a:ext cx="11430000" cy="4903718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700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sz="47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Basics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  <a:hlinkClick r:id="rId2"/>
              </a:rPr>
              <a:t>https://www.w3schools.com/js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Variables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Operators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Conditional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Loop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Function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DOM Document</a:t>
            </a:r>
          </a:p>
        </p:txBody>
      </p:sp>
    </p:spTree>
    <p:extLst>
      <p:ext uri="{BB962C8B-B14F-4D97-AF65-F5344CB8AC3E}">
        <p14:creationId xmlns:p14="http://schemas.microsoft.com/office/powerpoint/2010/main" val="3103285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029ED5-B43D-4430-8290-C1982F9C6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958" y="330804"/>
            <a:ext cx="11226084" cy="11462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2851EC4-345E-4BA3-B2A9-2B85527FA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58" y="1623478"/>
            <a:ext cx="11430000" cy="4903718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47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Lab 1, 2, 4, 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430969-7821-4F3A-9384-5F360EB1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632" y="2995047"/>
            <a:ext cx="7304736" cy="353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45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029ED5-B43D-4430-8290-C1982F9C6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958" y="330804"/>
            <a:ext cx="11226084" cy="11462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Table of Content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2851EC4-345E-4BA3-B2A9-2B85527FA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58" y="1725770"/>
            <a:ext cx="10850450" cy="4572000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HTTP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Modern vs Legacy Web Applications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Security Basics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System Tenets</a:t>
            </a:r>
          </a:p>
        </p:txBody>
      </p:sp>
    </p:spTree>
    <p:extLst>
      <p:ext uri="{BB962C8B-B14F-4D97-AF65-F5344CB8AC3E}">
        <p14:creationId xmlns:p14="http://schemas.microsoft.com/office/powerpoint/2010/main" val="6218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029ED5-B43D-4430-8290-C1982F9C6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501" y="851907"/>
            <a:ext cx="11766997" cy="23806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Web Application Fundamental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&amp; Secure Software Concept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2851EC4-345E-4BA3-B2A9-2B85527FA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7947"/>
            <a:ext cx="9144000" cy="1655762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 BKACAD’s Security Coding Training</a:t>
            </a:r>
          </a:p>
        </p:txBody>
      </p:sp>
    </p:spTree>
    <p:extLst>
      <p:ext uri="{BB962C8B-B14F-4D97-AF65-F5344CB8AC3E}">
        <p14:creationId xmlns:p14="http://schemas.microsoft.com/office/powerpoint/2010/main" val="2489398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029ED5-B43D-4430-8290-C1982F9C6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958" y="330804"/>
            <a:ext cx="11226084" cy="11462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Security Basics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2851EC4-345E-4BA3-B2A9-2B85527FA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58" y="1623478"/>
            <a:ext cx="11430000" cy="4903718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47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CIA Triad</a:t>
            </a:r>
          </a:p>
          <a:p>
            <a:pPr algn="just">
              <a:lnSpc>
                <a:spcPct val="150000"/>
              </a:lnSpc>
            </a:pPr>
            <a:endParaRPr lang="en-US" sz="3200" dirty="0">
              <a:solidFill>
                <a:srgbClr val="92D050"/>
              </a:solidFill>
              <a:latin typeface="Cambria" panose="02040503050406030204" pitchFamily="18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CIA: Confidentiality, Integrity and Availability | by SheHacksPurple |  InfoSec Write-ups | Medium">
            <a:extLst>
              <a:ext uri="{FF2B5EF4-FFF2-40B4-BE49-F238E27FC236}">
                <a16:creationId xmlns:a16="http://schemas.microsoft.com/office/drawing/2014/main" id="{8F782CCA-DA66-42B0-991C-80AB327A9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064" y="1984609"/>
            <a:ext cx="5672965" cy="438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05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029ED5-B43D-4430-8290-C1982F9C6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958" y="330804"/>
            <a:ext cx="11226084" cy="11462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Security Basics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2851EC4-345E-4BA3-B2A9-2B85527FA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58" y="1623478"/>
            <a:ext cx="11430000" cy="4903718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47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AAA</a:t>
            </a:r>
          </a:p>
          <a:p>
            <a:pPr algn="just">
              <a:lnSpc>
                <a:spcPct val="150000"/>
              </a:lnSpc>
            </a:pPr>
            <a:endParaRPr lang="en-US" sz="3200" dirty="0">
              <a:latin typeface="Cambria" panose="02040503050406030204" pitchFamily="18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Authentication – Who is allowed to access?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Authorization – What resources are allowed to access?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Accounting – What is being accessed?</a:t>
            </a:r>
          </a:p>
          <a:p>
            <a:pPr algn="just">
              <a:lnSpc>
                <a:spcPct val="150000"/>
              </a:lnSpc>
            </a:pPr>
            <a:endParaRPr lang="en-US" sz="3200" dirty="0">
              <a:solidFill>
                <a:srgbClr val="92D050"/>
              </a:solidFill>
              <a:latin typeface="Cambria" panose="02040503050406030204" pitchFamily="18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226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029ED5-B43D-4430-8290-C1982F9C6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958" y="330804"/>
            <a:ext cx="11226084" cy="11462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Table of Content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2851EC4-345E-4BA3-B2A9-2B85527FA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58" y="1725770"/>
            <a:ext cx="10850450" cy="4572000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HTTP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Modern vs Legacy Web Applications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Security Basics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 Tenets</a:t>
            </a:r>
          </a:p>
        </p:txBody>
      </p:sp>
    </p:spTree>
    <p:extLst>
      <p:ext uri="{BB962C8B-B14F-4D97-AF65-F5344CB8AC3E}">
        <p14:creationId xmlns:p14="http://schemas.microsoft.com/office/powerpoint/2010/main" val="3620062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029ED5-B43D-4430-8290-C1982F9C6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958" y="330804"/>
            <a:ext cx="11226084" cy="11462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System Tenets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2851EC4-345E-4BA3-B2A9-2B85527FA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58" y="1623478"/>
            <a:ext cx="11430000" cy="4903718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47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Cores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a</a:t>
            </a:r>
          </a:p>
          <a:p>
            <a:pPr algn="just">
              <a:lnSpc>
                <a:spcPct val="150000"/>
              </a:lnSpc>
            </a:pPr>
            <a:endParaRPr lang="en-US" sz="3200" dirty="0">
              <a:solidFill>
                <a:srgbClr val="92D050"/>
              </a:solidFill>
              <a:latin typeface="Cambria" panose="02040503050406030204" pitchFamily="18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32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kali@kali</a:t>
            </a:r>
            <a:r>
              <a:rPr lang="en-US" sz="32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:~$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endParaRPr lang="en-US" sz="32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090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029ED5-B43D-4430-8290-C1982F9C6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958" y="330804"/>
            <a:ext cx="11226084" cy="11462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System Tenets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2851EC4-345E-4BA3-B2A9-2B85527FA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58" y="1623478"/>
            <a:ext cx="11430000" cy="4903718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47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Cores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a</a:t>
            </a:r>
          </a:p>
          <a:p>
            <a:pPr algn="just">
              <a:lnSpc>
                <a:spcPct val="150000"/>
              </a:lnSpc>
            </a:pPr>
            <a:endParaRPr lang="en-US" sz="3200" dirty="0">
              <a:solidFill>
                <a:srgbClr val="92D050"/>
              </a:solidFill>
              <a:latin typeface="Cambria" panose="02040503050406030204" pitchFamily="18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32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kali@kali</a:t>
            </a:r>
            <a:r>
              <a:rPr lang="en-US" sz="32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:~$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endParaRPr lang="en-US" sz="32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6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029ED5-B43D-4430-8290-C1982F9C6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958" y="330804"/>
            <a:ext cx="11226084" cy="11462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Table of Content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2851EC4-345E-4BA3-B2A9-2B85527FA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58" y="1725770"/>
            <a:ext cx="10850450" cy="4572000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HTTP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Modern vs Legacy Web Applications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Security Basics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System Tenets</a:t>
            </a:r>
          </a:p>
        </p:txBody>
      </p:sp>
    </p:spTree>
    <p:extLst>
      <p:ext uri="{BB962C8B-B14F-4D97-AF65-F5344CB8AC3E}">
        <p14:creationId xmlns:p14="http://schemas.microsoft.com/office/powerpoint/2010/main" val="286706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029ED5-B43D-4430-8290-C1982F9C6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958" y="330804"/>
            <a:ext cx="11226084" cy="11462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Table of Content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2851EC4-345E-4BA3-B2A9-2B85527FA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58" y="1725770"/>
            <a:ext cx="10850450" cy="4572000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Modern vs Legacy Web Applications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Security Basics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System Tenets</a:t>
            </a:r>
          </a:p>
        </p:txBody>
      </p:sp>
    </p:spTree>
    <p:extLst>
      <p:ext uri="{BB962C8B-B14F-4D97-AF65-F5344CB8AC3E}">
        <p14:creationId xmlns:p14="http://schemas.microsoft.com/office/powerpoint/2010/main" val="175038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029ED5-B43D-4430-8290-C1982F9C6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958" y="330804"/>
            <a:ext cx="11226084" cy="11462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2851EC4-345E-4BA3-B2A9-2B85527FA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58" y="1623478"/>
            <a:ext cx="11430000" cy="4903718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sz="47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An application-layer protocol for transmitting hypermedia documents, such as HTML.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Designed for communication between web browsers and web servers.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HTTP is a stateless protocol, meaning that the server does not keep any data (state) between two requests.</a:t>
            </a:r>
          </a:p>
          <a:p>
            <a:pPr algn="just">
              <a:lnSpc>
                <a:spcPct val="150000"/>
              </a:lnSpc>
            </a:pPr>
            <a:endParaRPr lang="en-US" sz="3200" dirty="0">
              <a:solidFill>
                <a:srgbClr val="92D050"/>
              </a:solidFill>
              <a:latin typeface="Cambria" panose="02040503050406030204" pitchFamily="18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5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029ED5-B43D-4430-8290-C1982F9C6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958" y="330804"/>
            <a:ext cx="11226084" cy="11462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2851EC4-345E-4BA3-B2A9-2B85527FA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58" y="1623478"/>
            <a:ext cx="11430000" cy="4903718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47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 Requests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A request message from a client to a server includes, within the first line of that message, the method to be applied to the resource, the identifier of the resource, and the protocol version in use.</a:t>
            </a:r>
          </a:p>
          <a:p>
            <a:pPr algn="just">
              <a:lnSpc>
                <a:spcPct val="150000"/>
              </a:lnSpc>
            </a:pPr>
            <a:endParaRPr lang="en-US" sz="3200" dirty="0">
              <a:solidFill>
                <a:srgbClr val="92D050"/>
              </a:solidFill>
              <a:latin typeface="Cambria" panose="02040503050406030204" pitchFamily="18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00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029ED5-B43D-4430-8290-C1982F9C6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958" y="330804"/>
            <a:ext cx="11226084" cy="11462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2851EC4-345E-4BA3-B2A9-2B85527FA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58" y="1623478"/>
            <a:ext cx="11430000" cy="4903718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47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 Requests</a:t>
            </a:r>
          </a:p>
          <a:p>
            <a:pPr algn="just">
              <a:lnSpc>
                <a:spcPct val="150000"/>
              </a:lnSpc>
            </a:pPr>
            <a:endParaRPr lang="en-US" sz="3200" dirty="0">
              <a:solidFill>
                <a:srgbClr val="92D050"/>
              </a:solidFill>
              <a:latin typeface="Cambria" panose="02040503050406030204" pitchFamily="18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D5D7B9-FAD6-4365-8332-6E3794972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3062891"/>
            <a:ext cx="105441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3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029ED5-B43D-4430-8290-C1982F9C6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958" y="330804"/>
            <a:ext cx="11226084" cy="11462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2851EC4-345E-4BA3-B2A9-2B85527FA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58" y="1623478"/>
            <a:ext cx="11430000" cy="4903718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47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 Responses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After receiving and interpreting a request message, a server responds with an HTTP response message.</a:t>
            </a:r>
            <a:endParaRPr lang="en-US" sz="3200" dirty="0">
              <a:solidFill>
                <a:srgbClr val="92D050"/>
              </a:solidFill>
              <a:latin typeface="Cambria" panose="02040503050406030204" pitchFamily="18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52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029ED5-B43D-4430-8290-C1982F9C6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958" y="330804"/>
            <a:ext cx="11226084" cy="11462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2851EC4-345E-4BA3-B2A9-2B85527FA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58" y="1623478"/>
            <a:ext cx="11430000" cy="4903718"/>
          </a:xfr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47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 Responses</a:t>
            </a:r>
          </a:p>
          <a:p>
            <a:pPr algn="just">
              <a:lnSpc>
                <a:spcPct val="150000"/>
              </a:lnSpc>
            </a:pPr>
            <a:endParaRPr lang="en-US" sz="3200" dirty="0">
              <a:solidFill>
                <a:srgbClr val="92D050"/>
              </a:solidFill>
              <a:latin typeface="Cambria" panose="02040503050406030204" pitchFamily="18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5CEF5-4645-4349-B534-D1CBD3F05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336" y="2991812"/>
            <a:ext cx="9073328" cy="353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9864</TotalTime>
  <Words>446</Words>
  <Application>Microsoft Office PowerPoint</Application>
  <PresentationFormat>Widescreen</PresentationFormat>
  <Paragraphs>109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Courier New</vt:lpstr>
      <vt:lpstr>Office Theme</vt:lpstr>
      <vt:lpstr>Day 01</vt:lpstr>
      <vt:lpstr>Web Application Fundamental &amp; Secure Software Concept</vt:lpstr>
      <vt:lpstr>Table of Content</vt:lpstr>
      <vt:lpstr>Table of Content</vt:lpstr>
      <vt:lpstr>HTTP</vt:lpstr>
      <vt:lpstr>HTTP</vt:lpstr>
      <vt:lpstr>HTTP</vt:lpstr>
      <vt:lpstr>HTTP</vt:lpstr>
      <vt:lpstr>HTTP</vt:lpstr>
      <vt:lpstr>Table of Content</vt:lpstr>
      <vt:lpstr>Modern vs Legacy</vt:lpstr>
      <vt:lpstr>Modern vs Legacy</vt:lpstr>
      <vt:lpstr>Modern vs Legacy</vt:lpstr>
      <vt:lpstr>Table of Content</vt:lpstr>
      <vt:lpstr>JavaScript</vt:lpstr>
      <vt:lpstr>JavaScript</vt:lpstr>
      <vt:lpstr>JavaScript</vt:lpstr>
      <vt:lpstr>JavaScript</vt:lpstr>
      <vt:lpstr>Table of Content</vt:lpstr>
      <vt:lpstr>Security Basics</vt:lpstr>
      <vt:lpstr>Security Basics</vt:lpstr>
      <vt:lpstr>Table of Content</vt:lpstr>
      <vt:lpstr>System Tenets</vt:lpstr>
      <vt:lpstr>System Tenets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BKACAD’s Security Training</dc:title>
  <dc:creator>ADMIN</dc:creator>
  <cp:lastModifiedBy>ADMIN</cp:lastModifiedBy>
  <cp:revision>714</cp:revision>
  <dcterms:created xsi:type="dcterms:W3CDTF">2020-05-23T13:28:25Z</dcterms:created>
  <dcterms:modified xsi:type="dcterms:W3CDTF">2020-10-12T00:27:22Z</dcterms:modified>
</cp:coreProperties>
</file>