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1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8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72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6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50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3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2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62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BE392D-5E71-49BB-9C5A-30C9C59399CD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28C465-1930-4C03-B5E1-92E6802AECC1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hyperlink" Target="https://www.inegi.org.mx/temas/estructura/" TargetMode="External"/><Relationship Id="rId4" Type="http://schemas.openxmlformats.org/officeDocument/2006/relationships/hyperlink" Target="https://www.saberespractico.com/demografia/poblacion-de-los-estados-de-mexi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ublicdata/explore?ds=d5bncppjof8f9_&amp;met_y=sp_pop_grow&amp;idim=country:MEX:USA:VEN&amp;hl=es&amp;dl=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oogle.com/publicdata/explore?ds=d5bncppjof8f9_&amp;met_y=sp_pop_totl&amp;idim=country:MEX:BRA&amp;hl=es&amp;dl=es#!ctype=l&amp;strail=false&amp;bcs=d&amp;nselm=h&amp;met_y=sp_pop_totl&amp;scale_y=lin&amp;ind_y=false&amp;rdim=country&amp;idim=country:MEX&amp;ifdim=country&amp;hl=es&amp;dl=es&amp;ind=fals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matplotlib/bar-char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3DC-EA87-4803-A45A-58AFD8657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Encuesta</a:t>
            </a:r>
            <a:r>
              <a:rPr lang="en-US" dirty="0"/>
              <a:t> Nacional de los </a:t>
            </a:r>
            <a:r>
              <a:rPr lang="en-US" dirty="0" err="1"/>
              <a:t>Hogares</a:t>
            </a:r>
            <a:r>
              <a:rPr lang="en-US" dirty="0"/>
              <a:t> (ENH) 2017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CCF78-DF43-4947-8E54-59CD0EB7D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Plots to be constructed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69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75C-8E7D-48B7-A765-357635A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the megalopolis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707D9-C4FB-4E67-8F44-08F1F50EB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3" t="12916" r="37812" b="26389"/>
          <a:stretch/>
        </p:blipFill>
        <p:spPr>
          <a:xfrm>
            <a:off x="1097280" y="1819275"/>
            <a:ext cx="6276975" cy="416242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351A4C-01D9-4A01-8A3D-2013C4C1FAA3}"/>
              </a:ext>
            </a:extLst>
          </p:cNvPr>
          <p:cNvSpPr/>
          <p:nvPr/>
        </p:nvSpPr>
        <p:spPr>
          <a:xfrm>
            <a:off x="4064317" y="4352925"/>
            <a:ext cx="1203008" cy="1076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F33F5-7365-493C-9C82-E012788F068C}"/>
              </a:ext>
            </a:extLst>
          </p:cNvPr>
          <p:cNvSpPr/>
          <p:nvPr/>
        </p:nvSpPr>
        <p:spPr>
          <a:xfrm>
            <a:off x="0" y="574045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hlinkClick r:id="rId4"/>
              </a:rPr>
              <a:t>https://www.saberespractico.com/demografia/poblacion-de-los-estados-de-mexico/</a:t>
            </a:r>
            <a:endParaRPr lang="es-MX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F16C5-7599-4D92-9105-ED8D468C2428}"/>
              </a:ext>
            </a:extLst>
          </p:cNvPr>
          <p:cNvSpPr/>
          <p:nvPr/>
        </p:nvSpPr>
        <p:spPr>
          <a:xfrm>
            <a:off x="7374255" y="5797035"/>
            <a:ext cx="3472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hlinkClick r:id="rId5"/>
              </a:rPr>
              <a:t>https://www.inegi.org.mx/temas/estructura/</a:t>
            </a:r>
            <a:endParaRPr lang="es-MX" sz="1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99A27E4-7FA6-4792-9FA0-C72AAA453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94714"/>
              </p:ext>
            </p:extLst>
          </p:nvPr>
        </p:nvGraphicFramePr>
        <p:xfrm>
          <a:off x="8234362" y="2335751"/>
          <a:ext cx="2857500" cy="234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6" imgW="2248077" imgH="1847751" progId="Excel.Sheet.12">
                  <p:embed/>
                </p:oleObj>
              </mc:Choice>
              <mc:Fallback>
                <p:oleObj name="Worksheet" r:id="rId6" imgW="2248077" imgH="18477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34362" y="2335751"/>
                        <a:ext cx="2857500" cy="234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8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75C-8E7D-48B7-A765-357635A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the megalopolis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B2EA8-24FB-45C4-AB77-892ACBBE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t="44028" r="39921" b="12778"/>
          <a:stretch/>
        </p:blipFill>
        <p:spPr>
          <a:xfrm>
            <a:off x="419100" y="2018645"/>
            <a:ext cx="5163191" cy="2505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E265DD-DF1F-4E7E-8CAF-789036639CFB}"/>
              </a:ext>
            </a:extLst>
          </p:cNvPr>
          <p:cNvSpPr/>
          <p:nvPr/>
        </p:nvSpPr>
        <p:spPr>
          <a:xfrm>
            <a:off x="28575" y="56520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hlinkClick r:id="rId3"/>
              </a:rPr>
              <a:t>https://www.google.com/publicdata/explore?ds=d5bncppjof8f9_&amp;met_y=sp_pop_grow&amp;idim=country:MEX:USA:VEN&amp;hl=es&amp;dl=es</a:t>
            </a:r>
            <a:endParaRPr lang="es-MX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792B-16F1-4801-ABD2-0FA2CEA99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72" t="30000" r="2266" b="19787"/>
          <a:stretch/>
        </p:blipFill>
        <p:spPr>
          <a:xfrm>
            <a:off x="5623242" y="2085975"/>
            <a:ext cx="6568758" cy="2505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6488A2-2126-4359-89E6-2091E7E8201F}"/>
              </a:ext>
            </a:extLst>
          </p:cNvPr>
          <p:cNvSpPr/>
          <p:nvPr/>
        </p:nvSpPr>
        <p:spPr>
          <a:xfrm>
            <a:off x="6029325" y="50907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hlinkClick r:id="rId5"/>
              </a:rPr>
              <a:t>https://www.google.com/publicdata/explore?ds=d5bncppjof8f9_&amp;met_y=sp_pop_totl&amp;idim=country:MEX:BRA&amp;hl=es&amp;dl=es#!ctype=l&amp;strail=false&amp;bcs=d&amp;nselm=h&amp;met_y=sp_pop_totl&amp;scale_y=lin&amp;ind_y=false&amp;rdim=country&amp;idim=country:MEX&amp;ifdim=country&amp;hl=es&amp;dl=es&amp;ind=fals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486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F6EF-F163-4F25-843E-2F14A0B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alfabetism</a:t>
            </a:r>
            <a:r>
              <a:rPr lang="es-MX" dirty="0"/>
              <a:t> vs. sexo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n-US" dirty="0"/>
              <a:t>_socio*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6A1E3-3887-4D7E-A704-41E6EC3DB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2" t="46945" r="38204" b="9722"/>
          <a:stretch/>
        </p:blipFill>
        <p:spPr>
          <a:xfrm>
            <a:off x="5926455" y="2129201"/>
            <a:ext cx="5229225" cy="3617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61F15-D0FD-4033-B546-693E767A83BC}"/>
              </a:ext>
            </a:extLst>
          </p:cNvPr>
          <p:cNvSpPr txBox="1"/>
          <p:nvPr/>
        </p:nvSpPr>
        <p:spPr>
          <a:xfrm>
            <a:off x="1181099" y="1877831"/>
            <a:ext cx="8601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¿Sabe leer y escribir un recado? Sí /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Hombre/Mujer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Bajo, 2 Medio bajo, 3 Medio alto, 4 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Filtros: por entidad, estrato socioeconómico 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PERSONA, PERSONA, VIVIENDA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6FE7E-E5B6-4FDC-A3D2-0BA015AC92A6}"/>
              </a:ext>
            </a:extLst>
          </p:cNvPr>
          <p:cNvSpPr/>
          <p:nvPr/>
        </p:nvSpPr>
        <p:spPr>
          <a:xfrm>
            <a:off x="323597" y="5501759"/>
            <a:ext cx="292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hlinkClick r:id="rId3"/>
              </a:rPr>
              <a:t>https://plot.ly/matplotlib/bar-charts/</a:t>
            </a:r>
            <a:endParaRPr lang="es-MX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DF87C-0B74-43E7-AB26-A02A0F101422}"/>
              </a:ext>
            </a:extLst>
          </p:cNvPr>
          <p:cNvSpPr txBox="1"/>
          <p:nvPr/>
        </p:nvSpPr>
        <p:spPr>
          <a:xfrm>
            <a:off x="1193477" y="3937980"/>
            <a:ext cx="2616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Assuming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lives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house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socioeconomic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house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evaluated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whole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75C-8E7D-48B7-A765-357635A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computador</a:t>
            </a:r>
            <a:r>
              <a:rPr lang="en-US" dirty="0"/>
              <a:t>, </a:t>
            </a:r>
            <a:r>
              <a:rPr lang="en-US" dirty="0" err="1"/>
              <a:t>tel_fijo</a:t>
            </a:r>
            <a:r>
              <a:rPr lang="en-US" dirty="0"/>
              <a:t>, </a:t>
            </a:r>
            <a:r>
              <a:rPr lang="en-US" dirty="0" err="1"/>
              <a:t>celular</a:t>
            </a:r>
            <a:r>
              <a:rPr lang="en-US" dirty="0"/>
              <a:t>, internet, </a:t>
            </a:r>
            <a:r>
              <a:rPr lang="en-US" dirty="0" err="1"/>
              <a:t>tv_paga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D99F3-FDB3-425F-B8EA-2A85735FB1C4}"/>
              </a:ext>
            </a:extLst>
          </p:cNvPr>
          <p:cNvSpPr txBox="1"/>
          <p:nvPr/>
        </p:nvSpPr>
        <p:spPr>
          <a:xfrm>
            <a:off x="1097280" y="2535056"/>
            <a:ext cx="8601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Porcentaje de viviendas con acceso a: </a:t>
            </a:r>
          </a:p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computador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tel_fijo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celular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internet,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tv_paga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Filtros: por entidad, estrato socioeconómico 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7E421-9213-44CA-A5C2-7292F054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29166" r="30547" b="28056"/>
          <a:stretch/>
        </p:blipFill>
        <p:spPr>
          <a:xfrm>
            <a:off x="5753100" y="2186941"/>
            <a:ext cx="4800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ACBB-31C7-493A-A8ED-BF84DE61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excusado, </a:t>
            </a:r>
            <a:r>
              <a:rPr lang="es-MX" dirty="0" err="1"/>
              <a:t>tanque_gas</a:t>
            </a:r>
            <a:r>
              <a:rPr lang="es-MX" dirty="0"/>
              <a:t>, </a:t>
            </a:r>
            <a:r>
              <a:rPr lang="es-MX" dirty="0" err="1"/>
              <a:t>auto_pick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77878-4420-4DAF-AEBC-AC120DC3667A}"/>
              </a:ext>
            </a:extLst>
          </p:cNvPr>
          <p:cNvSpPr txBox="1"/>
          <p:nvPr/>
        </p:nvSpPr>
        <p:spPr>
          <a:xfrm>
            <a:off x="1097280" y="2535056"/>
            <a:ext cx="86010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Porcentaje de viviendas con acceso a: </a:t>
            </a:r>
          </a:p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excusado,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tanque_gas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auto_pick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Filtros: por entidad, estrato socioeconómico 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A294A-7B10-4E38-B427-F7AA861E2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29166" r="30547" b="28056"/>
          <a:stretch/>
        </p:blipFill>
        <p:spPr>
          <a:xfrm>
            <a:off x="5753100" y="2186941"/>
            <a:ext cx="4800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2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351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Microsoft Excel Worksheet</vt:lpstr>
      <vt:lpstr>Encuesta Nacional de los Hogares (ENH) 2017</vt:lpstr>
      <vt:lpstr>Population of the megalopolis</vt:lpstr>
      <vt:lpstr>Population of the megalopolis</vt:lpstr>
      <vt:lpstr>alfabetism vs. sexo by est_socio*</vt:lpstr>
      <vt:lpstr>computador, tel_fijo, celular, internet, tv_paga</vt:lpstr>
      <vt:lpstr>excusado, tanque_gas, auto_pick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 Nacional de los Hogares (ENH) 2017</dc:title>
  <dc:creator>Nancy To</dc:creator>
  <cp:lastModifiedBy>Nancy To</cp:lastModifiedBy>
  <cp:revision>34</cp:revision>
  <dcterms:created xsi:type="dcterms:W3CDTF">2019-06-26T02:58:14Z</dcterms:created>
  <dcterms:modified xsi:type="dcterms:W3CDTF">2019-06-27T01:36:43Z</dcterms:modified>
</cp:coreProperties>
</file>