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3dPK0F945b79BksD5ND5q7LGl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4e135a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g704e135ae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4e135ae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704e135ae8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04e135a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704e135ae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35369c1c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g6535369c1c_5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fc356fb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fc356f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3fc356fba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3fc356fb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fc356fba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fc356f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3fc356fba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3fc356fb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3fbccbda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63fbccbd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04e135a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704e135ae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1.png"/><Relationship Id="rId5" Type="http://schemas.openxmlformats.org/officeDocument/2006/relationships/hyperlink" Target="https://matplotlib.org" TargetMode="External"/><Relationship Id="rId6" Type="http://schemas.openxmlformats.org/officeDocument/2006/relationships/hyperlink" Target="https://matplotlib.or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www.welfareinfo.org/poverty-rate/minnesota/" TargetMode="External"/><Relationship Id="rId5" Type="http://schemas.openxmlformats.org/officeDocument/2006/relationships/hyperlink" Target="https://data.web.health.state.mn.us/drinkingwater_quer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r>
              <a:rPr lang="en-US" sz="3563"/>
              <a:t> </a:t>
            </a:r>
            <a:br>
              <a:rPr lang="en-US" sz="3563"/>
            </a:br>
            <a:r>
              <a:rPr lang="en-US" sz="4860"/>
              <a:t>Drinking</a:t>
            </a:r>
            <a:r>
              <a:rPr lang="en-US" sz="4374"/>
              <a:t> Water Quality</a:t>
            </a: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br>
              <a:rPr lang="en-US" sz="3563"/>
            </a:br>
            <a:r>
              <a:rPr lang="en-US" sz="3563"/>
              <a:t>in Minnesota municipal water supply systems </a:t>
            </a:r>
            <a:br>
              <a:rPr lang="en-US" sz="3563"/>
            </a:br>
            <a:br>
              <a:rPr lang="en-US" sz="3563"/>
            </a:br>
            <a:r>
              <a:rPr lang="en-US" sz="1944"/>
              <a:t>Thu Nguyen, Beryl Kaczmarczik, Matt Pollari, Susan Roedl, Erin Mandell</a:t>
            </a:r>
            <a:endParaRPr sz="3563"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3850639"/>
            <a:ext cx="10515600" cy="2214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725" y="459100"/>
            <a:ext cx="3821375" cy="32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04e135ae8_0_1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ANOVA </a:t>
            </a:r>
            <a:endParaRPr/>
          </a:p>
        </p:txBody>
      </p:sp>
      <p:sp>
        <p:nvSpPr>
          <p:cNvPr id="141" name="Google Shape;141;g704e135ae8_0_12"/>
          <p:cNvSpPr txBox="1"/>
          <p:nvPr>
            <p:ph idx="1" type="body"/>
          </p:nvPr>
        </p:nvSpPr>
        <p:spPr>
          <a:xfrm>
            <a:off x="838200" y="18075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Recall:</a:t>
            </a:r>
            <a:endParaRPr u="sng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 = variance between groups/variance within groups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p-value = probability of obtaining test results greater or equal to F-statistic under the assumption of the Null Hypothesis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Results:</a:t>
            </a:r>
            <a:endParaRPr u="sng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 = =  1.642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p-value = 0.172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Conclusion</a:t>
            </a:r>
            <a:r>
              <a:rPr lang="en-US"/>
              <a:t>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Fail to reject the Null Hypothesis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significant evidence that there’s a difference in the concentration of Arsenic among the five bins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04e135ae8_0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t-test (Monkeying around)  🙈</a:t>
            </a:r>
            <a:endParaRPr/>
          </a:p>
        </p:txBody>
      </p:sp>
      <p:sp>
        <p:nvSpPr>
          <p:cNvPr id="147" name="Google Shape;147;g704e135ae8_0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Question 2:	</a:t>
            </a:r>
            <a:endParaRPr u="sng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u="sng"/>
              <a:t>Assumption</a:t>
            </a:r>
            <a:r>
              <a:rPr lang="en-US"/>
              <a:t>: </a:t>
            </a:r>
            <a:r>
              <a:rPr lang="en-US"/>
              <a:t>Unequal variance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𝛍1: the mean concentration in bin 1 (wealthiest)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𝛍2: the mean concentration in bin 5 (poorest)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/>
              <a:t>   	Null Hypothesis</a:t>
            </a:r>
            <a:r>
              <a:rPr lang="en-US"/>
              <a:t>: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The two population means are equal </a:t>
            </a:r>
            <a:endParaRPr/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u="sng"/>
              <a:t>Alternative Hypothesis</a:t>
            </a:r>
            <a:r>
              <a:rPr lang="en-US"/>
              <a:t>: 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One population mean differs from the other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04e135ae8_0_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t-test (Monkeying around)  🙈 </a:t>
            </a:r>
            <a:endParaRPr/>
          </a:p>
        </p:txBody>
      </p:sp>
      <p:sp>
        <p:nvSpPr>
          <p:cNvPr id="153" name="Google Shape;153;g704e135ae8_0_2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Results:</a:t>
            </a:r>
            <a:endParaRPr u="sng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T = -0.488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p-value = 0.629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u="sng"/>
              <a:t>Conclusion</a:t>
            </a:r>
            <a:r>
              <a:rPr lang="en-US"/>
              <a:t>: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Fail to reject the Null Hypothesis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No significant evidence that there’s a difference in the mean concentration of Arsenic among the wealthiest vs poorest counties</a:t>
            </a:r>
            <a:endParaRPr u="sng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0" y="1491501"/>
            <a:ext cx="5946000" cy="39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 txBox="1"/>
          <p:nvPr/>
        </p:nvSpPr>
        <p:spPr>
          <a:xfrm>
            <a:off x="3793700" y="6002325"/>
            <a:ext cx="4426500" cy="5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Pearson Correlation Factor = 0.14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4">
            <a:alphaModFix/>
          </a:blip>
          <a:srcRect b="0" l="34972" r="0" t="46021"/>
          <a:stretch/>
        </p:blipFill>
        <p:spPr>
          <a:xfrm>
            <a:off x="6061000" y="2730413"/>
            <a:ext cx="5946000" cy="27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5"/>
          <p:cNvSpPr txBox="1"/>
          <p:nvPr/>
        </p:nvSpPr>
        <p:spPr>
          <a:xfrm>
            <a:off x="6061000" y="2316400"/>
            <a:ext cx="5946000" cy="34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Seaborn is a Python data visualization library based on</a:t>
            </a:r>
            <a:r>
              <a:rPr lang="en-US">
                <a:solidFill>
                  <a:schemeClr val="dk1"/>
                </a:solidFill>
                <a:uFill>
                  <a:noFill/>
                </a:uFill>
                <a:hlinkClick r:id="rId5"/>
              </a:rPr>
              <a:t>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matplotlib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2100" y="1463750"/>
            <a:ext cx="6039900" cy="40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463575"/>
            <a:ext cx="6039900" cy="402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3550" y="1463450"/>
            <a:ext cx="6039900" cy="40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6876850" y="2090900"/>
            <a:ext cx="1713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EPA maximum limit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63550" y="5643975"/>
            <a:ext cx="4734300" cy="588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Bin 1 = Counties with the Lowest Poverty Rates (wealthiest)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Bin 5 = Counties with the Highest Poverty Rates (poorest)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463575"/>
            <a:ext cx="6039900" cy="40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6535369c1c_5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75200"/>
            <a:ext cx="5945413" cy="39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6535369c1c_5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600" y="1575209"/>
            <a:ext cx="5945400" cy="396359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6535369c1c_5_15"/>
          <p:cNvSpPr txBox="1"/>
          <p:nvPr/>
        </p:nvSpPr>
        <p:spPr>
          <a:xfrm>
            <a:off x="463825" y="5989125"/>
            <a:ext cx="4373700" cy="52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Pearson Correlation Factor =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0.21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6535369c1c_5_15"/>
          <p:cNvSpPr txBox="1"/>
          <p:nvPr/>
        </p:nvSpPr>
        <p:spPr>
          <a:xfrm>
            <a:off x="7046000" y="2542025"/>
            <a:ext cx="17133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EPA maximum limit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6535369c1c_5_15"/>
          <p:cNvSpPr/>
          <p:nvPr/>
        </p:nvSpPr>
        <p:spPr>
          <a:xfrm>
            <a:off x="8933900" y="2010050"/>
            <a:ext cx="1083600" cy="43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6535369c1c_5_15"/>
          <p:cNvSpPr txBox="1"/>
          <p:nvPr/>
        </p:nvSpPr>
        <p:spPr>
          <a:xfrm>
            <a:off x="6311400" y="5989125"/>
            <a:ext cx="4373700" cy="521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Rock and Yellow Medicine County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63fc356fb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63fc356fba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12192000" cy="6857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63fc356fba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63fc356fba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 / Purpose of our project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Who in Minnesota has access to safe drinking water?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br>
              <a:rPr lang="en-US" sz="2380"/>
            </a:br>
            <a:r>
              <a:rPr lang="en-US" sz="2380"/>
              <a:t>Do wealthy and poor regions of Minnesota have different levels of access to safe drinking water?  </a:t>
            </a:r>
            <a:br>
              <a:rPr lang="en-US" sz="2380"/>
            </a:br>
            <a:endParaRPr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Our hypothesis was that low income areas would have poorer water quality than wealthier areas.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 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We chose 3 contaminants to research: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1) arsenic is a naturally occurring element and it also is found in pesticides 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2) nitrate comes from runoff of fertilizers, animal waste and failing septic systems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lang="en-US" sz="2380"/>
              <a:t>3) uranium is a naturally occurring heavy metal present in southwest and northeast Minnesota</a:t>
            </a:r>
            <a:endParaRPr/>
          </a:p>
          <a:p>
            <a:pPr indent="-7747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sz="2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63fbccbda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>
            <p:ph type="title"/>
          </p:nvPr>
        </p:nvSpPr>
        <p:spPr>
          <a:xfrm>
            <a:off x="838200" y="178900"/>
            <a:ext cx="9389100" cy="8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Implications and other lessons learned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501050" y="1005450"/>
            <a:ext cx="10515600" cy="4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402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7"/>
              <a:buNone/>
            </a:pPr>
            <a:r>
              <a:t/>
            </a:r>
            <a:endParaRPr sz="1017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Char char="●"/>
            </a:pPr>
            <a:r>
              <a:rPr lang="en-US" sz="1387"/>
              <a:t>Our research showed that most Minnesotans have access to clean water regardless of their income.  That isn’t the whole story though. </a:t>
            </a:r>
            <a:endParaRPr sz="1387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387"/>
              <a:buChar char="●"/>
            </a:pPr>
            <a:r>
              <a:rPr lang="en-US" sz="1387"/>
              <a:t>One thing we learned is that it’s important to know your subject reasonably well so that you can choose a good data source. </a:t>
            </a:r>
            <a:endParaRPr sz="1387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87"/>
              <a:buChar char="●"/>
            </a:pPr>
            <a:r>
              <a:rPr lang="en-US" sz="1387"/>
              <a:t>Our data was limited to municipalities that treat water to remove these contaminants.  Many people in rural and ex-urban areas use private wells for their water have high levels of some of these contaminants in their water unless they have the knowledge and money to treat it. </a:t>
            </a:r>
            <a:br>
              <a:rPr lang="en-US" sz="1387"/>
            </a:br>
            <a:endParaRPr sz="1387"/>
          </a:p>
          <a:p>
            <a:pPr indent="-322580" lvl="0" marL="4572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80"/>
              <a:buChar char="●"/>
            </a:pPr>
            <a:r>
              <a:rPr lang="en-US" sz="1480"/>
              <a:t>Minnesota improved it’s groundwater quality beginning in about 2007 so by 2017, the year we sampled the data, it much cleaner.</a:t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-32258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480"/>
              <a:t>It is not clear whether the Indian Reservations in the Minnesota use municipal systems.</a:t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80"/>
              <a:t>They make up some of the least wealthy areas in the state.</a:t>
            </a:r>
            <a:endParaRPr sz="1480"/>
          </a:p>
          <a:p>
            <a:pPr indent="-32258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480"/>
              <a:buChar char="●"/>
            </a:pPr>
            <a:r>
              <a:rPr lang="en-US" sz="1480"/>
              <a:t>Bemidji is the 2nd poorest county in the state and they use wells for at least some of their water.</a:t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80"/>
              <a:t>They had to close 3 of their 5 wells this year because they tested positive for PFC’s.</a:t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80"/>
              <a:t>Sources: The Bemidji Pioneer (July 28, 2019)</a:t>
            </a:r>
            <a:endParaRPr sz="1480"/>
          </a:p>
          <a:p>
            <a:pPr indent="0" lvl="0" marL="4572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80"/>
              <a:t>		Minnesota Department of Health</a:t>
            </a:r>
            <a:endParaRPr sz="1480"/>
          </a:p>
        </p:txBody>
      </p:sp>
      <p:sp>
        <p:nvSpPr>
          <p:cNvPr id="213" name="Google Shape;213;p1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400" y="2683580"/>
            <a:ext cx="3982975" cy="309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0"/>
            <a:ext cx="6858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Process</a:t>
            </a: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5333" y="3838554"/>
            <a:ext cx="5372526" cy="250258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1272750" y="1580898"/>
            <a:ext cx="79206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sets of data: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Poverty rates that came from</a:t>
            </a:r>
            <a:r>
              <a:rPr lang="en-US" sz="1800"/>
              <a:t>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https://www.welfareinfo.org/poverty-rate/minnesota/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they list their Source: as 2010-2017 ACS 1 Year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set of data for the contaminants came from</a:t>
            </a:r>
            <a:r>
              <a:rPr lang="en-US" sz="1800"/>
              <a:t> </a:t>
            </a: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https://data.web.health.state.mn.us/drinkingwater_query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1311167" y="31257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Process Code for Cleaning</a:t>
            </a:r>
            <a:endParaRPr/>
          </a:p>
        </p:txBody>
      </p:sp>
      <p:pic>
        <p:nvPicPr>
          <p:cNvPr id="105" name="Google Shape;10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115" y="1420616"/>
            <a:ext cx="6641242" cy="516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Process Dropping Column</a:t>
            </a:r>
            <a:endParaRPr/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773" y="1422792"/>
            <a:ext cx="11640065" cy="5070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Process</a:t>
            </a:r>
            <a:endParaRPr/>
          </a:p>
        </p:txBody>
      </p:sp>
      <p:pic>
        <p:nvPicPr>
          <p:cNvPr id="117" name="Google Shape;1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035" y="1464277"/>
            <a:ext cx="11259930" cy="4788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Cleaning Process Merging </a:t>
            </a:r>
            <a:endParaRPr/>
          </a:p>
        </p:txBody>
      </p:sp>
      <p:pic>
        <p:nvPicPr>
          <p:cNvPr id="123" name="Google Shape;12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128" y="1425575"/>
            <a:ext cx="10248900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Statistical Analysis</a:t>
            </a:r>
            <a:endParaRPr/>
          </a:p>
        </p:txBody>
      </p:sp>
      <p:sp>
        <p:nvSpPr>
          <p:cNvPr id="129" name="Google Shape;12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Research Questions: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rgbClr val="FF0000"/>
                </a:solidFill>
              </a:rPr>
              <a:t>Question 1</a:t>
            </a:r>
            <a:r>
              <a:rPr lang="en-US"/>
              <a:t>: Is there a significance difference between the mean concentration of a particular contaminant in a group compared to other groups?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rgbClr val="FF0000"/>
                </a:solidFill>
              </a:rPr>
              <a:t>Question 2</a:t>
            </a:r>
            <a:r>
              <a:rPr lang="en-US"/>
              <a:t>: Is there a significance difference between the mean concentration of a particular contaminant in the wealthiest counties compared to the poorest?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F5F7FC"/>
            </a:gs>
            <a:gs pos="58999">
              <a:srgbClr val="B3C6E7"/>
            </a:gs>
            <a:gs pos="83000">
              <a:srgbClr val="A9BEE4"/>
            </a:gs>
            <a:gs pos="100000">
              <a:srgbClr val="C5D3ED"/>
            </a:gs>
          </a:gsLst>
          <a:lin ang="5400012" scaled="0"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04e135ae8_0_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ANOVA (ANalysis Of VAriance)</a:t>
            </a:r>
            <a:endParaRPr/>
          </a:p>
        </p:txBody>
      </p:sp>
      <p:sp>
        <p:nvSpPr>
          <p:cNvPr id="135" name="Google Shape;135;g704e135ae8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Question 1:</a:t>
            </a:r>
            <a:endParaRPr u="sng"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𝛍1: the mean concentration in bin 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𝛍2: the mean concentration in bin 2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….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𝛍5: the mean concentration in bin 5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Null Hypothesis</a:t>
            </a:r>
            <a:r>
              <a:rPr lang="en-US"/>
              <a:t>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population means of the bins are equal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u="sng"/>
              <a:t>Alternative Hypothesis</a:t>
            </a:r>
            <a:r>
              <a:rPr lang="en-US"/>
              <a:t>: 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 least one population mean differs from the others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2019-10-17T00:01:19Z</dcterms:created>
  <dc:creator>erin mandell</dc:creator>
</cp:coreProperties>
</file>