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3" r:id="rId11"/>
    <p:sldId id="264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F26-2FAE-4464-A142-87A39E6A196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1F7AD-EEBE-48C0-AC4E-7CC2A575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1F7AD-EEBE-48C0-AC4E-7CC2A575E7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8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56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92E8-0B46-4D74-A8E7-E346B087E377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8C8F-6625-4D9D-AF92-9C3CEA2B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6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review-data/otherexperime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aa.org/wp-content/uploads/2014/03/MPAA-Theatrical-Market-Statistics-2013_032514-v2.pdf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oogle.com/url?q=https://www.census.gov/newsroom/releases/archives/2010_census/cb11-cn147.html&amp;sa=D&amp;sntz=1&amp;usg=AFQjCNFgvYK4P4xa85OvGCGRmEs2rpgpq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xofficemojo.com/yearly/chart/?yr=2000&amp;p=.ht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262" y="1665026"/>
            <a:ext cx="9448800" cy="1431211"/>
          </a:xfrm>
        </p:spPr>
        <p:txBody>
          <a:bodyPr/>
          <a:lstStyle/>
          <a:p>
            <a:r>
              <a:rPr lang="en-US" dirty="0" smtClean="0"/>
              <a:t>Movie Lens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523" y="4583657"/>
            <a:ext cx="3411940" cy="205825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2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Kafle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Ayub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Lama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83558" y="3265034"/>
            <a:ext cx="9762699" cy="856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“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Film is directly related to endurance of a 	human bladder.”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Selection of Computing tool</a:t>
            </a:r>
          </a:p>
          <a:p>
            <a:r>
              <a:rPr lang="en-US" dirty="0" smtClean="0"/>
              <a:t>Importance of Mathematical Concepts</a:t>
            </a:r>
          </a:p>
          <a:p>
            <a:r>
              <a:rPr lang="en-US" dirty="0" smtClean="0"/>
              <a:t>Necessity of rational assumptions</a:t>
            </a:r>
          </a:p>
          <a:p>
            <a:r>
              <a:rPr lang="en-US" dirty="0" smtClean="0"/>
              <a:t>RAW Data is full of information</a:t>
            </a:r>
          </a:p>
          <a:p>
            <a:r>
              <a:rPr lang="en-US" dirty="0" smtClean="0"/>
              <a:t>Working in team is very valuable</a:t>
            </a:r>
          </a:p>
          <a:p>
            <a:endParaRPr lang="en-US" dirty="0"/>
          </a:p>
        </p:txBody>
      </p:sp>
      <p:pic>
        <p:nvPicPr>
          <p:cNvPr id="2050" name="Picture 2" descr="http://3.bp.blogspot.com/-DzXOojj45lU/UPEmX9o2fMI/AAAAAAAAOZI/kPzisZ5B5Bc/s1600/jack_bauer_tor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547812" cy="369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18365"/>
            <a:ext cx="2879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Don’t torture the data !!!</a:t>
            </a:r>
          </a:p>
          <a:p>
            <a:endParaRPr lang="en-US" dirty="0"/>
          </a:p>
        </p:txBody>
      </p:sp>
      <p:pic>
        <p:nvPicPr>
          <p:cNvPr id="1026" name="Picture 2" descr="http://www.darpa.mil/uploadedImages/Content/NewsEvents/Releases/2012/cyber_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55" y="2057400"/>
            <a:ext cx="5369205" cy="4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49755" y="649640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http://www.darpa.mil/NewsEvents/Releases/2012/03/29.aspx</a:t>
            </a:r>
          </a:p>
        </p:txBody>
      </p:sp>
    </p:spTree>
    <p:extLst>
      <p:ext uri="{BB962C8B-B14F-4D97-AF65-F5344CB8AC3E}">
        <p14:creationId xmlns:p14="http://schemas.microsoft.com/office/powerpoint/2010/main" val="30603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55486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MPAA the right form of Rating for Movies ??</a:t>
            </a: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Analysis, Text Categorization and much more….!!!!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4109" y="5521489"/>
            <a:ext cx="1053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2"/>
              </a:rPr>
              <a:t>http://www.cs.cornell.edu/people/pabo/movie-review-data/otherexperiments.html</a:t>
            </a:r>
            <a:r>
              <a:rPr lang="en-US" sz="160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7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82537" y="1610436"/>
            <a:ext cx="4851779" cy="3014351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		&amp;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7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056115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Movie Analysis is Important ???</a:t>
            </a:r>
          </a:p>
          <a:p>
            <a:pPr>
              <a:spcAft>
                <a:spcPts val="1200"/>
              </a:spcAft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Analysis, Plots and Results</a:t>
            </a:r>
          </a:p>
          <a:p>
            <a:pPr>
              <a:spcAft>
                <a:spcPts val="1200"/>
              </a:spcAft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Propositions to the “Cash Guy”</a:t>
            </a:r>
          </a:p>
          <a:p>
            <a:pPr>
              <a:spcAft>
                <a:spcPts val="1200"/>
              </a:spcAft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spcAft>
                <a:spcPts val="1200"/>
              </a:spcAft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166" y="675954"/>
            <a:ext cx="9705834" cy="1293028"/>
          </a:xfrm>
        </p:spPr>
        <p:txBody>
          <a:bodyPr/>
          <a:lstStyle/>
          <a:p>
            <a:r>
              <a:rPr lang="en-US" dirty="0" smtClean="0"/>
              <a:t>Why Analysis is Important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868" y="2833875"/>
            <a:ext cx="10820400" cy="3820143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Hollywood Industry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revenue 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Billion Dollar per year.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the financial success based on the ratings, cast, timings etc.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if Cinema attendance has an effect on DVD sales.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Tailoring the movies to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audience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://photos2.meetupstatic.com/photos/event/e/0/a/8/600_32051751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449170" cy="26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1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78" y="145155"/>
            <a:ext cx="10615684" cy="1293028"/>
          </a:xfrm>
        </p:spPr>
        <p:txBody>
          <a:bodyPr/>
          <a:lstStyle/>
          <a:p>
            <a:r>
              <a:rPr lang="en-US" dirty="0" smtClean="0"/>
              <a:t>Theoretical Market Statistics 2013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71" y="1173706"/>
            <a:ext cx="7646608" cy="5263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6241" y="6437088"/>
            <a:ext cx="7902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hlinkClick r:id="rId3"/>
              </a:rPr>
              <a:t>http://www.mpaa.org/wp-content/uploads/2014/03/MPAA-Theatrical-Market-Statistics-2013_032514-v2.pdf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74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09280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Experiments &amp; Analysis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402" y="1402308"/>
            <a:ext cx="5646761" cy="5902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Most Popular Movies in the Data Set 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545239" y="1427451"/>
            <a:ext cx="5646761" cy="59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Gender Analysis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47" y="2042859"/>
            <a:ext cx="5758341" cy="44282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" y="1992573"/>
            <a:ext cx="6147582" cy="44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" y="1434905"/>
            <a:ext cx="5538267" cy="52331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21" y="1434905"/>
            <a:ext cx="6118273" cy="52331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541" y="492369"/>
            <a:ext cx="535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% Ratings by different </a:t>
            </a:r>
            <a:r>
              <a:rPr lang="en-US" sz="2400" b="1" dirty="0"/>
              <a:t>A</a:t>
            </a:r>
            <a:r>
              <a:rPr lang="en-US" sz="2400" b="1" dirty="0" smtClean="0"/>
              <a:t>ge groups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50808" y="492369"/>
            <a:ext cx="624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Count of ratings by different Age groups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86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09531"/>
            <a:ext cx="8610600" cy="1293028"/>
          </a:xfrm>
        </p:spPr>
        <p:txBody>
          <a:bodyPr/>
          <a:lstStyle/>
          <a:p>
            <a:r>
              <a:rPr lang="en-US" dirty="0" smtClean="0"/>
              <a:t>Business 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488683"/>
            <a:ext cx="11957538" cy="737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is my target audience &amp; what kind of movies should I make next ???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772"/>
              </p:ext>
            </p:extLst>
          </p:nvPr>
        </p:nvGraphicFramePr>
        <p:xfrm>
          <a:off x="7512848" y="2657720"/>
          <a:ext cx="3993352" cy="36912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8189"/>
                <a:gridCol w="2425163"/>
              </a:tblGrid>
              <a:tr h="730737">
                <a:tc>
                  <a:txBody>
                    <a:bodyPr/>
                    <a:lstStyle/>
                    <a:p>
                      <a:r>
                        <a:rPr lang="en-US" dirty="0" smtClean="0"/>
                        <a:t>Age(</a:t>
                      </a:r>
                      <a:r>
                        <a:rPr lang="en-US" dirty="0" err="1" smtClean="0"/>
                        <a:t>yrs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Population(%)</a:t>
                      </a:r>
                      <a:endParaRPr lang="en-US" dirty="0"/>
                    </a:p>
                  </a:txBody>
                  <a:tcPr/>
                </a:tc>
              </a:tr>
              <a:tr h="73073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Under</a:t>
                      </a:r>
                      <a:r>
                        <a:rPr lang="en-US" b="1" baseline="0" dirty="0" smtClean="0"/>
                        <a:t> 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/>
                </a:tc>
              </a:tr>
              <a:tr h="73073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18-44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36.5</a:t>
                      </a:r>
                    </a:p>
                  </a:txBody>
                  <a:tcPr/>
                </a:tc>
              </a:tr>
              <a:tr h="73073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45-64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26.4</a:t>
                      </a:r>
                    </a:p>
                  </a:txBody>
                  <a:tcPr/>
                </a:tc>
              </a:tr>
              <a:tr h="7683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Above 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13.1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92948" y="650109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i="0" dirty="0" smtClean="0">
                <a:effectLst/>
                <a:latin typeface="arial" panose="020B0604020202020204" pitchFamily="34" charset="0"/>
                <a:hlinkClick r:id="rId2"/>
              </a:rPr>
              <a:t>https://www.census.gov/newsroom/releases/archives/2010_census/cb11-cn147.html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94228" y="2841674"/>
            <a:ext cx="451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 descr="http://www.personallycorporate.com/blog/wp-content/uploads/2012/05/Follow-target-audience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70" y="2602523"/>
            <a:ext cx="3898575" cy="38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378634" y="2126204"/>
            <a:ext cx="5205046" cy="737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Choose your demography..!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313" y="204814"/>
            <a:ext cx="9467936" cy="129302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to the Investors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" y="2057401"/>
            <a:ext cx="4725907" cy="4639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5" y="2057401"/>
            <a:ext cx="4725908" cy="4639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899" y="1497842"/>
            <a:ext cx="511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Genre Preference for Ages from 18-44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3405" y="1497842"/>
            <a:ext cx="511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Genre Preference for Ages &lt;18 and &gt;45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5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09" y="204815"/>
            <a:ext cx="9844584" cy="1293028"/>
          </a:xfrm>
        </p:spPr>
        <p:txBody>
          <a:bodyPr/>
          <a:lstStyle/>
          <a:p>
            <a:r>
              <a:rPr lang="en-US" dirty="0" smtClean="0"/>
              <a:t>Validation for 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66" y="1375013"/>
            <a:ext cx="10820400" cy="4537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B</a:t>
            </a:r>
            <a:r>
              <a:rPr lang="en-US" dirty="0" smtClean="0"/>
              <a:t>ox Office Hit Releases in the Year 2000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1" y="1828800"/>
            <a:ext cx="7370260" cy="47084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241" y="653727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hlinkClick r:id="rId3"/>
              </a:rPr>
              <a:t>http://www.boxofficemojo.com/yearly/chart/?yr=2000&amp;p=.htm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078" name="Picture 6" descr="http://3.bp.blogspot.com/-Fyk0QmBOduE/Tbd-AjHyoUI/AAAAAAAAAVU/uTV-Egm-mO0/s1600/castaway0002gw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730" y="3867007"/>
            <a:ext cx="4170766" cy="280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nolagirlatheart.files.wordpress.com/2010/12/how-the-grinch-stole-christmas-universal-studio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26" y="1224800"/>
            <a:ext cx="4267870" cy="23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1109</TotalTime>
  <Words>268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Century Gothic</vt:lpstr>
      <vt:lpstr>Times New Roman</vt:lpstr>
      <vt:lpstr>Vapor Trail</vt:lpstr>
      <vt:lpstr>Movie Lens Analysis</vt:lpstr>
      <vt:lpstr>Topics</vt:lpstr>
      <vt:lpstr>Why Analysis is Important ?</vt:lpstr>
      <vt:lpstr>Theoretical Market Statistics 2013</vt:lpstr>
      <vt:lpstr>Experiments &amp; Analysis</vt:lpstr>
      <vt:lpstr>PowerPoint Presentation</vt:lpstr>
      <vt:lpstr>Business Question </vt:lpstr>
      <vt:lpstr>Proposition to the Investors</vt:lpstr>
      <vt:lpstr>Validation for our results</vt:lpstr>
      <vt:lpstr>Lessons learned</vt:lpstr>
      <vt:lpstr>Future Work</vt:lpstr>
      <vt:lpstr>Thank you   &amp; Questions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Lens Analysis</dc:title>
  <dc:creator>Ayub</dc:creator>
  <cp:lastModifiedBy>Ayub</cp:lastModifiedBy>
  <cp:revision>34</cp:revision>
  <dcterms:created xsi:type="dcterms:W3CDTF">2014-10-12T21:57:05Z</dcterms:created>
  <dcterms:modified xsi:type="dcterms:W3CDTF">2014-10-13T20:35:29Z</dcterms:modified>
</cp:coreProperties>
</file>