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19" r:id="rId2"/>
    <p:sldId id="350" r:id="rId3"/>
    <p:sldId id="347" r:id="rId4"/>
    <p:sldId id="348" r:id="rId5"/>
    <p:sldId id="352" r:id="rId6"/>
    <p:sldId id="349" r:id="rId7"/>
    <p:sldId id="353" r:id="rId8"/>
    <p:sldId id="354" r:id="rId9"/>
    <p:sldId id="356" r:id="rId10"/>
    <p:sldId id="355" r:id="rId11"/>
    <p:sldId id="316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A0C86E70-B6A9-5B4F-8B54-FFB5C4824D79}">
          <p14:sldIdLst>
            <p14:sldId id="319"/>
            <p14:sldId id="350"/>
            <p14:sldId id="347"/>
            <p14:sldId id="348"/>
            <p14:sldId id="352"/>
            <p14:sldId id="349"/>
            <p14:sldId id="353"/>
            <p14:sldId id="354"/>
            <p14:sldId id="356"/>
            <p14:sldId id="35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44F"/>
    <a:srgbClr val="86530F"/>
    <a:srgbClr val="005400"/>
    <a:srgbClr val="B58323"/>
    <a:srgbClr val="EAEBD4"/>
    <a:srgbClr val="800080"/>
    <a:srgbClr val="D00202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1" autoAdjust="0"/>
    <p:restoredTop sz="86306" autoAdjust="0"/>
  </p:normalViewPr>
  <p:slideViewPr>
    <p:cSldViewPr snapToGrid="0" snapToObjects="1">
      <p:cViewPr>
        <p:scale>
          <a:sx n="114" d="100"/>
          <a:sy n="114" d="100"/>
        </p:scale>
        <p:origin x="-2408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SD:Users:rahn_r:Documents:Ren&#233;:Arbeit:Uni:Conference:ISMB_2013:Results_Align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SSD:Users:rahn_r:Documents:Ren&#233;:Arbeit:Uni:Conference:ISMB_2013:Results_Align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690742474822"/>
          <c:y val="0.155258377376059"/>
          <c:w val="0.870112425779851"/>
          <c:h val="0.636083920569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Blatt1!$A$15</c:f>
              <c:strCache>
                <c:ptCount val="1"/>
                <c:pt idx="0">
                  <c:v>SeqAn old</c:v>
                </c:pt>
              </c:strCache>
            </c:strRef>
          </c:tx>
          <c:spPr>
            <a:gradFill flip="none" rotWithShape="1">
              <a:gsLst>
                <a:gs pos="0">
                  <a:srgbClr val="073362"/>
                </a:gs>
                <a:gs pos="100000">
                  <a:schemeClr val="accent5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c:spPr>
          <c:invertIfNegative val="0"/>
          <c:cat>
            <c:strRef>
              <c:f>Blatt1!$B$14:$E$14</c:f>
              <c:strCache>
                <c:ptCount val="4"/>
                <c:pt idx="0">
                  <c:v>Global Affine</c:v>
                </c:pt>
                <c:pt idx="1">
                  <c:v>Global Linear</c:v>
                </c:pt>
                <c:pt idx="2">
                  <c:v>Local   Affine</c:v>
                </c:pt>
                <c:pt idx="3">
                  <c:v>Local  Linear</c:v>
                </c:pt>
              </c:strCache>
            </c:strRef>
          </c:cat>
          <c:val>
            <c:numRef>
              <c:f>Blatt1!$B$15:$E$15</c:f>
              <c:numCache>
                <c:formatCode>0.00000</c:formatCode>
                <c:ptCount val="4"/>
                <c:pt idx="0">
                  <c:v>1.549863333333333</c:v>
                </c:pt>
                <c:pt idx="1">
                  <c:v>1.37668</c:v>
                </c:pt>
                <c:pt idx="2">
                  <c:v>1.975823333333333</c:v>
                </c:pt>
                <c:pt idx="3">
                  <c:v>2.17162</c:v>
                </c:pt>
              </c:numCache>
            </c:numRef>
          </c:val>
        </c:ser>
        <c:ser>
          <c:idx val="1"/>
          <c:order val="1"/>
          <c:tx>
            <c:strRef>
              <c:f>Blatt1!$A$16</c:f>
              <c:strCache>
                <c:ptCount val="1"/>
                <c:pt idx="0">
                  <c:v>SeqAn new</c:v>
                </c:pt>
              </c:strCache>
            </c:strRef>
          </c:tx>
          <c:invertIfNegative val="0"/>
          <c:cat>
            <c:strRef>
              <c:f>Blatt1!$B$14:$E$14</c:f>
              <c:strCache>
                <c:ptCount val="4"/>
                <c:pt idx="0">
                  <c:v>Global Affine</c:v>
                </c:pt>
                <c:pt idx="1">
                  <c:v>Global Linear</c:v>
                </c:pt>
                <c:pt idx="2">
                  <c:v>Local   Affine</c:v>
                </c:pt>
                <c:pt idx="3">
                  <c:v>Local  Linear</c:v>
                </c:pt>
              </c:strCache>
            </c:strRef>
          </c:cat>
          <c:val>
            <c:numRef>
              <c:f>Blatt1!$B$16:$E$16</c:f>
              <c:numCache>
                <c:formatCode>0.00000</c:formatCode>
                <c:ptCount val="4"/>
                <c:pt idx="0">
                  <c:v>1.311271666666667</c:v>
                </c:pt>
                <c:pt idx="1">
                  <c:v>0.9582435</c:v>
                </c:pt>
                <c:pt idx="2">
                  <c:v>1.581893333333333</c:v>
                </c:pt>
                <c:pt idx="3">
                  <c:v>1.106968333333333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0429368"/>
        <c:axId val="-2089808776"/>
      </c:barChart>
      <c:catAx>
        <c:axId val="-2040429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/>
                <a:cs typeface="Arial"/>
              </a:defRPr>
            </a:pPr>
            <a:endParaRPr lang="de-DE"/>
          </a:p>
        </c:txPr>
        <c:crossAx val="-2089808776"/>
        <c:crosses val="autoZero"/>
        <c:auto val="1"/>
        <c:lblAlgn val="ctr"/>
        <c:lblOffset val="100"/>
        <c:noMultiLvlLbl val="0"/>
      </c:catAx>
      <c:valAx>
        <c:axId val="-2089808776"/>
        <c:scaling>
          <c:orientation val="minMax"/>
        </c:scaling>
        <c:delete val="0"/>
        <c:axPos val="l"/>
        <c:majorGridlines/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/>
              </a:defRPr>
            </a:pPr>
            <a:endParaRPr lang="de-DE"/>
          </a:p>
        </c:txPr>
        <c:crossAx val="-2040429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872045963146952"/>
          <c:y val="0.131583097909756"/>
          <c:w val="0.445538621722863"/>
          <c:h val="0.170106820742861"/>
        </c:manualLayout>
      </c:layout>
      <c:overlay val="1"/>
      <c:txPr>
        <a:bodyPr/>
        <a:lstStyle/>
        <a:p>
          <a:pPr>
            <a:defRPr sz="1800">
              <a:latin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501894754749"/>
          <c:y val="0.180312357634306"/>
          <c:w val="0.872198770449117"/>
          <c:h val="0.704840892517134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rgbClr val="073362"/>
                </a:gs>
                <a:gs pos="88000">
                  <a:schemeClr val="accent1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6200000" scaled="0"/>
              <a:tileRect/>
            </a:gradFill>
          </c:spPr>
          <c:invertIfNegative val="0"/>
          <c:cat>
            <c:strRef>
              <c:f>Blatt1!$J$14:$M$14</c:f>
              <c:strCache>
                <c:ptCount val="4"/>
                <c:pt idx="0">
                  <c:v>SeqAn</c:v>
                </c:pt>
                <c:pt idx="1">
                  <c:v>NCBI</c:v>
                </c:pt>
                <c:pt idx="2">
                  <c:v>GGSEARCH</c:v>
                </c:pt>
                <c:pt idx="3">
                  <c:v>NEEDLE</c:v>
                </c:pt>
              </c:strCache>
            </c:strRef>
          </c:cat>
          <c:val>
            <c:numRef>
              <c:f>Blatt1!$J$15:$M$15</c:f>
              <c:numCache>
                <c:formatCode>0.00000</c:formatCode>
                <c:ptCount val="4"/>
                <c:pt idx="0" formatCode="General">
                  <c:v>1.311271666666667</c:v>
                </c:pt>
                <c:pt idx="1">
                  <c:v>1.004916666666667</c:v>
                </c:pt>
                <c:pt idx="2">
                  <c:v>1.967916666666667</c:v>
                </c:pt>
                <c:pt idx="3">
                  <c:v>9.48041666666667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1265016"/>
        <c:axId val="-2040619640"/>
      </c:barChart>
      <c:catAx>
        <c:axId val="-2041265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1800"/>
            </a:pPr>
            <a:endParaRPr lang="de-DE"/>
          </a:p>
        </c:txPr>
        <c:crossAx val="-2040619640"/>
        <c:crosses val="autoZero"/>
        <c:auto val="1"/>
        <c:lblAlgn val="ctr"/>
        <c:lblOffset val="100"/>
        <c:noMultiLvlLbl val="0"/>
      </c:catAx>
      <c:valAx>
        <c:axId val="-2040619640"/>
        <c:scaling>
          <c:orientation val="minMax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Arial"/>
                <a:cs typeface="Arial"/>
              </a:defRPr>
            </a:pPr>
            <a:endParaRPr lang="de-DE"/>
          </a:p>
        </c:txPr>
        <c:crossAx val="-2041265016"/>
        <c:crosses val="autoZero"/>
        <c:crossBetween val="between"/>
        <c:majorUnit val="2.0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2749A-D529-4C40-B96C-0F99EF2A2EE4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98E698-2200-3D4A-BFE1-67407BD41A1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1098EFA7-4797-A547-8DEF-41005FAAB02E}" type="sibTrans" cxnId="{775E91AD-D7F5-6E4A-B61B-A786B9176B06}">
      <dgm:prSet/>
      <dgm:spPr/>
      <dgm:t>
        <a:bodyPr/>
        <a:lstStyle/>
        <a:p>
          <a:endParaRPr lang="en-US"/>
        </a:p>
      </dgm:t>
    </dgm:pt>
    <dgm:pt modelId="{43A76107-3B5B-6B42-B12B-6A7A06B5E748}" type="parTrans" cxnId="{775E91AD-D7F5-6E4A-B61B-A786B9176B06}">
      <dgm:prSet/>
      <dgm:spPr/>
      <dgm:t>
        <a:bodyPr/>
        <a:lstStyle/>
        <a:p>
          <a:endParaRPr lang="en-US"/>
        </a:p>
      </dgm:t>
    </dgm:pt>
    <dgm:pt modelId="{B9757FCB-52F0-464D-A661-7ED8D51DF321}" type="pres">
      <dgm:prSet presAssocID="{4842749A-D529-4C40-B96C-0F99EF2A2EE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9ABCF3-5FCB-D241-AB03-B9F307A1D832}" type="pres">
      <dgm:prSet presAssocID="{4842749A-D529-4C40-B96C-0F99EF2A2EE4}" presName="ellipse" presStyleLbl="trBgShp" presStyleIdx="0" presStyleCnt="1" custScaleX="87912" custScaleY="95405" custLinFactNeighborX="310" custLinFactNeighborY="-405"/>
      <dgm:spPr>
        <a:solidFill>
          <a:srgbClr val="9BAFC1">
            <a:alpha val="60000"/>
          </a:srgbClr>
        </a:solidFill>
        <a:ln w="38100" cmpd="sng"/>
      </dgm:spPr>
      <dgm:t>
        <a:bodyPr/>
        <a:lstStyle/>
        <a:p>
          <a:endParaRPr lang="en-US"/>
        </a:p>
      </dgm:t>
    </dgm:pt>
    <dgm:pt modelId="{F3392B01-038F-5E42-8F03-36B1577F7F30}" type="pres">
      <dgm:prSet presAssocID="{4842749A-D529-4C40-B96C-0F99EF2A2EE4}" presName="arrow1" presStyleLbl="fgShp" presStyleIdx="0" presStyleCnt="1" custScaleX="49935" custScaleY="100188" custLinFactNeighborX="-1366" custLinFactNeighborY="-41732"/>
      <dgm:spPr>
        <a:gradFill flip="none" rotWithShape="1">
          <a:gsLst>
            <a:gs pos="0">
              <a:srgbClr val="003366"/>
            </a:gs>
            <a:gs pos="85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bg1"/>
            </a:gs>
          </a:gsLst>
          <a:lin ang="16200000" scaled="0"/>
          <a:tileRect/>
        </a:gradFill>
      </dgm:spPr>
      <dgm:t>
        <a:bodyPr/>
        <a:lstStyle/>
        <a:p>
          <a:endParaRPr lang="en-US"/>
        </a:p>
      </dgm:t>
    </dgm:pt>
    <dgm:pt modelId="{E6A784DA-C71A-2A44-82F5-17191F34C384}" type="pres">
      <dgm:prSet presAssocID="{4842749A-D529-4C40-B96C-0F99EF2A2EE4}" presName="rectangle" presStyleLbl="revTx" presStyleIdx="0" presStyleCnt="1" custScaleX="51245" custLinFactY="-100000" custLinFactNeighborX="2201" custLinFactNeighborY="-139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F9706-3E9C-244F-BD65-74A6958B5476}" type="pres">
      <dgm:prSet presAssocID="{4842749A-D529-4C40-B96C-0F99EF2A2EE4}" presName="funnel" presStyleLbl="trAlignAcc1" presStyleIdx="0" presStyleCnt="1" custScaleX="88057" custScaleY="96525" custLinFactNeighborX="136" custLinFactNeighborY="-1762"/>
      <dgm:spPr>
        <a:solidFill>
          <a:srgbClr val="E8EDF0"/>
        </a:solidFill>
        <a:ln w="38100" cmpd="sng">
          <a:solidFill>
            <a:srgbClr val="06254F"/>
          </a:solidFill>
        </a:ln>
      </dgm:spPr>
      <dgm:t>
        <a:bodyPr/>
        <a:lstStyle/>
        <a:p>
          <a:endParaRPr lang="de-DE"/>
        </a:p>
      </dgm:t>
    </dgm:pt>
  </dgm:ptLst>
  <dgm:cxnLst>
    <dgm:cxn modelId="{174BAC47-8E47-5B4B-ADE9-3BB64FF752AF}" type="presOf" srcId="{F398E698-2200-3D4A-BFE1-67407BD41A13}" destId="{E6A784DA-C71A-2A44-82F5-17191F34C384}" srcOrd="0" destOrd="0" presId="urn:microsoft.com/office/officeart/2005/8/layout/funnel1"/>
    <dgm:cxn modelId="{775E91AD-D7F5-6E4A-B61B-A786B9176B06}" srcId="{4842749A-D529-4C40-B96C-0F99EF2A2EE4}" destId="{F398E698-2200-3D4A-BFE1-67407BD41A13}" srcOrd="0" destOrd="0" parTransId="{43A76107-3B5B-6B42-B12B-6A7A06B5E748}" sibTransId="{1098EFA7-4797-A547-8DEF-41005FAAB02E}"/>
    <dgm:cxn modelId="{BBD5344F-AB34-CE4C-9AAE-C2584DEAAF47}" type="presOf" srcId="{4842749A-D529-4C40-B96C-0F99EF2A2EE4}" destId="{B9757FCB-52F0-464D-A661-7ED8D51DF321}" srcOrd="0" destOrd="0" presId="urn:microsoft.com/office/officeart/2005/8/layout/funnel1"/>
    <dgm:cxn modelId="{04EDC938-DC77-9A46-903F-C3074648F03D}" type="presParOf" srcId="{B9757FCB-52F0-464D-A661-7ED8D51DF321}" destId="{D69ABCF3-5FCB-D241-AB03-B9F307A1D832}" srcOrd="0" destOrd="0" presId="urn:microsoft.com/office/officeart/2005/8/layout/funnel1"/>
    <dgm:cxn modelId="{F1B2DB01-6AEC-B44F-9903-D054ED6B062F}" type="presParOf" srcId="{B9757FCB-52F0-464D-A661-7ED8D51DF321}" destId="{F3392B01-038F-5E42-8F03-36B1577F7F30}" srcOrd="1" destOrd="0" presId="urn:microsoft.com/office/officeart/2005/8/layout/funnel1"/>
    <dgm:cxn modelId="{ACDCAA51-D038-0C49-BEAA-E8A908318E84}" type="presParOf" srcId="{B9757FCB-52F0-464D-A661-7ED8D51DF321}" destId="{E6A784DA-C71A-2A44-82F5-17191F34C384}" srcOrd="2" destOrd="0" presId="urn:microsoft.com/office/officeart/2005/8/layout/funnel1"/>
    <dgm:cxn modelId="{C0014476-4A5E-F843-B794-45487B25DECA}" type="presParOf" srcId="{B9757FCB-52F0-464D-A661-7ED8D51DF321}" destId="{7B9F9706-3E9C-244F-BD65-74A6958B5476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ABCF3-5FCB-D241-AB03-B9F307A1D832}">
      <dsp:nvSpPr>
        <dsp:cNvPr id="0" name=""/>
        <dsp:cNvSpPr/>
      </dsp:nvSpPr>
      <dsp:spPr>
        <a:xfrm>
          <a:off x="2266207" y="234353"/>
          <a:ext cx="4169083" cy="1571273"/>
        </a:xfrm>
        <a:prstGeom prst="ellipse">
          <a:avLst/>
        </a:prstGeom>
        <a:solidFill>
          <a:srgbClr val="9BAFC1">
            <a:alpha val="60000"/>
          </a:srgbClr>
        </a:solidFill>
        <a:ln w="38100" cmpd="sng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92B01-038F-5E42-8F03-36B1577F7F30}">
      <dsp:nvSpPr>
        <dsp:cNvPr id="0" name=""/>
        <dsp:cNvSpPr/>
      </dsp:nvSpPr>
      <dsp:spPr>
        <a:xfrm>
          <a:off x="4101379" y="3989990"/>
          <a:ext cx="458931" cy="589302"/>
        </a:xfrm>
        <a:prstGeom prst="downArrow">
          <a:avLst/>
        </a:prstGeom>
        <a:gradFill flip="none" rotWithShape="1">
          <a:gsLst>
            <a:gs pos="0">
              <a:srgbClr val="003366"/>
            </a:gs>
            <a:gs pos="85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bg1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6A784DA-C71A-2A44-82F5-17191F34C384}">
      <dsp:nvSpPr>
        <dsp:cNvPr id="0" name=""/>
        <dsp:cNvSpPr/>
      </dsp:nvSpPr>
      <dsp:spPr>
        <a:xfrm>
          <a:off x="3310166" y="2059758"/>
          <a:ext cx="2260660" cy="110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>
              <a:solidFill>
                <a:schemeClr val="tx1"/>
              </a:solidFill>
            </a:rPr>
            <a:t> </a:t>
          </a:r>
          <a:endParaRPr lang="en-US" sz="3900" kern="1200" dirty="0">
            <a:solidFill>
              <a:schemeClr val="tx1"/>
            </a:solidFill>
          </a:endParaRPr>
        </a:p>
      </dsp:txBody>
      <dsp:txXfrm>
        <a:off x="3310166" y="2059758"/>
        <a:ext cx="2260660" cy="1102869"/>
      </dsp:txXfrm>
    </dsp:sp>
    <dsp:sp modelId="{7B9F9706-3E9C-244F-BD65-74A6958B5476}">
      <dsp:nvSpPr>
        <dsp:cNvPr id="0" name=""/>
        <dsp:cNvSpPr/>
      </dsp:nvSpPr>
      <dsp:spPr>
        <a:xfrm>
          <a:off x="2084375" y="0"/>
          <a:ext cx="4532048" cy="3974298"/>
        </a:xfrm>
        <a:prstGeom prst="funnel">
          <a:avLst/>
        </a:prstGeom>
        <a:solidFill>
          <a:srgbClr val="E8EDF0"/>
        </a:solidFill>
        <a:ln w="38100" cap="flat" cmpd="sng" algn="ctr">
          <a:solidFill>
            <a:srgbClr val="06254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86EE-CB51-534E-82FB-2E52898F6FDA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9F6B1-A7C0-4C4B-B0A9-AE28F2202A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29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Master-Untertitelformat bearbeiten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0" y="91714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0" y="600801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22" name="Picture 7" descr="seqan_logo_800_pres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66073" y="6146406"/>
            <a:ext cx="1064055" cy="66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Bild 22" descr="BioStore-Logo-Big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9" y="6090581"/>
            <a:ext cx="1270391" cy="721146"/>
          </a:xfrm>
          <a:prstGeom prst="rect">
            <a:avLst/>
          </a:prstGeom>
        </p:spPr>
      </p:pic>
      <p:pic>
        <p:nvPicPr>
          <p:cNvPr id="24" name="Bild 23" descr="BMBF_CMYK_Gef_S_e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39" y="6085296"/>
            <a:ext cx="1041211" cy="7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852" y="152858"/>
            <a:ext cx="8229600" cy="729011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9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57640"/>
            <a:ext cx="8229600" cy="4052359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Arial"/>
              <a:buChar char="•"/>
              <a:defRPr sz="2400"/>
            </a:lvl2pPr>
          </a:lstStyle>
          <a:p>
            <a:pPr lvl="0"/>
            <a:r>
              <a:rPr lang="x-none" dirty="0" smtClean="0"/>
              <a:t>Mastertextformat bearbeiten</a:t>
            </a:r>
          </a:p>
          <a:p>
            <a:pPr lvl="1"/>
            <a:r>
              <a:rPr lang="x-none" dirty="0" smtClean="0"/>
              <a:t>Zweite Ebene</a:t>
            </a:r>
          </a:p>
          <a:p>
            <a:pPr lvl="2"/>
            <a:r>
              <a:rPr lang="x-none" dirty="0" smtClean="0"/>
              <a:t>Dritte Ebene</a:t>
            </a:r>
          </a:p>
          <a:p>
            <a:pPr lvl="3"/>
            <a:r>
              <a:rPr lang="x-none" dirty="0" smtClean="0"/>
              <a:t>Vierte Ebene</a:t>
            </a:r>
          </a:p>
          <a:p>
            <a:pPr lvl="4"/>
            <a:r>
              <a:rPr lang="x-none" dirty="0" smtClean="0"/>
              <a:t>Fünfte Ebene</a:t>
            </a:r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91714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0" y="600801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seqan_logo_800_pres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66073" y="6146406"/>
            <a:ext cx="1064055" cy="66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Bild 10" descr="BioStore-Logo-Big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9" y="6090581"/>
            <a:ext cx="1270391" cy="721146"/>
          </a:xfrm>
          <a:prstGeom prst="rect">
            <a:avLst/>
          </a:prstGeom>
        </p:spPr>
      </p:pic>
      <p:pic>
        <p:nvPicPr>
          <p:cNvPr id="12" name="Bild 11" descr="BMBF_CMYK_Gef_S_e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39" y="6085296"/>
            <a:ext cx="1041211" cy="7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3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25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32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flipV="1">
            <a:off x="-103492" y="5771991"/>
            <a:ext cx="9512333" cy="45719"/>
          </a:xfrm>
          <a:prstGeom prst="rect">
            <a:avLst/>
          </a:prstGeom>
        </p:spPr>
        <p:txBody>
          <a:bodyPr/>
          <a:lstStyle/>
          <a:p>
            <a:fld id="{D8CCFCBE-688A-514D-8967-73E745842E4D}" type="datetimeFigureOut">
              <a:rPr lang="de-DE" smtClean="0"/>
              <a:pPr/>
              <a:t>6/8/14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00B160-6F82-8E43-BB2E-B99DCD2E74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41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858"/>
            <a:ext cx="8229600" cy="729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0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Mastertextformat bearbeiten</a:t>
            </a:r>
          </a:p>
          <a:p>
            <a:pPr lvl="1"/>
            <a:r>
              <a:rPr lang="x-none" dirty="0" smtClean="0"/>
              <a:t>Zweite Ebene</a:t>
            </a:r>
          </a:p>
          <a:p>
            <a:pPr lvl="2"/>
            <a:r>
              <a:rPr lang="x-none" dirty="0" smtClean="0"/>
              <a:t>Dritte Ebene</a:t>
            </a:r>
          </a:p>
          <a:p>
            <a:pPr lvl="3"/>
            <a:r>
              <a:rPr lang="x-none" dirty="0" smtClean="0"/>
              <a:t>Vierte Ebene</a:t>
            </a:r>
          </a:p>
          <a:p>
            <a:pPr lvl="4"/>
            <a:r>
              <a:rPr lang="x-non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2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212977"/>
            <a:ext cx="6431632" cy="276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</a:pPr>
            <a:r>
              <a:rPr lang="en-US" sz="3200" b="1" dirty="0" err="1" smtClean="0">
                <a:solidFill>
                  <a:schemeClr val="tx1"/>
                </a:solidFill>
                <a:latin typeface="Calibri" charset="0"/>
              </a:rPr>
              <a:t>SeqAn</a:t>
            </a:r>
            <a:r>
              <a:rPr lang="en-US" sz="3200" b="1" dirty="0" smtClean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200" b="1" dirty="0"/>
              <a:t>–</a:t>
            </a:r>
            <a:r>
              <a:rPr lang="en-US" sz="3200" b="1" dirty="0" smtClean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charset="0"/>
              </a:rPr>
              <a:t>BioStore</a:t>
            </a:r>
            <a:r>
              <a:rPr lang="en-US" sz="3200" b="1" dirty="0" smtClean="0">
                <a:solidFill>
                  <a:schemeClr val="tx1"/>
                </a:solidFill>
                <a:latin typeface="Calibri" charset="0"/>
              </a:rPr>
              <a:t> Conference 2014</a:t>
            </a:r>
            <a:endParaRPr lang="en-US" sz="3200" b="1" dirty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r>
              <a:rPr lang="en-US" sz="3200" b="0" dirty="0" smtClean="0">
                <a:solidFill>
                  <a:schemeClr val="tx1"/>
                </a:solidFill>
                <a:latin typeface="Calibri" charset="0"/>
              </a:rPr>
              <a:t>Unified Alignment Algorithms</a:t>
            </a:r>
            <a:endParaRPr lang="en-US" sz="2000" dirty="0" smtClean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endParaRPr lang="en-US" sz="2000" dirty="0" smtClean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endParaRPr lang="en-US" sz="2000" dirty="0" smtClean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charset="0"/>
              </a:rPr>
              <a:t>René </a:t>
            </a:r>
            <a:r>
              <a:rPr lang="en-US" sz="2000" b="1" dirty="0" err="1" smtClean="0">
                <a:solidFill>
                  <a:schemeClr val="tx1"/>
                </a:solidFill>
                <a:latin typeface="Calibri" charset="0"/>
              </a:rPr>
              <a:t>Rahn</a:t>
            </a:r>
            <a:endParaRPr lang="en-US" sz="2000" b="1" dirty="0">
              <a:solidFill>
                <a:schemeClr val="tx1"/>
              </a:solidFill>
              <a:latin typeface="Calibri" charset="0"/>
            </a:endParaRPr>
          </a:p>
          <a:p>
            <a:pPr algn="l">
              <a:spcBef>
                <a:spcPct val="20000"/>
              </a:spcBef>
            </a:pPr>
            <a:r>
              <a:rPr lang="de-DE" sz="1800" b="0" dirty="0" smtClean="0">
                <a:latin typeface="Calibri" charset="0"/>
              </a:rPr>
              <a:t>Algorithmische </a:t>
            </a:r>
            <a:r>
              <a:rPr lang="de-DE" sz="1800" b="0" dirty="0">
                <a:latin typeface="Calibri" charset="0"/>
              </a:rPr>
              <a:t>Bioinformatik</a:t>
            </a:r>
          </a:p>
          <a:p>
            <a:pPr algn="l">
              <a:spcBef>
                <a:spcPct val="20000"/>
              </a:spcBef>
            </a:pPr>
            <a:r>
              <a:rPr lang="de-DE" sz="1800" b="0" dirty="0">
                <a:latin typeface="Calibri" charset="0"/>
              </a:rPr>
              <a:t>FU Berlin, Germany</a:t>
            </a:r>
          </a:p>
          <a:p>
            <a:pPr>
              <a:spcBef>
                <a:spcPct val="20000"/>
              </a:spcBef>
            </a:pPr>
            <a:endParaRPr lang="en-US" sz="2000" dirty="0">
              <a:solidFill>
                <a:schemeClr val="tx1"/>
              </a:solidFill>
              <a:latin typeface="Calibri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8" name="Picture 7" descr="seqan_logo_800_pres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476671"/>
            <a:ext cx="3672408" cy="229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Bild 8" descr="BioStore-Logo-Big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68" y="450344"/>
            <a:ext cx="3851920" cy="2186568"/>
          </a:xfrm>
          <a:prstGeom prst="rect">
            <a:avLst/>
          </a:prstGeom>
        </p:spPr>
      </p:pic>
      <p:pic>
        <p:nvPicPr>
          <p:cNvPr id="10" name="Bild 9" descr="BMBF_CMYK_Gef_S_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30099"/>
            <a:ext cx="2782640" cy="21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(II)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12587" y="1150471"/>
            <a:ext cx="7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alignment of 2 dengue virus sequences (~10 KB) with affine gap costs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57427" y="5213143"/>
            <a:ext cx="91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 err="1"/>
              <a:t>Vakatov</a:t>
            </a:r>
            <a:r>
              <a:rPr lang="en-US" sz="1200" dirty="0"/>
              <a:t> D, </a:t>
            </a:r>
            <a:r>
              <a:rPr lang="en-US" sz="1200" dirty="0" err="1"/>
              <a:t>Siyan</a:t>
            </a:r>
            <a:r>
              <a:rPr lang="en-US" sz="1200" dirty="0"/>
              <a:t> K, </a:t>
            </a:r>
            <a:r>
              <a:rPr lang="en-US" sz="1200" dirty="0" err="1"/>
              <a:t>Ostell</a:t>
            </a:r>
            <a:r>
              <a:rPr lang="en-US" sz="1200" dirty="0"/>
              <a:t> J, editors: [</a:t>
            </a:r>
            <a:r>
              <a:rPr lang="en-US" sz="1200" dirty="0">
                <a:solidFill>
                  <a:srgbClr val="333333"/>
                </a:solidFill>
              </a:rPr>
              <a:t>http://</a:t>
            </a:r>
            <a:r>
              <a:rPr lang="en-US" sz="1200" dirty="0" err="1">
                <a:solidFill>
                  <a:srgbClr val="333333"/>
                </a:solidFill>
              </a:rPr>
              <a:t>www.ncbi.nlm.nih.gov</a:t>
            </a:r>
            <a:r>
              <a:rPr lang="en-US" sz="1200" dirty="0">
                <a:solidFill>
                  <a:srgbClr val="333333"/>
                </a:solidFill>
              </a:rPr>
              <a:t>/books/</a:t>
            </a:r>
            <a:r>
              <a:rPr lang="en-US" sz="1200" dirty="0" err="1">
                <a:solidFill>
                  <a:srgbClr val="333333"/>
                </a:solidFill>
              </a:rPr>
              <a:t>bv.fcgi?rid</a:t>
            </a:r>
            <a:r>
              <a:rPr lang="en-US" sz="1200" dirty="0">
                <a:solidFill>
                  <a:srgbClr val="333333"/>
                </a:solidFill>
              </a:rPr>
              <a:t>=toolkit</a:t>
            </a:r>
            <a:r>
              <a:rPr lang="en-US" sz="1200" u="sng" dirty="0">
                <a:solidFill>
                  <a:srgbClr val="333333"/>
                </a:solidFill>
              </a:rPr>
              <a:t>]</a:t>
            </a:r>
            <a:r>
              <a:rPr lang="en-US" sz="1200" dirty="0"/>
              <a:t>. </a:t>
            </a:r>
            <a:r>
              <a:rPr lang="en-US" sz="1200" i="1" dirty="0"/>
              <a:t>The NCBI C++ Toolkit [Internet]</a:t>
            </a:r>
            <a:r>
              <a:rPr lang="en-US" sz="1200" dirty="0"/>
              <a:t>. National Library of Medicine, National Center for Biotechnology Information, Bethesda (MD). 2003. </a:t>
            </a:r>
            <a:endParaRPr lang="en-US" sz="1200" i="1" dirty="0"/>
          </a:p>
          <a:p>
            <a:r>
              <a:rPr lang="en-US" sz="1200" dirty="0" smtClean="0"/>
              <a:t>[2] </a:t>
            </a:r>
            <a:r>
              <a:rPr lang="en-US" sz="1200" i="1" dirty="0"/>
              <a:t>GGSEARCH. viewed July 10 2013. http://</a:t>
            </a:r>
            <a:r>
              <a:rPr lang="en-US" sz="1200" i="1" dirty="0" err="1"/>
              <a:t>fasta.bioch.virginia.edu</a:t>
            </a:r>
            <a:r>
              <a:rPr lang="en-US" sz="1200" i="1" dirty="0"/>
              <a:t>/fasta_www2/</a:t>
            </a:r>
            <a:r>
              <a:rPr lang="en-US" sz="1200" i="1" dirty="0" err="1"/>
              <a:t>fasta_down.shtml</a:t>
            </a:r>
            <a:r>
              <a:rPr lang="en-US" sz="1200" i="1" dirty="0"/>
              <a:t>. </a:t>
            </a:r>
          </a:p>
          <a:p>
            <a:r>
              <a:rPr lang="en-US" sz="1200" dirty="0" smtClean="0"/>
              <a:t>[3] </a:t>
            </a:r>
            <a:r>
              <a:rPr lang="en-US" sz="1200" dirty="0"/>
              <a:t>S.A. Olson. </a:t>
            </a:r>
            <a:r>
              <a:rPr lang="en-US" sz="1200" i="1" dirty="0"/>
              <a:t>EMBOSS opens up sequence analysis</a:t>
            </a:r>
            <a:r>
              <a:rPr lang="en-US" sz="1200" dirty="0"/>
              <a:t>. European Molecular Biology Open Software Suite Brief </a:t>
            </a:r>
            <a:r>
              <a:rPr lang="en-US" sz="1200" dirty="0" err="1"/>
              <a:t>Bioinform</a:t>
            </a:r>
            <a:r>
              <a:rPr lang="en-US" sz="1200" dirty="0"/>
              <a:t>. 3 2002. pp. 87–91</a:t>
            </a:r>
          </a:p>
        </p:txBody>
      </p:sp>
      <p:grpSp>
        <p:nvGrpSpPr>
          <p:cNvPr id="13" name="Gruppierung 12"/>
          <p:cNvGrpSpPr/>
          <p:nvPr/>
        </p:nvGrpSpPr>
        <p:grpSpPr>
          <a:xfrm>
            <a:off x="925887" y="1150471"/>
            <a:ext cx="6809657" cy="4081811"/>
            <a:chOff x="1189923" y="1146274"/>
            <a:chExt cx="6809657" cy="4081811"/>
          </a:xfrm>
        </p:grpSpPr>
        <p:grpSp>
          <p:nvGrpSpPr>
            <p:cNvPr id="4" name="Gruppierung 3"/>
            <p:cNvGrpSpPr/>
            <p:nvPr/>
          </p:nvGrpSpPr>
          <p:grpSpPr>
            <a:xfrm>
              <a:off x="1374588" y="1146274"/>
              <a:ext cx="6624992" cy="4081811"/>
              <a:chOff x="19388459" y="27956990"/>
              <a:chExt cx="9404429" cy="6352530"/>
            </a:xfrm>
          </p:grpSpPr>
          <p:graphicFrame>
            <p:nvGraphicFramePr>
              <p:cNvPr id="5" name="Diagramm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0829179"/>
                  </p:ext>
                </p:extLst>
              </p:nvPr>
            </p:nvGraphicFramePr>
            <p:xfrm>
              <a:off x="19388459" y="27956990"/>
              <a:ext cx="9217024" cy="63525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" name="Textfeld 5"/>
              <p:cNvSpPr txBox="1"/>
              <p:nvPr/>
            </p:nvSpPr>
            <p:spPr>
              <a:xfrm>
                <a:off x="23839544" y="33543997"/>
                <a:ext cx="648072" cy="57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[1]</a:t>
                </a:r>
                <a:endParaRPr lang="en-US" dirty="0" smtClean="0"/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26237010" y="33543997"/>
                <a:ext cx="648072" cy="57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[2]</a:t>
                </a:r>
                <a:endParaRPr lang="en-US" dirty="0" smtClean="0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28144816" y="33543997"/>
                <a:ext cx="648072" cy="57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[3]</a:t>
                </a:r>
                <a:endParaRPr lang="en-US" dirty="0" smtClean="0"/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 rot="16200000">
              <a:off x="716008" y="3018119"/>
              <a:ext cx="1317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run time [s]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8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j03155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28800"/>
            <a:ext cx="3657600" cy="2609088"/>
          </a:xfrm>
          <a:prstGeom prst="rect">
            <a:avLst/>
          </a:prstGeom>
        </p:spPr>
      </p:pic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611188" y="4995863"/>
            <a:ext cx="79184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de-DE" sz="3200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Questions?</a:t>
            </a:r>
          </a:p>
        </p:txBody>
      </p:sp>
      <p:sp>
        <p:nvSpPr>
          <p:cNvPr id="41988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latin typeface="Calibri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1314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35200"/>
            <a:ext cx="8229600" cy="2116667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de-DE" sz="1800" dirty="0" err="1" smtClean="0"/>
              <a:t>Detected</a:t>
            </a:r>
            <a:r>
              <a:rPr lang="de-DE" sz="1800" dirty="0" smtClean="0"/>
              <a:t> </a:t>
            </a:r>
            <a:r>
              <a:rPr lang="de-DE" sz="1800" dirty="0" err="1"/>
              <a:t>dp</a:t>
            </a:r>
            <a:r>
              <a:rPr lang="de-DE" sz="1800" dirty="0"/>
              <a:t> </a:t>
            </a:r>
            <a:r>
              <a:rPr lang="de-DE" sz="1800" dirty="0" err="1"/>
              <a:t>algorithms</a:t>
            </a:r>
            <a:r>
              <a:rPr lang="de-DE" sz="1800" dirty="0"/>
              <a:t> in </a:t>
            </a:r>
            <a:r>
              <a:rPr lang="de-DE" sz="1800" dirty="0" err="1"/>
              <a:t>core</a:t>
            </a:r>
            <a:r>
              <a:rPr lang="de-DE" sz="1800" dirty="0"/>
              <a:t> </a:t>
            </a:r>
            <a:r>
              <a:rPr lang="de-DE" sz="1800" dirty="0" err="1"/>
              <a:t>library</a:t>
            </a:r>
            <a:r>
              <a:rPr lang="de-DE" sz="1800" dirty="0"/>
              <a:t>:</a:t>
            </a:r>
          </a:p>
          <a:p>
            <a:pPr marL="723900" lvl="2" indent="0">
              <a:buNone/>
            </a:pPr>
            <a:r>
              <a:rPr lang="de-DE" sz="1800" dirty="0"/>
              <a:t>9 x </a:t>
            </a:r>
            <a:r>
              <a:rPr lang="de-DE" sz="1800" dirty="0" err="1"/>
              <a:t>NeedlemanWunsch</a:t>
            </a:r>
            <a:r>
              <a:rPr lang="de-DE" sz="1800" dirty="0"/>
              <a:t> (4 </a:t>
            </a:r>
            <a:r>
              <a:rPr lang="de-DE" sz="1800" dirty="0" err="1"/>
              <a:t>unbanded</a:t>
            </a:r>
            <a:r>
              <a:rPr lang="de-DE" sz="1800" dirty="0"/>
              <a:t>, 5 </a:t>
            </a:r>
            <a:r>
              <a:rPr lang="de-DE" sz="1800" dirty="0" err="1"/>
              <a:t>banded</a:t>
            </a:r>
            <a:r>
              <a:rPr lang="de-DE" sz="1800" dirty="0"/>
              <a:t>)</a:t>
            </a:r>
          </a:p>
          <a:p>
            <a:pPr marL="723900" lvl="2" indent="0">
              <a:buNone/>
            </a:pPr>
            <a:r>
              <a:rPr lang="de-DE" sz="1800" dirty="0"/>
              <a:t>4 x </a:t>
            </a:r>
            <a:r>
              <a:rPr lang="de-DE" sz="1800" dirty="0" err="1"/>
              <a:t>SmithWaterman</a:t>
            </a:r>
            <a:r>
              <a:rPr lang="de-DE" sz="1800" dirty="0"/>
              <a:t> (2 </a:t>
            </a:r>
            <a:r>
              <a:rPr lang="de-DE" sz="1800" dirty="0" err="1"/>
              <a:t>unbanded</a:t>
            </a:r>
            <a:r>
              <a:rPr lang="de-DE" sz="1800" dirty="0"/>
              <a:t>, 2 </a:t>
            </a:r>
            <a:r>
              <a:rPr lang="de-DE" sz="1800" dirty="0" err="1"/>
              <a:t>banded</a:t>
            </a:r>
            <a:r>
              <a:rPr lang="de-DE" sz="1800" dirty="0"/>
              <a:t>)</a:t>
            </a:r>
          </a:p>
          <a:p>
            <a:pPr marL="723900" lvl="2" indent="0">
              <a:buNone/>
            </a:pPr>
            <a:r>
              <a:rPr lang="de-DE" sz="1800" dirty="0"/>
              <a:t>5 x </a:t>
            </a:r>
            <a:r>
              <a:rPr lang="de-DE" sz="1800" dirty="0" err="1"/>
              <a:t>Gotoh</a:t>
            </a:r>
            <a:r>
              <a:rPr lang="de-DE" sz="1800" dirty="0"/>
              <a:t> (3 </a:t>
            </a:r>
            <a:r>
              <a:rPr lang="de-DE" sz="1800" dirty="0" err="1"/>
              <a:t>unbanded</a:t>
            </a:r>
            <a:r>
              <a:rPr lang="de-DE" sz="1800" dirty="0"/>
              <a:t>, 2 </a:t>
            </a:r>
            <a:r>
              <a:rPr lang="de-DE" sz="1800" dirty="0" err="1"/>
              <a:t>banded</a:t>
            </a:r>
            <a:r>
              <a:rPr lang="de-DE" sz="1800" dirty="0"/>
              <a:t>)</a:t>
            </a:r>
          </a:p>
          <a:p>
            <a:pPr marL="723900" lvl="2" indent="0">
              <a:buNone/>
            </a:pPr>
            <a:r>
              <a:rPr lang="de-DE" sz="1800" dirty="0"/>
              <a:t>17 x </a:t>
            </a:r>
            <a:r>
              <a:rPr lang="de-DE" sz="1800" dirty="0" err="1"/>
              <a:t>tracebacks</a:t>
            </a:r>
            <a:endParaRPr lang="de-DE" sz="1800" dirty="0"/>
          </a:p>
          <a:p>
            <a:pPr marL="355600" lvl="1" indent="0">
              <a:buNone/>
            </a:pPr>
            <a:r>
              <a:rPr lang="de-DE" sz="1800" dirty="0" smtClean="0"/>
              <a:t>Apps</a:t>
            </a:r>
            <a:r>
              <a:rPr lang="de-DE" sz="1800" dirty="0"/>
              <a:t>?</a:t>
            </a:r>
          </a:p>
          <a:p>
            <a:pPr marL="641350" lvl="1">
              <a:buFont typeface="Arial" pitchFamily="34" charset="0"/>
              <a:buChar char="•"/>
            </a:pPr>
            <a:endParaRPr lang="de-DE" dirty="0" smtClean="0">
              <a:solidFill>
                <a:srgbClr val="FF0000"/>
              </a:solidFill>
            </a:endParaRPr>
          </a:p>
          <a:p>
            <a:pPr marL="641350" lvl="1">
              <a:buFont typeface="Arial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  <a:p>
            <a:pPr lvl="1" indent="0" algn="ctr">
              <a:buNone/>
            </a:pPr>
            <a:endParaRPr lang="de-DE" dirty="0">
              <a:solidFill>
                <a:srgbClr val="008000"/>
              </a:solidFill>
            </a:endParaRPr>
          </a:p>
          <a:p>
            <a:pPr lvl="1" indent="0" algn="ctr">
              <a:buNone/>
            </a:pPr>
            <a:endParaRPr lang="de-DE" dirty="0" smtClean="0">
              <a:solidFill>
                <a:srgbClr val="008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709332" y="4583211"/>
            <a:ext cx="402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>
                <a:solidFill>
                  <a:srgbClr val="FF0000"/>
                </a:solidFill>
              </a:rPr>
              <a:t>!!! </a:t>
            </a:r>
            <a:r>
              <a:rPr lang="de-DE" dirty="0" smtClean="0">
                <a:solidFill>
                  <a:srgbClr val="FF0000"/>
                </a:solidFill>
              </a:rPr>
              <a:t>Minor </a:t>
            </a:r>
            <a:r>
              <a:rPr lang="de-DE" dirty="0" err="1">
                <a:solidFill>
                  <a:srgbClr val="FF0000"/>
                </a:solidFill>
              </a:rPr>
              <a:t>differences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functionality</a:t>
            </a:r>
            <a:r>
              <a:rPr lang="de-DE" dirty="0">
                <a:solidFill>
                  <a:srgbClr val="FF0000"/>
                </a:solidFill>
              </a:rPr>
              <a:t> !!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50897" y="1475945"/>
            <a:ext cx="630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dirty="0" smtClean="0"/>
              <a:t>Implementation </a:t>
            </a:r>
            <a:r>
              <a:rPr lang="de-DE" dirty="0" err="1" smtClean="0"/>
              <a:t>is</a:t>
            </a:r>
            <a:r>
              <a:rPr lang="de-DE" dirty="0" smtClean="0"/>
              <a:t> simple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66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pSp>
        <p:nvGrpSpPr>
          <p:cNvPr id="86" name="Gruppierung 85"/>
          <p:cNvGrpSpPr/>
          <p:nvPr/>
        </p:nvGrpSpPr>
        <p:grpSpPr>
          <a:xfrm>
            <a:off x="-873029" y="1074905"/>
            <a:ext cx="8686800" cy="6977905"/>
            <a:chOff x="5046662" y="14771258"/>
            <a:chExt cx="20186650" cy="15965238"/>
          </a:xfrm>
        </p:grpSpPr>
        <p:graphicFrame>
          <p:nvGraphicFramePr>
            <p:cNvPr id="58" name="Diagramm 57"/>
            <p:cNvGraphicFramePr/>
            <p:nvPr>
              <p:extLst>
                <p:ext uri="{D42A27DB-BD31-4B8C-83A1-F6EECF244321}">
                  <p14:modId xmlns:p14="http://schemas.microsoft.com/office/powerpoint/2010/main" val="684264022"/>
                </p:ext>
              </p:extLst>
            </p:nvPr>
          </p:nvGraphicFramePr>
          <p:xfrm>
            <a:off x="5046662" y="15291311"/>
            <a:ext cx="20186650" cy="134577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9" name="Bogen 58"/>
            <p:cNvSpPr/>
            <p:nvPr/>
          </p:nvSpPr>
          <p:spPr bwMode="auto">
            <a:xfrm rot="20960158">
              <a:off x="10707763" y="18764441"/>
              <a:ext cx="3716646" cy="11972055"/>
            </a:xfrm>
            <a:prstGeom prst="arc">
              <a:avLst>
                <a:gd name="adj1" fmla="val 16383943"/>
                <a:gd name="adj2" fmla="val 20799408"/>
              </a:avLst>
            </a:prstGeom>
            <a:noFill/>
            <a:ln w="57150" cap="flat" cmpd="sng" algn="ctr">
              <a:solidFill>
                <a:srgbClr val="06254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Bogen 59"/>
            <p:cNvSpPr/>
            <p:nvPr/>
          </p:nvSpPr>
          <p:spPr bwMode="auto">
            <a:xfrm rot="639842" flipH="1">
              <a:off x="16007178" y="18700497"/>
              <a:ext cx="3716646" cy="11958730"/>
            </a:xfrm>
            <a:prstGeom prst="arc">
              <a:avLst>
                <a:gd name="adj1" fmla="val 16519823"/>
                <a:gd name="adj2" fmla="val 17678503"/>
              </a:avLst>
            </a:prstGeom>
            <a:noFill/>
            <a:ln w="57150" cap="flat" cmpd="sng" algn="ctr">
              <a:solidFill>
                <a:srgbClr val="06254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1" name="Gruppierung 60"/>
            <p:cNvGrpSpPr/>
            <p:nvPr/>
          </p:nvGrpSpPr>
          <p:grpSpPr>
            <a:xfrm>
              <a:off x="10796338" y="14771258"/>
              <a:ext cx="10670144" cy="9649030"/>
              <a:chOff x="10796338" y="14771258"/>
              <a:chExt cx="10670144" cy="9649030"/>
            </a:xfrm>
          </p:grpSpPr>
          <p:sp>
            <p:nvSpPr>
              <p:cNvPr id="62" name="Trapez 61"/>
              <p:cNvSpPr/>
              <p:nvPr/>
            </p:nvSpPr>
            <p:spPr bwMode="auto">
              <a:xfrm rot="14513325">
                <a:off x="17682287" y="19281602"/>
                <a:ext cx="2080930" cy="4574780"/>
              </a:xfrm>
              <a:prstGeom prst="trapezoid">
                <a:avLst/>
              </a:prstGeom>
              <a:solidFill>
                <a:srgbClr val="E9EEF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63" name="Gerade Verbindung 62"/>
              <p:cNvCxnSpPr>
                <a:endCxn id="75" idx="0"/>
              </p:cNvCxnSpPr>
              <p:nvPr/>
            </p:nvCxnSpPr>
            <p:spPr bwMode="auto">
              <a:xfrm flipV="1">
                <a:off x="18693002" y="19555564"/>
                <a:ext cx="1722988" cy="110094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625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Gerade Verbindung 63"/>
              <p:cNvCxnSpPr>
                <a:endCxn id="75" idx="4"/>
              </p:cNvCxnSpPr>
              <p:nvPr/>
            </p:nvCxnSpPr>
            <p:spPr bwMode="auto">
              <a:xfrm flipV="1">
                <a:off x="17108828" y="21353280"/>
                <a:ext cx="4357654" cy="1751503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625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5" name="Gruppierung 64"/>
              <p:cNvGrpSpPr/>
              <p:nvPr/>
            </p:nvGrpSpPr>
            <p:grpSpPr>
              <a:xfrm>
                <a:off x="10796338" y="14771258"/>
                <a:ext cx="8748188" cy="4521687"/>
                <a:chOff x="10796338" y="14771258"/>
                <a:chExt cx="8748188" cy="4521687"/>
              </a:xfrm>
              <a:effectLst/>
            </p:grpSpPr>
            <p:sp>
              <p:nvSpPr>
                <p:cNvPr id="76" name="Freeform 10"/>
                <p:cNvSpPr>
                  <a:spLocks/>
                </p:cNvSpPr>
                <p:nvPr/>
              </p:nvSpPr>
              <p:spPr bwMode="auto">
                <a:xfrm>
                  <a:off x="15644044" y="14771258"/>
                  <a:ext cx="3900482" cy="3095896"/>
                </a:xfrm>
                <a:custGeom>
                  <a:avLst/>
                  <a:gdLst>
                    <a:gd name="T0" fmla="*/ 157 w 422"/>
                    <a:gd name="T1" fmla="*/ 17 h 406"/>
                    <a:gd name="T2" fmla="*/ 182 w 422"/>
                    <a:gd name="T3" fmla="*/ 55 h 406"/>
                    <a:gd name="T4" fmla="*/ 133 w 422"/>
                    <a:gd name="T5" fmla="*/ 64 h 406"/>
                    <a:gd name="T6" fmla="*/ 105 w 422"/>
                    <a:gd name="T7" fmla="*/ 45 h 406"/>
                    <a:gd name="T8" fmla="*/ 112 w 422"/>
                    <a:gd name="T9" fmla="*/ 19 h 406"/>
                    <a:gd name="T10" fmla="*/ 11 w 422"/>
                    <a:gd name="T11" fmla="*/ 12 h 406"/>
                    <a:gd name="T12" fmla="*/ 13 w 422"/>
                    <a:gd name="T13" fmla="*/ 162 h 406"/>
                    <a:gd name="T14" fmla="*/ 9 w 422"/>
                    <a:gd name="T15" fmla="*/ 235 h 406"/>
                    <a:gd name="T16" fmla="*/ 33 w 422"/>
                    <a:gd name="T17" fmla="*/ 256 h 406"/>
                    <a:gd name="T18" fmla="*/ 67 w 422"/>
                    <a:gd name="T19" fmla="*/ 248 h 406"/>
                    <a:gd name="T20" fmla="*/ 62 w 422"/>
                    <a:gd name="T21" fmla="*/ 285 h 406"/>
                    <a:gd name="T22" fmla="*/ 34 w 422"/>
                    <a:gd name="T23" fmla="*/ 316 h 406"/>
                    <a:gd name="T24" fmla="*/ 18 w 422"/>
                    <a:gd name="T25" fmla="*/ 299 h 406"/>
                    <a:gd name="T26" fmla="*/ 5 w 422"/>
                    <a:gd name="T27" fmla="*/ 299 h 406"/>
                    <a:gd name="T28" fmla="*/ 12 w 422"/>
                    <a:gd name="T29" fmla="*/ 399 h 406"/>
                    <a:gd name="T30" fmla="*/ 85 w 422"/>
                    <a:gd name="T31" fmla="*/ 392 h 406"/>
                    <a:gd name="T32" fmla="*/ 145 w 422"/>
                    <a:gd name="T33" fmla="*/ 368 h 406"/>
                    <a:gd name="T34" fmla="*/ 146 w 422"/>
                    <a:gd name="T35" fmla="*/ 337 h 406"/>
                    <a:gd name="T36" fmla="*/ 201 w 422"/>
                    <a:gd name="T37" fmla="*/ 334 h 406"/>
                    <a:gd name="T38" fmla="*/ 198 w 422"/>
                    <a:gd name="T39" fmla="*/ 364 h 406"/>
                    <a:gd name="T40" fmla="*/ 252 w 422"/>
                    <a:gd name="T41" fmla="*/ 392 h 406"/>
                    <a:gd name="T42" fmla="*/ 363 w 422"/>
                    <a:gd name="T43" fmla="*/ 401 h 406"/>
                    <a:gd name="T44" fmla="*/ 364 w 422"/>
                    <a:gd name="T45" fmla="*/ 246 h 406"/>
                    <a:gd name="T46" fmla="*/ 384 w 422"/>
                    <a:gd name="T47" fmla="*/ 199 h 406"/>
                    <a:gd name="T48" fmla="*/ 417 w 422"/>
                    <a:gd name="T49" fmla="*/ 196 h 406"/>
                    <a:gd name="T50" fmla="*/ 408 w 422"/>
                    <a:gd name="T51" fmla="*/ 157 h 406"/>
                    <a:gd name="T52" fmla="*/ 372 w 422"/>
                    <a:gd name="T53" fmla="*/ 159 h 406"/>
                    <a:gd name="T54" fmla="*/ 367 w 422"/>
                    <a:gd name="T55" fmla="*/ 125 h 406"/>
                    <a:gd name="T56" fmla="*/ 365 w 422"/>
                    <a:gd name="T57" fmla="*/ 9 h 406"/>
                    <a:gd name="T58" fmla="*/ 157 w 422"/>
                    <a:gd name="T59" fmla="*/ 17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22" h="406">
                      <a:moveTo>
                        <a:pt x="157" y="17"/>
                      </a:moveTo>
                      <a:cubicBezTo>
                        <a:pt x="147" y="27"/>
                        <a:pt x="186" y="42"/>
                        <a:pt x="182" y="55"/>
                      </a:cubicBezTo>
                      <a:cubicBezTo>
                        <a:pt x="178" y="68"/>
                        <a:pt x="154" y="66"/>
                        <a:pt x="133" y="64"/>
                      </a:cubicBezTo>
                      <a:cubicBezTo>
                        <a:pt x="113" y="63"/>
                        <a:pt x="104" y="56"/>
                        <a:pt x="105" y="45"/>
                      </a:cubicBezTo>
                      <a:cubicBezTo>
                        <a:pt x="105" y="34"/>
                        <a:pt x="123" y="25"/>
                        <a:pt x="112" y="19"/>
                      </a:cubicBezTo>
                      <a:cubicBezTo>
                        <a:pt x="86" y="5"/>
                        <a:pt x="22" y="10"/>
                        <a:pt x="11" y="12"/>
                      </a:cubicBezTo>
                      <a:cubicBezTo>
                        <a:pt x="23" y="73"/>
                        <a:pt x="15" y="141"/>
                        <a:pt x="13" y="162"/>
                      </a:cubicBezTo>
                      <a:cubicBezTo>
                        <a:pt x="11" y="182"/>
                        <a:pt x="6" y="219"/>
                        <a:pt x="9" y="235"/>
                      </a:cubicBezTo>
                      <a:cubicBezTo>
                        <a:pt x="11" y="252"/>
                        <a:pt x="21" y="258"/>
                        <a:pt x="33" y="256"/>
                      </a:cubicBezTo>
                      <a:cubicBezTo>
                        <a:pt x="44" y="253"/>
                        <a:pt x="59" y="241"/>
                        <a:pt x="67" y="248"/>
                      </a:cubicBezTo>
                      <a:cubicBezTo>
                        <a:pt x="74" y="254"/>
                        <a:pt x="67" y="270"/>
                        <a:pt x="62" y="285"/>
                      </a:cubicBezTo>
                      <a:cubicBezTo>
                        <a:pt x="57" y="299"/>
                        <a:pt x="43" y="316"/>
                        <a:pt x="34" y="316"/>
                      </a:cubicBezTo>
                      <a:cubicBezTo>
                        <a:pt x="24" y="316"/>
                        <a:pt x="20" y="305"/>
                        <a:pt x="18" y="299"/>
                      </a:cubicBezTo>
                      <a:cubicBezTo>
                        <a:pt x="16" y="292"/>
                        <a:pt x="10" y="292"/>
                        <a:pt x="5" y="299"/>
                      </a:cubicBezTo>
                      <a:cubicBezTo>
                        <a:pt x="0" y="306"/>
                        <a:pt x="8" y="384"/>
                        <a:pt x="12" y="399"/>
                      </a:cubicBezTo>
                      <a:cubicBezTo>
                        <a:pt x="32" y="391"/>
                        <a:pt x="53" y="381"/>
                        <a:pt x="85" y="392"/>
                      </a:cubicBezTo>
                      <a:cubicBezTo>
                        <a:pt x="110" y="400"/>
                        <a:pt x="156" y="390"/>
                        <a:pt x="145" y="368"/>
                      </a:cubicBezTo>
                      <a:cubicBezTo>
                        <a:pt x="137" y="351"/>
                        <a:pt x="138" y="341"/>
                        <a:pt x="146" y="337"/>
                      </a:cubicBezTo>
                      <a:cubicBezTo>
                        <a:pt x="154" y="333"/>
                        <a:pt x="192" y="329"/>
                        <a:pt x="201" y="334"/>
                      </a:cubicBezTo>
                      <a:cubicBezTo>
                        <a:pt x="209" y="340"/>
                        <a:pt x="204" y="356"/>
                        <a:pt x="198" y="364"/>
                      </a:cubicBezTo>
                      <a:cubicBezTo>
                        <a:pt x="189" y="374"/>
                        <a:pt x="217" y="387"/>
                        <a:pt x="252" y="392"/>
                      </a:cubicBezTo>
                      <a:cubicBezTo>
                        <a:pt x="303" y="400"/>
                        <a:pt x="337" y="406"/>
                        <a:pt x="363" y="401"/>
                      </a:cubicBezTo>
                      <a:cubicBezTo>
                        <a:pt x="343" y="320"/>
                        <a:pt x="363" y="270"/>
                        <a:pt x="364" y="246"/>
                      </a:cubicBezTo>
                      <a:cubicBezTo>
                        <a:pt x="365" y="215"/>
                        <a:pt x="372" y="187"/>
                        <a:pt x="384" y="199"/>
                      </a:cubicBezTo>
                      <a:cubicBezTo>
                        <a:pt x="401" y="214"/>
                        <a:pt x="412" y="211"/>
                        <a:pt x="417" y="196"/>
                      </a:cubicBezTo>
                      <a:cubicBezTo>
                        <a:pt x="422" y="181"/>
                        <a:pt x="416" y="163"/>
                        <a:pt x="408" y="157"/>
                      </a:cubicBezTo>
                      <a:cubicBezTo>
                        <a:pt x="400" y="151"/>
                        <a:pt x="384" y="166"/>
                        <a:pt x="372" y="159"/>
                      </a:cubicBezTo>
                      <a:cubicBezTo>
                        <a:pt x="360" y="153"/>
                        <a:pt x="362" y="142"/>
                        <a:pt x="367" y="125"/>
                      </a:cubicBezTo>
                      <a:cubicBezTo>
                        <a:pt x="380" y="71"/>
                        <a:pt x="368" y="39"/>
                        <a:pt x="365" y="9"/>
                      </a:cubicBezTo>
                      <a:cubicBezTo>
                        <a:pt x="300" y="0"/>
                        <a:pt x="167" y="7"/>
                        <a:pt x="157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13366">
                      <a:alpha val="37000"/>
                    </a:srgbClr>
                  </a:solidFill>
                  <a:prstDash val="solid"/>
                  <a:miter lim="800000"/>
                  <a:headEnd/>
                  <a:tailEnd/>
                </a:ln>
                <a:effectLst>
                  <a:glow rad="12700">
                    <a:schemeClr val="accent1">
                      <a:alpha val="28000"/>
                    </a:schemeClr>
                  </a:glow>
                </a:effectLst>
                <a:extLst/>
              </p:spPr>
              <p:txBody>
                <a:bodyPr anchor="ctr"/>
                <a:lstStyle/>
                <a:p>
                  <a:pPr algn="ctr"/>
                  <a:r>
                    <a:rPr lang="en-US" sz="1400" dirty="0">
                      <a:latin typeface="Consolas"/>
                      <a:cs typeface="Consolas"/>
                    </a:rPr>
                    <a:t>T</a:t>
                  </a:r>
                  <a:r>
                    <a:rPr lang="en-US" sz="1400" dirty="0" smtClean="0">
                      <a:latin typeface="Consolas"/>
                      <a:cs typeface="Consolas"/>
                    </a:rPr>
                    <a:t>race </a:t>
                  </a:r>
                </a:p>
                <a:p>
                  <a:pPr algn="ctr"/>
                  <a:r>
                    <a:rPr lang="en-US" sz="1400" dirty="0" err="1" smtClean="0">
                      <a:latin typeface="Consolas"/>
                      <a:cs typeface="Consolas"/>
                    </a:rPr>
                    <a:t>Config</a:t>
                  </a:r>
                  <a:endParaRPr lang="en-US" sz="1400" dirty="0" smtClean="0">
                    <a:latin typeface="Consolas"/>
                    <a:cs typeface="Consolas"/>
                  </a:endParaRPr>
                </a:p>
                <a:p>
                  <a:pPr algn="ctr"/>
                  <a:endParaRPr lang="en-US" sz="1400" dirty="0" smtClean="0">
                    <a:latin typeface="Consolas"/>
                    <a:cs typeface="Consolas"/>
                  </a:endParaRPr>
                </a:p>
                <a:p>
                  <a:pPr algn="ctr"/>
                  <a:endParaRPr lang="en-US" sz="1400" dirty="0">
                    <a:latin typeface="Consolas"/>
                    <a:cs typeface="Consolas"/>
                  </a:endParaRPr>
                </a:p>
              </p:txBody>
            </p:sp>
            <p:grpSp>
              <p:nvGrpSpPr>
                <p:cNvPr id="77" name="Gruppierung 76"/>
                <p:cNvGrpSpPr/>
                <p:nvPr/>
              </p:nvGrpSpPr>
              <p:grpSpPr>
                <a:xfrm>
                  <a:off x="10796338" y="15446957"/>
                  <a:ext cx="8709600" cy="3845988"/>
                  <a:chOff x="10796338" y="15446957"/>
                  <a:chExt cx="8709600" cy="3845988"/>
                </a:xfrm>
              </p:grpSpPr>
              <p:sp>
                <p:nvSpPr>
                  <p:cNvPr id="78" name="Freeform 10"/>
                  <p:cNvSpPr>
                    <a:spLocks/>
                  </p:cNvSpPr>
                  <p:nvPr/>
                </p:nvSpPr>
                <p:spPr bwMode="auto">
                  <a:xfrm>
                    <a:off x="14059867" y="15706918"/>
                    <a:ext cx="1883610" cy="1826631"/>
                  </a:xfrm>
                  <a:custGeom>
                    <a:avLst/>
                    <a:gdLst>
                      <a:gd name="T0" fmla="*/ 157 w 422"/>
                      <a:gd name="T1" fmla="*/ 17 h 406"/>
                      <a:gd name="T2" fmla="*/ 182 w 422"/>
                      <a:gd name="T3" fmla="*/ 55 h 406"/>
                      <a:gd name="T4" fmla="*/ 133 w 422"/>
                      <a:gd name="T5" fmla="*/ 64 h 406"/>
                      <a:gd name="T6" fmla="*/ 105 w 422"/>
                      <a:gd name="T7" fmla="*/ 45 h 406"/>
                      <a:gd name="T8" fmla="*/ 112 w 422"/>
                      <a:gd name="T9" fmla="*/ 19 h 406"/>
                      <a:gd name="T10" fmla="*/ 11 w 422"/>
                      <a:gd name="T11" fmla="*/ 12 h 406"/>
                      <a:gd name="T12" fmla="*/ 13 w 422"/>
                      <a:gd name="T13" fmla="*/ 162 h 406"/>
                      <a:gd name="T14" fmla="*/ 9 w 422"/>
                      <a:gd name="T15" fmla="*/ 235 h 406"/>
                      <a:gd name="T16" fmla="*/ 33 w 422"/>
                      <a:gd name="T17" fmla="*/ 256 h 406"/>
                      <a:gd name="T18" fmla="*/ 67 w 422"/>
                      <a:gd name="T19" fmla="*/ 248 h 406"/>
                      <a:gd name="T20" fmla="*/ 62 w 422"/>
                      <a:gd name="T21" fmla="*/ 285 h 406"/>
                      <a:gd name="T22" fmla="*/ 34 w 422"/>
                      <a:gd name="T23" fmla="*/ 316 h 406"/>
                      <a:gd name="T24" fmla="*/ 18 w 422"/>
                      <a:gd name="T25" fmla="*/ 299 h 406"/>
                      <a:gd name="T26" fmla="*/ 5 w 422"/>
                      <a:gd name="T27" fmla="*/ 299 h 406"/>
                      <a:gd name="T28" fmla="*/ 12 w 422"/>
                      <a:gd name="T29" fmla="*/ 399 h 406"/>
                      <a:gd name="T30" fmla="*/ 85 w 422"/>
                      <a:gd name="T31" fmla="*/ 392 h 406"/>
                      <a:gd name="T32" fmla="*/ 145 w 422"/>
                      <a:gd name="T33" fmla="*/ 368 h 406"/>
                      <a:gd name="T34" fmla="*/ 146 w 422"/>
                      <a:gd name="T35" fmla="*/ 337 h 406"/>
                      <a:gd name="T36" fmla="*/ 201 w 422"/>
                      <a:gd name="T37" fmla="*/ 334 h 406"/>
                      <a:gd name="T38" fmla="*/ 198 w 422"/>
                      <a:gd name="T39" fmla="*/ 364 h 406"/>
                      <a:gd name="T40" fmla="*/ 252 w 422"/>
                      <a:gd name="T41" fmla="*/ 392 h 406"/>
                      <a:gd name="T42" fmla="*/ 363 w 422"/>
                      <a:gd name="T43" fmla="*/ 401 h 406"/>
                      <a:gd name="T44" fmla="*/ 364 w 422"/>
                      <a:gd name="T45" fmla="*/ 246 h 406"/>
                      <a:gd name="T46" fmla="*/ 384 w 422"/>
                      <a:gd name="T47" fmla="*/ 199 h 406"/>
                      <a:gd name="T48" fmla="*/ 417 w 422"/>
                      <a:gd name="T49" fmla="*/ 196 h 406"/>
                      <a:gd name="T50" fmla="*/ 408 w 422"/>
                      <a:gd name="T51" fmla="*/ 157 h 406"/>
                      <a:gd name="T52" fmla="*/ 372 w 422"/>
                      <a:gd name="T53" fmla="*/ 159 h 406"/>
                      <a:gd name="T54" fmla="*/ 367 w 422"/>
                      <a:gd name="T55" fmla="*/ 125 h 406"/>
                      <a:gd name="T56" fmla="*/ 365 w 422"/>
                      <a:gd name="T57" fmla="*/ 9 h 406"/>
                      <a:gd name="T58" fmla="*/ 157 w 422"/>
                      <a:gd name="T59" fmla="*/ 17 h 4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422" h="406">
                        <a:moveTo>
                          <a:pt x="157" y="17"/>
                        </a:moveTo>
                        <a:cubicBezTo>
                          <a:pt x="147" y="27"/>
                          <a:pt x="186" y="42"/>
                          <a:pt x="182" y="55"/>
                        </a:cubicBezTo>
                        <a:cubicBezTo>
                          <a:pt x="178" y="68"/>
                          <a:pt x="154" y="66"/>
                          <a:pt x="133" y="64"/>
                        </a:cubicBezTo>
                        <a:cubicBezTo>
                          <a:pt x="113" y="63"/>
                          <a:pt x="104" y="56"/>
                          <a:pt x="105" y="45"/>
                        </a:cubicBezTo>
                        <a:cubicBezTo>
                          <a:pt x="105" y="34"/>
                          <a:pt x="123" y="25"/>
                          <a:pt x="112" y="19"/>
                        </a:cubicBezTo>
                        <a:cubicBezTo>
                          <a:pt x="86" y="5"/>
                          <a:pt x="22" y="10"/>
                          <a:pt x="11" y="12"/>
                        </a:cubicBezTo>
                        <a:cubicBezTo>
                          <a:pt x="23" y="73"/>
                          <a:pt x="15" y="141"/>
                          <a:pt x="13" y="162"/>
                        </a:cubicBezTo>
                        <a:cubicBezTo>
                          <a:pt x="11" y="182"/>
                          <a:pt x="6" y="219"/>
                          <a:pt x="9" y="235"/>
                        </a:cubicBezTo>
                        <a:cubicBezTo>
                          <a:pt x="11" y="252"/>
                          <a:pt x="21" y="258"/>
                          <a:pt x="33" y="256"/>
                        </a:cubicBezTo>
                        <a:cubicBezTo>
                          <a:pt x="44" y="253"/>
                          <a:pt x="59" y="241"/>
                          <a:pt x="67" y="248"/>
                        </a:cubicBezTo>
                        <a:cubicBezTo>
                          <a:pt x="74" y="254"/>
                          <a:pt x="67" y="270"/>
                          <a:pt x="62" y="285"/>
                        </a:cubicBezTo>
                        <a:cubicBezTo>
                          <a:pt x="57" y="299"/>
                          <a:pt x="43" y="316"/>
                          <a:pt x="34" y="316"/>
                        </a:cubicBezTo>
                        <a:cubicBezTo>
                          <a:pt x="24" y="316"/>
                          <a:pt x="20" y="305"/>
                          <a:pt x="18" y="299"/>
                        </a:cubicBezTo>
                        <a:cubicBezTo>
                          <a:pt x="16" y="292"/>
                          <a:pt x="10" y="292"/>
                          <a:pt x="5" y="299"/>
                        </a:cubicBezTo>
                        <a:cubicBezTo>
                          <a:pt x="0" y="306"/>
                          <a:pt x="8" y="384"/>
                          <a:pt x="12" y="399"/>
                        </a:cubicBezTo>
                        <a:cubicBezTo>
                          <a:pt x="32" y="391"/>
                          <a:pt x="53" y="381"/>
                          <a:pt x="85" y="392"/>
                        </a:cubicBezTo>
                        <a:cubicBezTo>
                          <a:pt x="110" y="400"/>
                          <a:pt x="156" y="390"/>
                          <a:pt x="145" y="368"/>
                        </a:cubicBezTo>
                        <a:cubicBezTo>
                          <a:pt x="137" y="351"/>
                          <a:pt x="138" y="341"/>
                          <a:pt x="146" y="337"/>
                        </a:cubicBezTo>
                        <a:cubicBezTo>
                          <a:pt x="154" y="333"/>
                          <a:pt x="192" y="329"/>
                          <a:pt x="201" y="334"/>
                        </a:cubicBezTo>
                        <a:cubicBezTo>
                          <a:pt x="209" y="340"/>
                          <a:pt x="204" y="356"/>
                          <a:pt x="198" y="364"/>
                        </a:cubicBezTo>
                        <a:cubicBezTo>
                          <a:pt x="189" y="374"/>
                          <a:pt x="217" y="387"/>
                          <a:pt x="252" y="392"/>
                        </a:cubicBezTo>
                        <a:cubicBezTo>
                          <a:pt x="303" y="400"/>
                          <a:pt x="337" y="406"/>
                          <a:pt x="363" y="401"/>
                        </a:cubicBezTo>
                        <a:cubicBezTo>
                          <a:pt x="343" y="320"/>
                          <a:pt x="363" y="270"/>
                          <a:pt x="364" y="246"/>
                        </a:cubicBezTo>
                        <a:cubicBezTo>
                          <a:pt x="365" y="215"/>
                          <a:pt x="372" y="187"/>
                          <a:pt x="384" y="199"/>
                        </a:cubicBezTo>
                        <a:cubicBezTo>
                          <a:pt x="401" y="214"/>
                          <a:pt x="412" y="211"/>
                          <a:pt x="417" y="196"/>
                        </a:cubicBezTo>
                        <a:cubicBezTo>
                          <a:pt x="422" y="181"/>
                          <a:pt x="416" y="163"/>
                          <a:pt x="408" y="157"/>
                        </a:cubicBezTo>
                        <a:cubicBezTo>
                          <a:pt x="400" y="151"/>
                          <a:pt x="384" y="166"/>
                          <a:pt x="372" y="159"/>
                        </a:cubicBezTo>
                        <a:cubicBezTo>
                          <a:pt x="360" y="153"/>
                          <a:pt x="362" y="142"/>
                          <a:pt x="367" y="125"/>
                        </a:cubicBezTo>
                        <a:cubicBezTo>
                          <a:pt x="380" y="71"/>
                          <a:pt x="368" y="39"/>
                          <a:pt x="365" y="9"/>
                        </a:cubicBezTo>
                        <a:cubicBezTo>
                          <a:pt x="300" y="0"/>
                          <a:pt x="167" y="7"/>
                          <a:pt x="157" y="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13366">
                        <a:alpha val="37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>
                    <a:glow rad="12700">
                      <a:schemeClr val="accent1">
                        <a:alpha val="28000"/>
                      </a:schemeClr>
                    </a:glow>
                  </a:effectLst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12"/>
                  <p:cNvSpPr>
                    <a:spLocks/>
                  </p:cNvSpPr>
                  <p:nvPr/>
                </p:nvSpPr>
                <p:spPr bwMode="auto">
                  <a:xfrm rot="18963074">
                    <a:off x="16215496" y="17014121"/>
                    <a:ext cx="1605887" cy="1843773"/>
                  </a:xfrm>
                  <a:custGeom>
                    <a:avLst/>
                    <a:gdLst>
                      <a:gd name="T0" fmla="*/ 152 w 360"/>
                      <a:gd name="T1" fmla="*/ 22 h 410"/>
                      <a:gd name="T2" fmla="*/ 178 w 360"/>
                      <a:gd name="T3" fmla="*/ 60 h 410"/>
                      <a:gd name="T4" fmla="*/ 129 w 360"/>
                      <a:gd name="T5" fmla="*/ 69 h 410"/>
                      <a:gd name="T6" fmla="*/ 100 w 360"/>
                      <a:gd name="T7" fmla="*/ 50 h 410"/>
                      <a:gd name="T8" fmla="*/ 108 w 360"/>
                      <a:gd name="T9" fmla="*/ 23 h 410"/>
                      <a:gd name="T10" fmla="*/ 9 w 360"/>
                      <a:gd name="T11" fmla="*/ 19 h 410"/>
                      <a:gd name="T12" fmla="*/ 9 w 360"/>
                      <a:gd name="T13" fmla="*/ 154 h 410"/>
                      <a:gd name="T14" fmla="*/ 26 w 360"/>
                      <a:gd name="T15" fmla="*/ 236 h 410"/>
                      <a:gd name="T16" fmla="*/ 49 w 360"/>
                      <a:gd name="T17" fmla="*/ 209 h 410"/>
                      <a:gd name="T18" fmla="*/ 64 w 360"/>
                      <a:gd name="T19" fmla="*/ 250 h 410"/>
                      <a:gd name="T20" fmla="*/ 47 w 360"/>
                      <a:gd name="T21" fmla="*/ 284 h 410"/>
                      <a:gd name="T22" fmla="*/ 24 w 360"/>
                      <a:gd name="T23" fmla="*/ 277 h 410"/>
                      <a:gd name="T24" fmla="*/ 9 w 360"/>
                      <a:gd name="T25" fmla="*/ 325 h 410"/>
                      <a:gd name="T26" fmla="*/ 10 w 360"/>
                      <a:gd name="T27" fmla="*/ 410 h 410"/>
                      <a:gd name="T28" fmla="*/ 360 w 360"/>
                      <a:gd name="T29" fmla="*/ 410 h 410"/>
                      <a:gd name="T30" fmla="*/ 360 w 360"/>
                      <a:gd name="T31" fmla="*/ 29 h 410"/>
                      <a:gd name="T32" fmla="*/ 152 w 360"/>
                      <a:gd name="T33" fmla="*/ 22 h 4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60" h="410">
                        <a:moveTo>
                          <a:pt x="152" y="22"/>
                        </a:moveTo>
                        <a:cubicBezTo>
                          <a:pt x="141" y="31"/>
                          <a:pt x="182" y="46"/>
                          <a:pt x="178" y="60"/>
                        </a:cubicBezTo>
                        <a:cubicBezTo>
                          <a:pt x="173" y="73"/>
                          <a:pt x="149" y="70"/>
                          <a:pt x="129" y="69"/>
                        </a:cubicBezTo>
                        <a:cubicBezTo>
                          <a:pt x="108" y="68"/>
                          <a:pt x="100" y="61"/>
                          <a:pt x="100" y="50"/>
                        </a:cubicBezTo>
                        <a:cubicBezTo>
                          <a:pt x="101" y="39"/>
                          <a:pt x="119" y="29"/>
                          <a:pt x="108" y="23"/>
                        </a:cubicBezTo>
                        <a:cubicBezTo>
                          <a:pt x="82" y="10"/>
                          <a:pt x="20" y="16"/>
                          <a:pt x="9" y="19"/>
                        </a:cubicBezTo>
                        <a:cubicBezTo>
                          <a:pt x="20" y="71"/>
                          <a:pt x="12" y="137"/>
                          <a:pt x="9" y="154"/>
                        </a:cubicBezTo>
                        <a:cubicBezTo>
                          <a:pt x="0" y="197"/>
                          <a:pt x="9" y="233"/>
                          <a:pt x="26" y="236"/>
                        </a:cubicBezTo>
                        <a:cubicBezTo>
                          <a:pt x="33" y="237"/>
                          <a:pt x="34" y="212"/>
                          <a:pt x="49" y="209"/>
                        </a:cubicBezTo>
                        <a:cubicBezTo>
                          <a:pt x="64" y="207"/>
                          <a:pt x="64" y="234"/>
                          <a:pt x="64" y="250"/>
                        </a:cubicBezTo>
                        <a:cubicBezTo>
                          <a:pt x="64" y="267"/>
                          <a:pt x="57" y="284"/>
                          <a:pt x="47" y="284"/>
                        </a:cubicBezTo>
                        <a:cubicBezTo>
                          <a:pt x="36" y="284"/>
                          <a:pt x="34" y="277"/>
                          <a:pt x="24" y="277"/>
                        </a:cubicBezTo>
                        <a:cubicBezTo>
                          <a:pt x="14" y="276"/>
                          <a:pt x="13" y="298"/>
                          <a:pt x="9" y="325"/>
                        </a:cubicBezTo>
                        <a:cubicBezTo>
                          <a:pt x="7" y="341"/>
                          <a:pt x="4" y="373"/>
                          <a:pt x="10" y="410"/>
                        </a:cubicBezTo>
                        <a:cubicBezTo>
                          <a:pt x="360" y="410"/>
                          <a:pt x="360" y="410"/>
                          <a:pt x="360" y="410"/>
                        </a:cubicBezTo>
                        <a:cubicBezTo>
                          <a:pt x="360" y="29"/>
                          <a:pt x="360" y="29"/>
                          <a:pt x="360" y="29"/>
                        </a:cubicBezTo>
                        <a:cubicBezTo>
                          <a:pt x="293" y="11"/>
                          <a:pt x="181" y="0"/>
                          <a:pt x="152" y="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13366">
                        <a:alpha val="37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>
                    <a:glow rad="12700">
                      <a:schemeClr val="accent1">
                        <a:alpha val="28000"/>
                      </a:schemeClr>
                    </a:glow>
                  </a:effectLst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5"/>
                  <p:cNvSpPr>
                    <a:spLocks/>
                  </p:cNvSpPr>
                  <p:nvPr/>
                </p:nvSpPr>
                <p:spPr bwMode="auto">
                  <a:xfrm rot="18107704">
                    <a:off x="10857496" y="16714868"/>
                    <a:ext cx="1681458" cy="1803773"/>
                  </a:xfrm>
                  <a:custGeom>
                    <a:avLst/>
                    <a:gdLst>
                      <a:gd name="T0" fmla="*/ 363 w 377"/>
                      <a:gd name="T1" fmla="*/ 321 h 401"/>
                      <a:gd name="T2" fmla="*/ 368 w 377"/>
                      <a:gd name="T3" fmla="*/ 243 h 401"/>
                      <a:gd name="T4" fmla="*/ 350 w 377"/>
                      <a:gd name="T5" fmla="*/ 248 h 401"/>
                      <a:gd name="T6" fmla="*/ 321 w 377"/>
                      <a:gd name="T7" fmla="*/ 258 h 401"/>
                      <a:gd name="T8" fmla="*/ 311 w 377"/>
                      <a:gd name="T9" fmla="*/ 220 h 401"/>
                      <a:gd name="T10" fmla="*/ 334 w 377"/>
                      <a:gd name="T11" fmla="*/ 204 h 401"/>
                      <a:gd name="T12" fmla="*/ 356 w 377"/>
                      <a:gd name="T13" fmla="*/ 193 h 401"/>
                      <a:gd name="T14" fmla="*/ 368 w 377"/>
                      <a:gd name="T15" fmla="*/ 121 h 401"/>
                      <a:gd name="T16" fmla="*/ 367 w 377"/>
                      <a:gd name="T17" fmla="*/ 8 h 401"/>
                      <a:gd name="T18" fmla="*/ 294 w 377"/>
                      <a:gd name="T19" fmla="*/ 7 h 401"/>
                      <a:gd name="T20" fmla="*/ 247 w 377"/>
                      <a:gd name="T21" fmla="*/ 28 h 401"/>
                      <a:gd name="T22" fmla="*/ 267 w 377"/>
                      <a:gd name="T23" fmla="*/ 51 h 401"/>
                      <a:gd name="T24" fmla="*/ 219 w 377"/>
                      <a:gd name="T25" fmla="*/ 75 h 401"/>
                      <a:gd name="T26" fmla="*/ 204 w 377"/>
                      <a:gd name="T27" fmla="*/ 38 h 401"/>
                      <a:gd name="T28" fmla="*/ 146 w 377"/>
                      <a:gd name="T29" fmla="*/ 8 h 401"/>
                      <a:gd name="T30" fmla="*/ 14 w 377"/>
                      <a:gd name="T31" fmla="*/ 13 h 401"/>
                      <a:gd name="T32" fmla="*/ 3 w 377"/>
                      <a:gd name="T33" fmla="*/ 133 h 401"/>
                      <a:gd name="T34" fmla="*/ 24 w 377"/>
                      <a:gd name="T35" fmla="*/ 175 h 401"/>
                      <a:gd name="T36" fmla="*/ 44 w 377"/>
                      <a:gd name="T37" fmla="*/ 148 h 401"/>
                      <a:gd name="T38" fmla="*/ 66 w 377"/>
                      <a:gd name="T39" fmla="*/ 184 h 401"/>
                      <a:gd name="T40" fmla="*/ 31 w 377"/>
                      <a:gd name="T41" fmla="*/ 227 h 401"/>
                      <a:gd name="T42" fmla="*/ 2 w 377"/>
                      <a:gd name="T43" fmla="*/ 255 h 401"/>
                      <a:gd name="T44" fmla="*/ 15 w 377"/>
                      <a:gd name="T45" fmla="*/ 401 h 401"/>
                      <a:gd name="T46" fmla="*/ 372 w 377"/>
                      <a:gd name="T47" fmla="*/ 401 h 401"/>
                      <a:gd name="T48" fmla="*/ 363 w 377"/>
                      <a:gd name="T49" fmla="*/ 321 h 4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77" h="401">
                        <a:moveTo>
                          <a:pt x="363" y="321"/>
                        </a:moveTo>
                        <a:cubicBezTo>
                          <a:pt x="367" y="277"/>
                          <a:pt x="377" y="253"/>
                          <a:pt x="368" y="243"/>
                        </a:cubicBezTo>
                        <a:cubicBezTo>
                          <a:pt x="362" y="235"/>
                          <a:pt x="356" y="237"/>
                          <a:pt x="350" y="248"/>
                        </a:cubicBezTo>
                        <a:cubicBezTo>
                          <a:pt x="343" y="260"/>
                          <a:pt x="332" y="270"/>
                          <a:pt x="321" y="258"/>
                        </a:cubicBezTo>
                        <a:cubicBezTo>
                          <a:pt x="311" y="245"/>
                          <a:pt x="309" y="233"/>
                          <a:pt x="311" y="220"/>
                        </a:cubicBezTo>
                        <a:cubicBezTo>
                          <a:pt x="313" y="208"/>
                          <a:pt x="319" y="192"/>
                          <a:pt x="334" y="204"/>
                        </a:cubicBezTo>
                        <a:cubicBezTo>
                          <a:pt x="350" y="217"/>
                          <a:pt x="355" y="198"/>
                          <a:pt x="356" y="193"/>
                        </a:cubicBezTo>
                        <a:cubicBezTo>
                          <a:pt x="360" y="180"/>
                          <a:pt x="366" y="143"/>
                          <a:pt x="368" y="121"/>
                        </a:cubicBezTo>
                        <a:cubicBezTo>
                          <a:pt x="370" y="98"/>
                          <a:pt x="372" y="32"/>
                          <a:pt x="367" y="8"/>
                        </a:cubicBezTo>
                        <a:cubicBezTo>
                          <a:pt x="329" y="19"/>
                          <a:pt x="321" y="10"/>
                          <a:pt x="294" y="7"/>
                        </a:cubicBezTo>
                        <a:cubicBezTo>
                          <a:pt x="268" y="4"/>
                          <a:pt x="248" y="16"/>
                          <a:pt x="247" y="28"/>
                        </a:cubicBezTo>
                        <a:cubicBezTo>
                          <a:pt x="247" y="39"/>
                          <a:pt x="267" y="35"/>
                          <a:pt x="267" y="51"/>
                        </a:cubicBezTo>
                        <a:cubicBezTo>
                          <a:pt x="267" y="57"/>
                          <a:pt x="257" y="79"/>
                          <a:pt x="219" y="75"/>
                        </a:cubicBezTo>
                        <a:cubicBezTo>
                          <a:pt x="180" y="71"/>
                          <a:pt x="200" y="50"/>
                          <a:pt x="204" y="38"/>
                        </a:cubicBezTo>
                        <a:cubicBezTo>
                          <a:pt x="208" y="23"/>
                          <a:pt x="175" y="13"/>
                          <a:pt x="146" y="8"/>
                        </a:cubicBezTo>
                        <a:cubicBezTo>
                          <a:pt x="107" y="0"/>
                          <a:pt x="34" y="13"/>
                          <a:pt x="14" y="13"/>
                        </a:cubicBezTo>
                        <a:cubicBezTo>
                          <a:pt x="20" y="64"/>
                          <a:pt x="3" y="107"/>
                          <a:pt x="3" y="133"/>
                        </a:cubicBezTo>
                        <a:cubicBezTo>
                          <a:pt x="4" y="147"/>
                          <a:pt x="12" y="175"/>
                          <a:pt x="24" y="175"/>
                        </a:cubicBezTo>
                        <a:cubicBezTo>
                          <a:pt x="36" y="175"/>
                          <a:pt x="31" y="148"/>
                          <a:pt x="44" y="148"/>
                        </a:cubicBezTo>
                        <a:cubicBezTo>
                          <a:pt x="58" y="148"/>
                          <a:pt x="69" y="167"/>
                          <a:pt x="66" y="184"/>
                        </a:cubicBezTo>
                        <a:cubicBezTo>
                          <a:pt x="64" y="200"/>
                          <a:pt x="60" y="230"/>
                          <a:pt x="31" y="227"/>
                        </a:cubicBezTo>
                        <a:cubicBezTo>
                          <a:pt x="2" y="225"/>
                          <a:pt x="0" y="241"/>
                          <a:pt x="2" y="255"/>
                        </a:cubicBezTo>
                        <a:cubicBezTo>
                          <a:pt x="4" y="265"/>
                          <a:pt x="14" y="341"/>
                          <a:pt x="15" y="401"/>
                        </a:cubicBezTo>
                        <a:cubicBezTo>
                          <a:pt x="372" y="401"/>
                          <a:pt x="372" y="401"/>
                          <a:pt x="372" y="401"/>
                        </a:cubicBezTo>
                        <a:cubicBezTo>
                          <a:pt x="367" y="379"/>
                          <a:pt x="360" y="341"/>
                          <a:pt x="363" y="3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13366">
                        <a:alpha val="37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>
                    <a:glow rad="12700">
                      <a:schemeClr val="accent1">
                        <a:alpha val="28000"/>
                      </a:schemeClr>
                    </a:glow>
                  </a:effectLst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14"/>
                  <p:cNvSpPr>
                    <a:spLocks/>
                  </p:cNvSpPr>
                  <p:nvPr/>
                </p:nvSpPr>
                <p:spPr bwMode="auto">
                  <a:xfrm rot="11988134">
                    <a:off x="12171659" y="16782760"/>
                    <a:ext cx="1655008" cy="2319954"/>
                  </a:xfrm>
                  <a:custGeom>
                    <a:avLst/>
                    <a:gdLst>
                      <a:gd name="T0" fmla="*/ 222 w 371"/>
                      <a:gd name="T1" fmla="*/ 65 h 516"/>
                      <a:gd name="T2" fmla="*/ 204 w 371"/>
                      <a:gd name="T3" fmla="*/ 33 h 516"/>
                      <a:gd name="T4" fmla="*/ 179 w 371"/>
                      <a:gd name="T5" fmla="*/ 6 h 516"/>
                      <a:gd name="T6" fmla="*/ 130 w 371"/>
                      <a:gd name="T7" fmla="*/ 16 h 516"/>
                      <a:gd name="T8" fmla="*/ 157 w 371"/>
                      <a:gd name="T9" fmla="*/ 43 h 516"/>
                      <a:gd name="T10" fmla="*/ 119 w 371"/>
                      <a:gd name="T11" fmla="*/ 71 h 516"/>
                      <a:gd name="T12" fmla="*/ 22 w 371"/>
                      <a:gd name="T13" fmla="*/ 70 h 516"/>
                      <a:gd name="T14" fmla="*/ 24 w 371"/>
                      <a:gd name="T15" fmla="*/ 186 h 516"/>
                      <a:gd name="T16" fmla="*/ 29 w 371"/>
                      <a:gd name="T17" fmla="*/ 220 h 516"/>
                      <a:gd name="T18" fmla="*/ 65 w 371"/>
                      <a:gd name="T19" fmla="*/ 218 h 516"/>
                      <a:gd name="T20" fmla="*/ 74 w 371"/>
                      <a:gd name="T21" fmla="*/ 257 h 516"/>
                      <a:gd name="T22" fmla="*/ 41 w 371"/>
                      <a:gd name="T23" fmla="*/ 260 h 516"/>
                      <a:gd name="T24" fmla="*/ 21 w 371"/>
                      <a:gd name="T25" fmla="*/ 307 h 516"/>
                      <a:gd name="T26" fmla="*/ 20 w 371"/>
                      <a:gd name="T27" fmla="*/ 462 h 516"/>
                      <a:gd name="T28" fmla="*/ 119 w 371"/>
                      <a:gd name="T29" fmla="*/ 466 h 516"/>
                      <a:gd name="T30" fmla="*/ 111 w 371"/>
                      <a:gd name="T31" fmla="*/ 493 h 516"/>
                      <a:gd name="T32" fmla="*/ 140 w 371"/>
                      <a:gd name="T33" fmla="*/ 512 h 516"/>
                      <a:gd name="T34" fmla="*/ 189 w 371"/>
                      <a:gd name="T35" fmla="*/ 503 h 516"/>
                      <a:gd name="T36" fmla="*/ 163 w 371"/>
                      <a:gd name="T37" fmla="*/ 465 h 516"/>
                      <a:gd name="T38" fmla="*/ 371 w 371"/>
                      <a:gd name="T39" fmla="*/ 472 h 516"/>
                      <a:gd name="T40" fmla="*/ 371 w 371"/>
                      <a:gd name="T41" fmla="*/ 58 h 516"/>
                      <a:gd name="T42" fmla="*/ 222 w 371"/>
                      <a:gd name="T43" fmla="*/ 65 h 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1" h="516">
                        <a:moveTo>
                          <a:pt x="222" y="65"/>
                        </a:moveTo>
                        <a:cubicBezTo>
                          <a:pt x="205" y="60"/>
                          <a:pt x="194" y="50"/>
                          <a:pt x="204" y="33"/>
                        </a:cubicBezTo>
                        <a:cubicBezTo>
                          <a:pt x="213" y="16"/>
                          <a:pt x="194" y="11"/>
                          <a:pt x="179" y="6"/>
                        </a:cubicBezTo>
                        <a:cubicBezTo>
                          <a:pt x="163" y="1"/>
                          <a:pt x="132" y="0"/>
                          <a:pt x="130" y="16"/>
                        </a:cubicBezTo>
                        <a:cubicBezTo>
                          <a:pt x="128" y="31"/>
                          <a:pt x="150" y="36"/>
                          <a:pt x="157" y="43"/>
                        </a:cubicBezTo>
                        <a:cubicBezTo>
                          <a:pt x="164" y="50"/>
                          <a:pt x="148" y="65"/>
                          <a:pt x="119" y="71"/>
                        </a:cubicBezTo>
                        <a:cubicBezTo>
                          <a:pt x="95" y="76"/>
                          <a:pt x="65" y="76"/>
                          <a:pt x="22" y="70"/>
                        </a:cubicBezTo>
                        <a:cubicBezTo>
                          <a:pt x="25" y="100"/>
                          <a:pt x="37" y="132"/>
                          <a:pt x="24" y="186"/>
                        </a:cubicBezTo>
                        <a:cubicBezTo>
                          <a:pt x="19" y="203"/>
                          <a:pt x="17" y="214"/>
                          <a:pt x="29" y="220"/>
                        </a:cubicBezTo>
                        <a:cubicBezTo>
                          <a:pt x="41" y="227"/>
                          <a:pt x="57" y="212"/>
                          <a:pt x="65" y="218"/>
                        </a:cubicBezTo>
                        <a:cubicBezTo>
                          <a:pt x="73" y="224"/>
                          <a:pt x="79" y="242"/>
                          <a:pt x="74" y="257"/>
                        </a:cubicBezTo>
                        <a:cubicBezTo>
                          <a:pt x="69" y="272"/>
                          <a:pt x="58" y="275"/>
                          <a:pt x="41" y="260"/>
                        </a:cubicBezTo>
                        <a:cubicBezTo>
                          <a:pt x="29" y="248"/>
                          <a:pt x="22" y="276"/>
                          <a:pt x="21" y="307"/>
                        </a:cubicBezTo>
                        <a:cubicBezTo>
                          <a:pt x="20" y="331"/>
                          <a:pt x="0" y="381"/>
                          <a:pt x="20" y="462"/>
                        </a:cubicBezTo>
                        <a:cubicBezTo>
                          <a:pt x="31" y="459"/>
                          <a:pt x="93" y="453"/>
                          <a:pt x="119" y="466"/>
                        </a:cubicBezTo>
                        <a:cubicBezTo>
                          <a:pt x="130" y="472"/>
                          <a:pt x="112" y="482"/>
                          <a:pt x="111" y="493"/>
                        </a:cubicBezTo>
                        <a:cubicBezTo>
                          <a:pt x="111" y="504"/>
                          <a:pt x="119" y="511"/>
                          <a:pt x="140" y="512"/>
                        </a:cubicBezTo>
                        <a:cubicBezTo>
                          <a:pt x="160" y="513"/>
                          <a:pt x="184" y="516"/>
                          <a:pt x="189" y="503"/>
                        </a:cubicBezTo>
                        <a:cubicBezTo>
                          <a:pt x="193" y="489"/>
                          <a:pt x="152" y="474"/>
                          <a:pt x="163" y="465"/>
                        </a:cubicBezTo>
                        <a:cubicBezTo>
                          <a:pt x="192" y="443"/>
                          <a:pt x="304" y="454"/>
                          <a:pt x="371" y="472"/>
                        </a:cubicBezTo>
                        <a:cubicBezTo>
                          <a:pt x="371" y="58"/>
                          <a:pt x="371" y="58"/>
                          <a:pt x="371" y="58"/>
                        </a:cubicBezTo>
                        <a:cubicBezTo>
                          <a:pt x="308" y="53"/>
                          <a:pt x="235" y="69"/>
                          <a:pt x="222" y="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ap="flat" cmpd="sng">
                    <a:solidFill>
                      <a:srgbClr val="013366">
                        <a:alpha val="37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>
                    <a:glow rad="12700">
                      <a:schemeClr val="accent1">
                        <a:alpha val="28000"/>
                      </a:schemeClr>
                    </a:glow>
                  </a:effectLst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11"/>
                  <p:cNvSpPr>
                    <a:spLocks/>
                  </p:cNvSpPr>
                  <p:nvPr/>
                </p:nvSpPr>
                <p:spPr bwMode="auto">
                  <a:xfrm rot="19948449">
                    <a:off x="11239604" y="15446957"/>
                    <a:ext cx="3633632" cy="2667651"/>
                  </a:xfrm>
                  <a:custGeom>
                    <a:avLst/>
                    <a:gdLst>
                      <a:gd name="T0" fmla="*/ 399 w 468"/>
                      <a:gd name="T1" fmla="*/ 298 h 469"/>
                      <a:gd name="T2" fmla="*/ 412 w 468"/>
                      <a:gd name="T3" fmla="*/ 298 h 469"/>
                      <a:gd name="T4" fmla="*/ 428 w 468"/>
                      <a:gd name="T5" fmla="*/ 315 h 469"/>
                      <a:gd name="T6" fmla="*/ 456 w 468"/>
                      <a:gd name="T7" fmla="*/ 284 h 469"/>
                      <a:gd name="T8" fmla="*/ 461 w 468"/>
                      <a:gd name="T9" fmla="*/ 247 h 469"/>
                      <a:gd name="T10" fmla="*/ 427 w 468"/>
                      <a:gd name="T11" fmla="*/ 255 h 469"/>
                      <a:gd name="T12" fmla="*/ 403 w 468"/>
                      <a:gd name="T13" fmla="*/ 234 h 469"/>
                      <a:gd name="T14" fmla="*/ 407 w 468"/>
                      <a:gd name="T15" fmla="*/ 161 h 469"/>
                      <a:gd name="T16" fmla="*/ 405 w 468"/>
                      <a:gd name="T17" fmla="*/ 11 h 469"/>
                      <a:gd name="T18" fmla="*/ 266 w 468"/>
                      <a:gd name="T19" fmla="*/ 5 h 469"/>
                      <a:gd name="T20" fmla="*/ 222 w 468"/>
                      <a:gd name="T21" fmla="*/ 24 h 469"/>
                      <a:gd name="T22" fmla="*/ 220 w 468"/>
                      <a:gd name="T23" fmla="*/ 61 h 469"/>
                      <a:gd name="T24" fmla="*/ 171 w 468"/>
                      <a:gd name="T25" fmla="*/ 54 h 469"/>
                      <a:gd name="T26" fmla="*/ 179 w 468"/>
                      <a:gd name="T27" fmla="*/ 28 h 469"/>
                      <a:gd name="T28" fmla="*/ 156 w 468"/>
                      <a:gd name="T29" fmla="*/ 15 h 469"/>
                      <a:gd name="T30" fmla="*/ 53 w 468"/>
                      <a:gd name="T31" fmla="*/ 13 h 469"/>
                      <a:gd name="T32" fmla="*/ 52 w 468"/>
                      <a:gd name="T33" fmla="*/ 192 h 469"/>
                      <a:gd name="T34" fmla="*/ 57 w 468"/>
                      <a:gd name="T35" fmla="*/ 278 h 469"/>
                      <a:gd name="T36" fmla="*/ 40 w 468"/>
                      <a:gd name="T37" fmla="*/ 287 h 469"/>
                      <a:gd name="T38" fmla="*/ 11 w 468"/>
                      <a:gd name="T39" fmla="*/ 291 h 469"/>
                      <a:gd name="T40" fmla="*/ 17 w 468"/>
                      <a:gd name="T41" fmla="*/ 340 h 469"/>
                      <a:gd name="T42" fmla="*/ 40 w 468"/>
                      <a:gd name="T43" fmla="*/ 335 h 469"/>
                      <a:gd name="T44" fmla="*/ 58 w 468"/>
                      <a:gd name="T45" fmla="*/ 326 h 469"/>
                      <a:gd name="T46" fmla="*/ 53 w 468"/>
                      <a:gd name="T47" fmla="*/ 403 h 469"/>
                      <a:gd name="T48" fmla="*/ 185 w 468"/>
                      <a:gd name="T49" fmla="*/ 398 h 469"/>
                      <a:gd name="T50" fmla="*/ 243 w 468"/>
                      <a:gd name="T51" fmla="*/ 428 h 469"/>
                      <a:gd name="T52" fmla="*/ 258 w 468"/>
                      <a:gd name="T53" fmla="*/ 465 h 469"/>
                      <a:gd name="T54" fmla="*/ 306 w 468"/>
                      <a:gd name="T55" fmla="*/ 441 h 469"/>
                      <a:gd name="T56" fmla="*/ 286 w 468"/>
                      <a:gd name="T57" fmla="*/ 418 h 469"/>
                      <a:gd name="T58" fmla="*/ 333 w 468"/>
                      <a:gd name="T59" fmla="*/ 397 h 469"/>
                      <a:gd name="T60" fmla="*/ 406 w 468"/>
                      <a:gd name="T61" fmla="*/ 398 h 469"/>
                      <a:gd name="T62" fmla="*/ 399 w 468"/>
                      <a:gd name="T63" fmla="*/ 298 h 4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68" h="469">
                        <a:moveTo>
                          <a:pt x="399" y="298"/>
                        </a:moveTo>
                        <a:cubicBezTo>
                          <a:pt x="404" y="291"/>
                          <a:pt x="410" y="291"/>
                          <a:pt x="412" y="298"/>
                        </a:cubicBezTo>
                        <a:cubicBezTo>
                          <a:pt x="414" y="304"/>
                          <a:pt x="418" y="315"/>
                          <a:pt x="428" y="315"/>
                        </a:cubicBezTo>
                        <a:cubicBezTo>
                          <a:pt x="437" y="315"/>
                          <a:pt x="451" y="298"/>
                          <a:pt x="456" y="284"/>
                        </a:cubicBezTo>
                        <a:cubicBezTo>
                          <a:pt x="461" y="269"/>
                          <a:pt x="468" y="253"/>
                          <a:pt x="461" y="247"/>
                        </a:cubicBezTo>
                        <a:cubicBezTo>
                          <a:pt x="453" y="240"/>
                          <a:pt x="438" y="252"/>
                          <a:pt x="427" y="255"/>
                        </a:cubicBezTo>
                        <a:cubicBezTo>
                          <a:pt x="415" y="257"/>
                          <a:pt x="405" y="251"/>
                          <a:pt x="403" y="234"/>
                        </a:cubicBezTo>
                        <a:cubicBezTo>
                          <a:pt x="400" y="218"/>
                          <a:pt x="405" y="181"/>
                          <a:pt x="407" y="161"/>
                        </a:cubicBezTo>
                        <a:cubicBezTo>
                          <a:pt x="409" y="140"/>
                          <a:pt x="417" y="72"/>
                          <a:pt x="405" y="11"/>
                        </a:cubicBezTo>
                        <a:cubicBezTo>
                          <a:pt x="345" y="17"/>
                          <a:pt x="294" y="11"/>
                          <a:pt x="266" y="5"/>
                        </a:cubicBezTo>
                        <a:cubicBezTo>
                          <a:pt x="238" y="0"/>
                          <a:pt x="222" y="17"/>
                          <a:pt x="222" y="24"/>
                        </a:cubicBezTo>
                        <a:cubicBezTo>
                          <a:pt x="222" y="32"/>
                          <a:pt x="236" y="53"/>
                          <a:pt x="220" y="61"/>
                        </a:cubicBezTo>
                        <a:cubicBezTo>
                          <a:pt x="204" y="69"/>
                          <a:pt x="179" y="67"/>
                          <a:pt x="171" y="54"/>
                        </a:cubicBezTo>
                        <a:cubicBezTo>
                          <a:pt x="164" y="40"/>
                          <a:pt x="179" y="34"/>
                          <a:pt x="179" y="28"/>
                        </a:cubicBezTo>
                        <a:cubicBezTo>
                          <a:pt x="179" y="22"/>
                          <a:pt x="169" y="15"/>
                          <a:pt x="156" y="15"/>
                        </a:cubicBezTo>
                        <a:cubicBezTo>
                          <a:pt x="144" y="15"/>
                          <a:pt x="107" y="21"/>
                          <a:pt x="53" y="13"/>
                        </a:cubicBezTo>
                        <a:cubicBezTo>
                          <a:pt x="51" y="26"/>
                          <a:pt x="41" y="149"/>
                          <a:pt x="52" y="192"/>
                        </a:cubicBezTo>
                        <a:cubicBezTo>
                          <a:pt x="64" y="235"/>
                          <a:pt x="60" y="269"/>
                          <a:pt x="57" y="278"/>
                        </a:cubicBezTo>
                        <a:cubicBezTo>
                          <a:pt x="54" y="287"/>
                          <a:pt x="48" y="293"/>
                          <a:pt x="40" y="287"/>
                        </a:cubicBezTo>
                        <a:cubicBezTo>
                          <a:pt x="33" y="281"/>
                          <a:pt x="21" y="273"/>
                          <a:pt x="11" y="291"/>
                        </a:cubicBezTo>
                        <a:cubicBezTo>
                          <a:pt x="0" y="309"/>
                          <a:pt x="10" y="337"/>
                          <a:pt x="17" y="340"/>
                        </a:cubicBezTo>
                        <a:cubicBezTo>
                          <a:pt x="25" y="344"/>
                          <a:pt x="37" y="345"/>
                          <a:pt x="40" y="335"/>
                        </a:cubicBezTo>
                        <a:cubicBezTo>
                          <a:pt x="44" y="325"/>
                          <a:pt x="52" y="320"/>
                          <a:pt x="58" y="326"/>
                        </a:cubicBezTo>
                        <a:cubicBezTo>
                          <a:pt x="76" y="344"/>
                          <a:pt x="46" y="354"/>
                          <a:pt x="53" y="403"/>
                        </a:cubicBezTo>
                        <a:cubicBezTo>
                          <a:pt x="73" y="403"/>
                          <a:pt x="146" y="390"/>
                          <a:pt x="185" y="398"/>
                        </a:cubicBezTo>
                        <a:cubicBezTo>
                          <a:pt x="214" y="403"/>
                          <a:pt x="247" y="413"/>
                          <a:pt x="243" y="428"/>
                        </a:cubicBezTo>
                        <a:cubicBezTo>
                          <a:pt x="239" y="440"/>
                          <a:pt x="219" y="461"/>
                          <a:pt x="258" y="465"/>
                        </a:cubicBezTo>
                        <a:cubicBezTo>
                          <a:pt x="296" y="469"/>
                          <a:pt x="306" y="447"/>
                          <a:pt x="306" y="441"/>
                        </a:cubicBezTo>
                        <a:cubicBezTo>
                          <a:pt x="306" y="425"/>
                          <a:pt x="286" y="429"/>
                          <a:pt x="286" y="418"/>
                        </a:cubicBezTo>
                        <a:cubicBezTo>
                          <a:pt x="287" y="406"/>
                          <a:pt x="307" y="394"/>
                          <a:pt x="333" y="397"/>
                        </a:cubicBezTo>
                        <a:cubicBezTo>
                          <a:pt x="360" y="400"/>
                          <a:pt x="368" y="409"/>
                          <a:pt x="406" y="398"/>
                        </a:cubicBezTo>
                        <a:cubicBezTo>
                          <a:pt x="402" y="383"/>
                          <a:pt x="394" y="305"/>
                          <a:pt x="399" y="29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ap="flat" cmpd="sng">
                    <a:solidFill>
                      <a:srgbClr val="013366">
                        <a:alpha val="37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>
                    <a:glow rad="12700">
                      <a:schemeClr val="accent1">
                        <a:alpha val="28000"/>
                      </a:schemeClr>
                    </a:glow>
                  </a:effectLst>
                  <a:extLst/>
                </p:spPr>
                <p:txBody>
                  <a:bodyPr anchor="ctr"/>
                  <a:lstStyle/>
                  <a:p>
                    <a:pPr algn="ctr"/>
                    <a:r>
                      <a:rPr lang="en-US" sz="1400" dirty="0" smtClean="0">
                        <a:latin typeface="Consolas"/>
                        <a:cs typeface="Consolas"/>
                      </a:rPr>
                      <a:t>Algorithm</a:t>
                    </a:r>
                  </a:p>
                  <a:p>
                    <a:pPr algn="ctr"/>
                    <a:endParaRPr lang="en-US" sz="3200" dirty="0">
                      <a:latin typeface="Consolas"/>
                      <a:cs typeface="Consolas"/>
                    </a:endParaRPr>
                  </a:p>
                </p:txBody>
              </p:sp>
              <p:sp>
                <p:nvSpPr>
                  <p:cNvPr id="83" name="Freeform 15"/>
                  <p:cNvSpPr>
                    <a:spLocks/>
                  </p:cNvSpPr>
                  <p:nvPr/>
                </p:nvSpPr>
                <p:spPr bwMode="auto">
                  <a:xfrm rot="18107704">
                    <a:off x="17763322" y="16631664"/>
                    <a:ext cx="1681457" cy="1803774"/>
                  </a:xfrm>
                  <a:custGeom>
                    <a:avLst/>
                    <a:gdLst>
                      <a:gd name="T0" fmla="*/ 363 w 377"/>
                      <a:gd name="T1" fmla="*/ 321 h 401"/>
                      <a:gd name="T2" fmla="*/ 368 w 377"/>
                      <a:gd name="T3" fmla="*/ 243 h 401"/>
                      <a:gd name="T4" fmla="*/ 350 w 377"/>
                      <a:gd name="T5" fmla="*/ 248 h 401"/>
                      <a:gd name="T6" fmla="*/ 321 w 377"/>
                      <a:gd name="T7" fmla="*/ 258 h 401"/>
                      <a:gd name="T8" fmla="*/ 311 w 377"/>
                      <a:gd name="T9" fmla="*/ 220 h 401"/>
                      <a:gd name="T10" fmla="*/ 334 w 377"/>
                      <a:gd name="T11" fmla="*/ 204 h 401"/>
                      <a:gd name="T12" fmla="*/ 356 w 377"/>
                      <a:gd name="T13" fmla="*/ 193 h 401"/>
                      <a:gd name="T14" fmla="*/ 368 w 377"/>
                      <a:gd name="T15" fmla="*/ 121 h 401"/>
                      <a:gd name="T16" fmla="*/ 367 w 377"/>
                      <a:gd name="T17" fmla="*/ 8 h 401"/>
                      <a:gd name="T18" fmla="*/ 294 w 377"/>
                      <a:gd name="T19" fmla="*/ 7 h 401"/>
                      <a:gd name="T20" fmla="*/ 247 w 377"/>
                      <a:gd name="T21" fmla="*/ 28 h 401"/>
                      <a:gd name="T22" fmla="*/ 267 w 377"/>
                      <a:gd name="T23" fmla="*/ 51 h 401"/>
                      <a:gd name="T24" fmla="*/ 219 w 377"/>
                      <a:gd name="T25" fmla="*/ 75 h 401"/>
                      <a:gd name="T26" fmla="*/ 204 w 377"/>
                      <a:gd name="T27" fmla="*/ 38 h 401"/>
                      <a:gd name="T28" fmla="*/ 146 w 377"/>
                      <a:gd name="T29" fmla="*/ 8 h 401"/>
                      <a:gd name="T30" fmla="*/ 14 w 377"/>
                      <a:gd name="T31" fmla="*/ 13 h 401"/>
                      <a:gd name="T32" fmla="*/ 3 w 377"/>
                      <a:gd name="T33" fmla="*/ 133 h 401"/>
                      <a:gd name="T34" fmla="*/ 24 w 377"/>
                      <a:gd name="T35" fmla="*/ 175 h 401"/>
                      <a:gd name="T36" fmla="*/ 44 w 377"/>
                      <a:gd name="T37" fmla="*/ 148 h 401"/>
                      <a:gd name="T38" fmla="*/ 66 w 377"/>
                      <a:gd name="T39" fmla="*/ 184 h 401"/>
                      <a:gd name="T40" fmla="*/ 31 w 377"/>
                      <a:gd name="T41" fmla="*/ 227 h 401"/>
                      <a:gd name="T42" fmla="*/ 2 w 377"/>
                      <a:gd name="T43" fmla="*/ 255 h 401"/>
                      <a:gd name="T44" fmla="*/ 15 w 377"/>
                      <a:gd name="T45" fmla="*/ 401 h 401"/>
                      <a:gd name="T46" fmla="*/ 372 w 377"/>
                      <a:gd name="T47" fmla="*/ 401 h 401"/>
                      <a:gd name="T48" fmla="*/ 363 w 377"/>
                      <a:gd name="T49" fmla="*/ 321 h 4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77" h="401">
                        <a:moveTo>
                          <a:pt x="363" y="321"/>
                        </a:moveTo>
                        <a:cubicBezTo>
                          <a:pt x="367" y="277"/>
                          <a:pt x="377" y="253"/>
                          <a:pt x="368" y="243"/>
                        </a:cubicBezTo>
                        <a:cubicBezTo>
                          <a:pt x="362" y="235"/>
                          <a:pt x="356" y="237"/>
                          <a:pt x="350" y="248"/>
                        </a:cubicBezTo>
                        <a:cubicBezTo>
                          <a:pt x="343" y="260"/>
                          <a:pt x="332" y="270"/>
                          <a:pt x="321" y="258"/>
                        </a:cubicBezTo>
                        <a:cubicBezTo>
                          <a:pt x="311" y="245"/>
                          <a:pt x="309" y="233"/>
                          <a:pt x="311" y="220"/>
                        </a:cubicBezTo>
                        <a:cubicBezTo>
                          <a:pt x="313" y="208"/>
                          <a:pt x="319" y="192"/>
                          <a:pt x="334" y="204"/>
                        </a:cubicBezTo>
                        <a:cubicBezTo>
                          <a:pt x="350" y="217"/>
                          <a:pt x="355" y="198"/>
                          <a:pt x="356" y="193"/>
                        </a:cubicBezTo>
                        <a:cubicBezTo>
                          <a:pt x="360" y="180"/>
                          <a:pt x="366" y="143"/>
                          <a:pt x="368" y="121"/>
                        </a:cubicBezTo>
                        <a:cubicBezTo>
                          <a:pt x="370" y="98"/>
                          <a:pt x="372" y="32"/>
                          <a:pt x="367" y="8"/>
                        </a:cubicBezTo>
                        <a:cubicBezTo>
                          <a:pt x="329" y="19"/>
                          <a:pt x="321" y="10"/>
                          <a:pt x="294" y="7"/>
                        </a:cubicBezTo>
                        <a:cubicBezTo>
                          <a:pt x="268" y="4"/>
                          <a:pt x="248" y="16"/>
                          <a:pt x="247" y="28"/>
                        </a:cubicBezTo>
                        <a:cubicBezTo>
                          <a:pt x="247" y="39"/>
                          <a:pt x="267" y="35"/>
                          <a:pt x="267" y="51"/>
                        </a:cubicBezTo>
                        <a:cubicBezTo>
                          <a:pt x="267" y="57"/>
                          <a:pt x="257" y="79"/>
                          <a:pt x="219" y="75"/>
                        </a:cubicBezTo>
                        <a:cubicBezTo>
                          <a:pt x="180" y="71"/>
                          <a:pt x="200" y="50"/>
                          <a:pt x="204" y="38"/>
                        </a:cubicBezTo>
                        <a:cubicBezTo>
                          <a:pt x="208" y="23"/>
                          <a:pt x="175" y="13"/>
                          <a:pt x="146" y="8"/>
                        </a:cubicBezTo>
                        <a:cubicBezTo>
                          <a:pt x="107" y="0"/>
                          <a:pt x="34" y="13"/>
                          <a:pt x="14" y="13"/>
                        </a:cubicBezTo>
                        <a:cubicBezTo>
                          <a:pt x="20" y="64"/>
                          <a:pt x="3" y="107"/>
                          <a:pt x="3" y="133"/>
                        </a:cubicBezTo>
                        <a:cubicBezTo>
                          <a:pt x="4" y="147"/>
                          <a:pt x="12" y="175"/>
                          <a:pt x="24" y="175"/>
                        </a:cubicBezTo>
                        <a:cubicBezTo>
                          <a:pt x="36" y="175"/>
                          <a:pt x="31" y="148"/>
                          <a:pt x="44" y="148"/>
                        </a:cubicBezTo>
                        <a:cubicBezTo>
                          <a:pt x="58" y="148"/>
                          <a:pt x="69" y="167"/>
                          <a:pt x="66" y="184"/>
                        </a:cubicBezTo>
                        <a:cubicBezTo>
                          <a:pt x="64" y="200"/>
                          <a:pt x="60" y="230"/>
                          <a:pt x="31" y="227"/>
                        </a:cubicBezTo>
                        <a:cubicBezTo>
                          <a:pt x="2" y="225"/>
                          <a:pt x="0" y="241"/>
                          <a:pt x="2" y="255"/>
                        </a:cubicBezTo>
                        <a:cubicBezTo>
                          <a:pt x="4" y="265"/>
                          <a:pt x="14" y="341"/>
                          <a:pt x="15" y="401"/>
                        </a:cubicBezTo>
                        <a:cubicBezTo>
                          <a:pt x="372" y="401"/>
                          <a:pt x="372" y="401"/>
                          <a:pt x="372" y="401"/>
                        </a:cubicBezTo>
                        <a:cubicBezTo>
                          <a:pt x="367" y="379"/>
                          <a:pt x="360" y="341"/>
                          <a:pt x="363" y="3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13366">
                        <a:alpha val="37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>
                    <a:glow rad="12700">
                      <a:schemeClr val="accent1">
                        <a:alpha val="28000"/>
                      </a:schemeClr>
                    </a:glow>
                  </a:effectLst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14"/>
                  <p:cNvSpPr>
                    <a:spLocks/>
                  </p:cNvSpPr>
                  <p:nvPr/>
                </p:nvSpPr>
                <p:spPr bwMode="auto">
                  <a:xfrm rot="9009516">
                    <a:off x="13879279" y="16972991"/>
                    <a:ext cx="1655008" cy="2319954"/>
                  </a:xfrm>
                  <a:custGeom>
                    <a:avLst/>
                    <a:gdLst>
                      <a:gd name="T0" fmla="*/ 222 w 371"/>
                      <a:gd name="T1" fmla="*/ 65 h 516"/>
                      <a:gd name="T2" fmla="*/ 204 w 371"/>
                      <a:gd name="T3" fmla="*/ 33 h 516"/>
                      <a:gd name="T4" fmla="*/ 179 w 371"/>
                      <a:gd name="T5" fmla="*/ 6 h 516"/>
                      <a:gd name="T6" fmla="*/ 130 w 371"/>
                      <a:gd name="T7" fmla="*/ 16 h 516"/>
                      <a:gd name="T8" fmla="*/ 157 w 371"/>
                      <a:gd name="T9" fmla="*/ 43 h 516"/>
                      <a:gd name="T10" fmla="*/ 119 w 371"/>
                      <a:gd name="T11" fmla="*/ 71 h 516"/>
                      <a:gd name="T12" fmla="*/ 22 w 371"/>
                      <a:gd name="T13" fmla="*/ 70 h 516"/>
                      <a:gd name="T14" fmla="*/ 24 w 371"/>
                      <a:gd name="T15" fmla="*/ 186 h 516"/>
                      <a:gd name="T16" fmla="*/ 29 w 371"/>
                      <a:gd name="T17" fmla="*/ 220 h 516"/>
                      <a:gd name="T18" fmla="*/ 65 w 371"/>
                      <a:gd name="T19" fmla="*/ 218 h 516"/>
                      <a:gd name="T20" fmla="*/ 74 w 371"/>
                      <a:gd name="T21" fmla="*/ 257 h 516"/>
                      <a:gd name="T22" fmla="*/ 41 w 371"/>
                      <a:gd name="T23" fmla="*/ 260 h 516"/>
                      <a:gd name="T24" fmla="*/ 21 w 371"/>
                      <a:gd name="T25" fmla="*/ 307 h 516"/>
                      <a:gd name="T26" fmla="*/ 20 w 371"/>
                      <a:gd name="T27" fmla="*/ 462 h 516"/>
                      <a:gd name="T28" fmla="*/ 119 w 371"/>
                      <a:gd name="T29" fmla="*/ 466 h 516"/>
                      <a:gd name="T30" fmla="*/ 111 w 371"/>
                      <a:gd name="T31" fmla="*/ 493 h 516"/>
                      <a:gd name="T32" fmla="*/ 140 w 371"/>
                      <a:gd name="T33" fmla="*/ 512 h 516"/>
                      <a:gd name="T34" fmla="*/ 189 w 371"/>
                      <a:gd name="T35" fmla="*/ 503 h 516"/>
                      <a:gd name="T36" fmla="*/ 163 w 371"/>
                      <a:gd name="T37" fmla="*/ 465 h 516"/>
                      <a:gd name="T38" fmla="*/ 371 w 371"/>
                      <a:gd name="T39" fmla="*/ 472 h 516"/>
                      <a:gd name="T40" fmla="*/ 371 w 371"/>
                      <a:gd name="T41" fmla="*/ 58 h 516"/>
                      <a:gd name="T42" fmla="*/ 222 w 371"/>
                      <a:gd name="T43" fmla="*/ 65 h 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1" h="516">
                        <a:moveTo>
                          <a:pt x="222" y="65"/>
                        </a:moveTo>
                        <a:cubicBezTo>
                          <a:pt x="205" y="60"/>
                          <a:pt x="194" y="50"/>
                          <a:pt x="204" y="33"/>
                        </a:cubicBezTo>
                        <a:cubicBezTo>
                          <a:pt x="213" y="16"/>
                          <a:pt x="194" y="11"/>
                          <a:pt x="179" y="6"/>
                        </a:cubicBezTo>
                        <a:cubicBezTo>
                          <a:pt x="163" y="1"/>
                          <a:pt x="132" y="0"/>
                          <a:pt x="130" y="16"/>
                        </a:cubicBezTo>
                        <a:cubicBezTo>
                          <a:pt x="128" y="31"/>
                          <a:pt x="150" y="36"/>
                          <a:pt x="157" y="43"/>
                        </a:cubicBezTo>
                        <a:cubicBezTo>
                          <a:pt x="164" y="50"/>
                          <a:pt x="148" y="65"/>
                          <a:pt x="119" y="71"/>
                        </a:cubicBezTo>
                        <a:cubicBezTo>
                          <a:pt x="95" y="76"/>
                          <a:pt x="65" y="76"/>
                          <a:pt x="22" y="70"/>
                        </a:cubicBezTo>
                        <a:cubicBezTo>
                          <a:pt x="25" y="100"/>
                          <a:pt x="37" y="132"/>
                          <a:pt x="24" y="186"/>
                        </a:cubicBezTo>
                        <a:cubicBezTo>
                          <a:pt x="19" y="203"/>
                          <a:pt x="17" y="214"/>
                          <a:pt x="29" y="220"/>
                        </a:cubicBezTo>
                        <a:cubicBezTo>
                          <a:pt x="41" y="227"/>
                          <a:pt x="57" y="212"/>
                          <a:pt x="65" y="218"/>
                        </a:cubicBezTo>
                        <a:cubicBezTo>
                          <a:pt x="73" y="224"/>
                          <a:pt x="79" y="242"/>
                          <a:pt x="74" y="257"/>
                        </a:cubicBezTo>
                        <a:cubicBezTo>
                          <a:pt x="69" y="272"/>
                          <a:pt x="58" y="275"/>
                          <a:pt x="41" y="260"/>
                        </a:cubicBezTo>
                        <a:cubicBezTo>
                          <a:pt x="29" y="248"/>
                          <a:pt x="22" y="276"/>
                          <a:pt x="21" y="307"/>
                        </a:cubicBezTo>
                        <a:cubicBezTo>
                          <a:pt x="20" y="331"/>
                          <a:pt x="0" y="381"/>
                          <a:pt x="20" y="462"/>
                        </a:cubicBezTo>
                        <a:cubicBezTo>
                          <a:pt x="31" y="459"/>
                          <a:pt x="93" y="453"/>
                          <a:pt x="119" y="466"/>
                        </a:cubicBezTo>
                        <a:cubicBezTo>
                          <a:pt x="130" y="472"/>
                          <a:pt x="112" y="482"/>
                          <a:pt x="111" y="493"/>
                        </a:cubicBezTo>
                        <a:cubicBezTo>
                          <a:pt x="111" y="504"/>
                          <a:pt x="119" y="511"/>
                          <a:pt x="140" y="512"/>
                        </a:cubicBezTo>
                        <a:cubicBezTo>
                          <a:pt x="160" y="513"/>
                          <a:pt x="184" y="516"/>
                          <a:pt x="189" y="503"/>
                        </a:cubicBezTo>
                        <a:cubicBezTo>
                          <a:pt x="193" y="489"/>
                          <a:pt x="152" y="474"/>
                          <a:pt x="163" y="465"/>
                        </a:cubicBezTo>
                        <a:cubicBezTo>
                          <a:pt x="192" y="443"/>
                          <a:pt x="304" y="454"/>
                          <a:pt x="371" y="472"/>
                        </a:cubicBezTo>
                        <a:cubicBezTo>
                          <a:pt x="371" y="58"/>
                          <a:pt x="371" y="58"/>
                          <a:pt x="371" y="58"/>
                        </a:cubicBezTo>
                        <a:cubicBezTo>
                          <a:pt x="308" y="53"/>
                          <a:pt x="235" y="69"/>
                          <a:pt x="222" y="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8575" cap="flat" cmpd="sng">
                    <a:solidFill>
                      <a:srgbClr val="013366">
                        <a:alpha val="37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>
                    <a:glow rad="12700">
                      <a:schemeClr val="accent1">
                        <a:alpha val="28000"/>
                      </a:schemeClr>
                    </a:glow>
                  </a:effectLst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12"/>
                  <p:cNvSpPr>
                    <a:spLocks/>
                  </p:cNvSpPr>
                  <p:nvPr/>
                </p:nvSpPr>
                <p:spPr bwMode="auto">
                  <a:xfrm rot="687980">
                    <a:off x="13954145" y="16202969"/>
                    <a:ext cx="3096344" cy="2779878"/>
                  </a:xfrm>
                  <a:custGeom>
                    <a:avLst/>
                    <a:gdLst>
                      <a:gd name="T0" fmla="*/ 152 w 360"/>
                      <a:gd name="T1" fmla="*/ 22 h 410"/>
                      <a:gd name="T2" fmla="*/ 178 w 360"/>
                      <a:gd name="T3" fmla="*/ 60 h 410"/>
                      <a:gd name="T4" fmla="*/ 129 w 360"/>
                      <a:gd name="T5" fmla="*/ 69 h 410"/>
                      <a:gd name="T6" fmla="*/ 100 w 360"/>
                      <a:gd name="T7" fmla="*/ 50 h 410"/>
                      <a:gd name="T8" fmla="*/ 108 w 360"/>
                      <a:gd name="T9" fmla="*/ 23 h 410"/>
                      <a:gd name="T10" fmla="*/ 9 w 360"/>
                      <a:gd name="T11" fmla="*/ 19 h 410"/>
                      <a:gd name="T12" fmla="*/ 9 w 360"/>
                      <a:gd name="T13" fmla="*/ 154 h 410"/>
                      <a:gd name="T14" fmla="*/ 26 w 360"/>
                      <a:gd name="T15" fmla="*/ 236 h 410"/>
                      <a:gd name="T16" fmla="*/ 49 w 360"/>
                      <a:gd name="T17" fmla="*/ 209 h 410"/>
                      <a:gd name="T18" fmla="*/ 64 w 360"/>
                      <a:gd name="T19" fmla="*/ 250 h 410"/>
                      <a:gd name="T20" fmla="*/ 47 w 360"/>
                      <a:gd name="T21" fmla="*/ 284 h 410"/>
                      <a:gd name="T22" fmla="*/ 24 w 360"/>
                      <a:gd name="T23" fmla="*/ 277 h 410"/>
                      <a:gd name="T24" fmla="*/ 9 w 360"/>
                      <a:gd name="T25" fmla="*/ 325 h 410"/>
                      <a:gd name="T26" fmla="*/ 10 w 360"/>
                      <a:gd name="T27" fmla="*/ 410 h 410"/>
                      <a:gd name="T28" fmla="*/ 360 w 360"/>
                      <a:gd name="T29" fmla="*/ 410 h 410"/>
                      <a:gd name="T30" fmla="*/ 360 w 360"/>
                      <a:gd name="T31" fmla="*/ 29 h 410"/>
                      <a:gd name="T32" fmla="*/ 152 w 360"/>
                      <a:gd name="T33" fmla="*/ 22 h 4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60" h="410">
                        <a:moveTo>
                          <a:pt x="152" y="22"/>
                        </a:moveTo>
                        <a:cubicBezTo>
                          <a:pt x="141" y="31"/>
                          <a:pt x="182" y="46"/>
                          <a:pt x="178" y="60"/>
                        </a:cubicBezTo>
                        <a:cubicBezTo>
                          <a:pt x="173" y="73"/>
                          <a:pt x="149" y="70"/>
                          <a:pt x="129" y="69"/>
                        </a:cubicBezTo>
                        <a:cubicBezTo>
                          <a:pt x="108" y="68"/>
                          <a:pt x="100" y="61"/>
                          <a:pt x="100" y="50"/>
                        </a:cubicBezTo>
                        <a:cubicBezTo>
                          <a:pt x="101" y="39"/>
                          <a:pt x="119" y="29"/>
                          <a:pt x="108" y="23"/>
                        </a:cubicBezTo>
                        <a:cubicBezTo>
                          <a:pt x="82" y="10"/>
                          <a:pt x="20" y="16"/>
                          <a:pt x="9" y="19"/>
                        </a:cubicBezTo>
                        <a:cubicBezTo>
                          <a:pt x="20" y="71"/>
                          <a:pt x="12" y="137"/>
                          <a:pt x="9" y="154"/>
                        </a:cubicBezTo>
                        <a:cubicBezTo>
                          <a:pt x="0" y="197"/>
                          <a:pt x="9" y="233"/>
                          <a:pt x="26" y="236"/>
                        </a:cubicBezTo>
                        <a:cubicBezTo>
                          <a:pt x="33" y="237"/>
                          <a:pt x="34" y="212"/>
                          <a:pt x="49" y="209"/>
                        </a:cubicBezTo>
                        <a:cubicBezTo>
                          <a:pt x="64" y="207"/>
                          <a:pt x="64" y="234"/>
                          <a:pt x="64" y="250"/>
                        </a:cubicBezTo>
                        <a:cubicBezTo>
                          <a:pt x="64" y="267"/>
                          <a:pt x="57" y="284"/>
                          <a:pt x="47" y="284"/>
                        </a:cubicBezTo>
                        <a:cubicBezTo>
                          <a:pt x="36" y="284"/>
                          <a:pt x="34" y="277"/>
                          <a:pt x="24" y="277"/>
                        </a:cubicBezTo>
                        <a:cubicBezTo>
                          <a:pt x="14" y="276"/>
                          <a:pt x="13" y="298"/>
                          <a:pt x="9" y="325"/>
                        </a:cubicBezTo>
                        <a:cubicBezTo>
                          <a:pt x="7" y="341"/>
                          <a:pt x="4" y="373"/>
                          <a:pt x="10" y="410"/>
                        </a:cubicBezTo>
                        <a:cubicBezTo>
                          <a:pt x="360" y="410"/>
                          <a:pt x="360" y="410"/>
                          <a:pt x="360" y="410"/>
                        </a:cubicBezTo>
                        <a:cubicBezTo>
                          <a:pt x="360" y="29"/>
                          <a:pt x="360" y="29"/>
                          <a:pt x="360" y="29"/>
                        </a:cubicBezTo>
                        <a:cubicBezTo>
                          <a:pt x="293" y="11"/>
                          <a:pt x="181" y="0"/>
                          <a:pt x="152" y="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13366">
                        <a:alpha val="37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>
                    <a:glow rad="12700">
                      <a:schemeClr val="accent1">
                        <a:alpha val="28000"/>
                      </a:schemeClr>
                    </a:glow>
                  </a:effectLst>
                  <a:extLst/>
                </p:spPr>
                <p:txBody>
                  <a:bodyPr anchor="ctr"/>
                  <a:lstStyle/>
                  <a:p>
                    <a:pPr algn="ctr"/>
                    <a:endParaRPr lang="en-US" sz="1400" dirty="0" smtClean="0">
                      <a:latin typeface="Consolas"/>
                      <a:cs typeface="Consolas"/>
                    </a:endParaRPr>
                  </a:p>
                  <a:p>
                    <a:pPr algn="ctr"/>
                    <a:endParaRPr lang="en-US" sz="1400" dirty="0">
                      <a:latin typeface="Consolas"/>
                      <a:cs typeface="Consolas"/>
                    </a:endParaRPr>
                  </a:p>
                  <a:p>
                    <a:pPr algn="ctr"/>
                    <a:r>
                      <a:rPr lang="en-US" sz="1400" dirty="0" smtClean="0">
                        <a:latin typeface="Consolas"/>
                        <a:cs typeface="Consolas"/>
                      </a:rPr>
                      <a:t>Gap </a:t>
                    </a:r>
                  </a:p>
                  <a:p>
                    <a:pPr algn="ctr"/>
                    <a:r>
                      <a:rPr lang="en-US" sz="1400" dirty="0" smtClean="0">
                        <a:latin typeface="Consolas"/>
                        <a:cs typeface="Consolas"/>
                      </a:rPr>
                      <a:t>Costs</a:t>
                    </a:r>
                  </a:p>
                  <a:p>
                    <a:pPr algn="ctr"/>
                    <a:endParaRPr lang="en-US" sz="1400" dirty="0">
                      <a:latin typeface="Consolas"/>
                      <a:cs typeface="Consolas"/>
                    </a:endParaRPr>
                  </a:p>
                  <a:p>
                    <a:pPr algn="ctr"/>
                    <a:endParaRPr lang="en-US" sz="1400" dirty="0" smtClean="0">
                      <a:latin typeface="Consolas"/>
                      <a:cs typeface="Consolas"/>
                    </a:endParaRPr>
                  </a:p>
                </p:txBody>
              </p:sp>
            </p:grpSp>
          </p:grpSp>
          <p:sp>
            <p:nvSpPr>
              <p:cNvPr id="66" name="Oval 65"/>
              <p:cNvSpPr/>
              <p:nvPr/>
            </p:nvSpPr>
            <p:spPr bwMode="auto">
              <a:xfrm>
                <a:off x="17108826" y="21303565"/>
                <a:ext cx="360040" cy="1792503"/>
              </a:xfrm>
              <a:prstGeom prst="ellipse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 w="57150" cap="flat" cmpd="sng" algn="ctr">
                <a:solidFill>
                  <a:srgbClr val="06254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9900000"/>
                </a:camera>
                <a:lightRig rig="threePt" dir="t"/>
              </a:scene3d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 rot="20195896">
                <a:off x="17674774" y="21081229"/>
                <a:ext cx="3556427" cy="77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Meta-Function</a:t>
                </a:r>
                <a:endParaRPr lang="en-US" sz="1600" dirty="0"/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>
                <a:off x="14275891" y="23699806"/>
                <a:ext cx="1656184" cy="504056"/>
              </a:xfrm>
              <a:prstGeom prst="ellipse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 w="38100" cap="flat" cmpd="sng" algn="ctr">
                <a:solidFill>
                  <a:srgbClr val="06254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Bogen 68"/>
              <p:cNvSpPr/>
              <p:nvPr/>
            </p:nvSpPr>
            <p:spPr bwMode="auto">
              <a:xfrm flipH="1" flipV="1">
                <a:off x="16949016" y="20556828"/>
                <a:ext cx="1944217" cy="792088"/>
              </a:xfrm>
              <a:prstGeom prst="arc">
                <a:avLst>
                  <a:gd name="adj1" fmla="val 18952335"/>
                  <a:gd name="adj2" fmla="val 21267895"/>
                </a:avLst>
              </a:prstGeom>
              <a:noFill/>
              <a:ln w="57150" cap="flat" cmpd="sng" algn="ctr">
                <a:solidFill>
                  <a:srgbClr val="06254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0" name="Bogen 69"/>
              <p:cNvSpPr/>
              <p:nvPr/>
            </p:nvSpPr>
            <p:spPr bwMode="auto">
              <a:xfrm flipH="1">
                <a:off x="16004084" y="23123739"/>
                <a:ext cx="2232248" cy="1296549"/>
              </a:xfrm>
              <a:prstGeom prst="arc">
                <a:avLst>
                  <a:gd name="adj1" fmla="val 16181506"/>
                  <a:gd name="adj2" fmla="val 104496"/>
                </a:avLst>
              </a:prstGeom>
              <a:noFill/>
              <a:ln w="57150" cap="flat" cmpd="sng" algn="ctr">
                <a:solidFill>
                  <a:srgbClr val="06254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1" name="Pfeil nach links 70"/>
              <p:cNvSpPr/>
              <p:nvPr/>
            </p:nvSpPr>
            <p:spPr bwMode="auto">
              <a:xfrm rot="20032603">
                <a:off x="18382352" y="20447246"/>
                <a:ext cx="2136753" cy="720079"/>
              </a:xfrm>
              <a:prstGeom prst="leftArrow">
                <a:avLst/>
              </a:prstGeom>
              <a:solidFill>
                <a:schemeClr val="bg1">
                  <a:alpha val="51000"/>
                </a:schemeClr>
              </a:solid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13267778" y="20183609"/>
                <a:ext cx="3672407" cy="77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COMPILER</a:t>
                </a:r>
                <a:endParaRPr lang="en-US" sz="1400" dirty="0"/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13771836" y="21764303"/>
                <a:ext cx="2736303" cy="190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optimized fast</a:t>
                </a:r>
              </a:p>
              <a:p>
                <a:pPr algn="ctr"/>
                <a:r>
                  <a:rPr lang="en-US" sz="1600" dirty="0" smtClean="0"/>
                  <a:t> code</a:t>
                </a:r>
                <a:endParaRPr lang="en-US" sz="1400" dirty="0"/>
              </a:p>
            </p:txBody>
          </p:sp>
          <p:cxnSp>
            <p:nvCxnSpPr>
              <p:cNvPr id="74" name="Gerade Verbindung 73"/>
              <p:cNvCxnSpPr/>
              <p:nvPr/>
            </p:nvCxnSpPr>
            <p:spPr bwMode="auto">
              <a:xfrm flipV="1">
                <a:off x="17612886" y="20656508"/>
                <a:ext cx="1080121" cy="64705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3244F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5" name="Oval 74"/>
              <p:cNvSpPr/>
              <p:nvPr/>
            </p:nvSpPr>
            <p:spPr bwMode="auto">
              <a:xfrm rot="19782010">
                <a:off x="20697064" y="19413351"/>
                <a:ext cx="488348" cy="2082140"/>
              </a:xfrm>
              <a:prstGeom prst="ellipse">
                <a:avLst/>
              </a:prstGeom>
              <a:solidFill>
                <a:srgbClr val="C8D4DB"/>
              </a:solidFill>
              <a:ln w="57150" cap="flat" cmpd="sng" algn="ctr">
                <a:solidFill>
                  <a:srgbClr val="0625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88" name="Gruppierung 87"/>
          <p:cNvGrpSpPr/>
          <p:nvPr/>
        </p:nvGrpSpPr>
        <p:grpSpPr>
          <a:xfrm>
            <a:off x="6123291" y="1409557"/>
            <a:ext cx="2818684" cy="2133240"/>
            <a:chOff x="20684603" y="14979586"/>
            <a:chExt cx="8136904" cy="5632588"/>
          </a:xfrm>
        </p:grpSpPr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0684603" y="17011774"/>
              <a:ext cx="1883610" cy="1826631"/>
            </a:xfrm>
            <a:custGeom>
              <a:avLst/>
              <a:gdLst>
                <a:gd name="T0" fmla="*/ 157 w 422"/>
                <a:gd name="T1" fmla="*/ 17 h 406"/>
                <a:gd name="T2" fmla="*/ 182 w 422"/>
                <a:gd name="T3" fmla="*/ 55 h 406"/>
                <a:gd name="T4" fmla="*/ 133 w 422"/>
                <a:gd name="T5" fmla="*/ 64 h 406"/>
                <a:gd name="T6" fmla="*/ 105 w 422"/>
                <a:gd name="T7" fmla="*/ 45 h 406"/>
                <a:gd name="T8" fmla="*/ 112 w 422"/>
                <a:gd name="T9" fmla="*/ 19 h 406"/>
                <a:gd name="T10" fmla="*/ 11 w 422"/>
                <a:gd name="T11" fmla="*/ 12 h 406"/>
                <a:gd name="T12" fmla="*/ 13 w 422"/>
                <a:gd name="T13" fmla="*/ 162 h 406"/>
                <a:gd name="T14" fmla="*/ 9 w 422"/>
                <a:gd name="T15" fmla="*/ 235 h 406"/>
                <a:gd name="T16" fmla="*/ 33 w 422"/>
                <a:gd name="T17" fmla="*/ 256 h 406"/>
                <a:gd name="T18" fmla="*/ 67 w 422"/>
                <a:gd name="T19" fmla="*/ 248 h 406"/>
                <a:gd name="T20" fmla="*/ 62 w 422"/>
                <a:gd name="T21" fmla="*/ 285 h 406"/>
                <a:gd name="T22" fmla="*/ 34 w 422"/>
                <a:gd name="T23" fmla="*/ 316 h 406"/>
                <a:gd name="T24" fmla="*/ 18 w 422"/>
                <a:gd name="T25" fmla="*/ 299 h 406"/>
                <a:gd name="T26" fmla="*/ 5 w 422"/>
                <a:gd name="T27" fmla="*/ 299 h 406"/>
                <a:gd name="T28" fmla="*/ 12 w 422"/>
                <a:gd name="T29" fmla="*/ 399 h 406"/>
                <a:gd name="T30" fmla="*/ 85 w 422"/>
                <a:gd name="T31" fmla="*/ 392 h 406"/>
                <a:gd name="T32" fmla="*/ 145 w 422"/>
                <a:gd name="T33" fmla="*/ 368 h 406"/>
                <a:gd name="T34" fmla="*/ 146 w 422"/>
                <a:gd name="T35" fmla="*/ 337 h 406"/>
                <a:gd name="T36" fmla="*/ 201 w 422"/>
                <a:gd name="T37" fmla="*/ 334 h 406"/>
                <a:gd name="T38" fmla="*/ 198 w 422"/>
                <a:gd name="T39" fmla="*/ 364 h 406"/>
                <a:gd name="T40" fmla="*/ 252 w 422"/>
                <a:gd name="T41" fmla="*/ 392 h 406"/>
                <a:gd name="T42" fmla="*/ 363 w 422"/>
                <a:gd name="T43" fmla="*/ 401 h 406"/>
                <a:gd name="T44" fmla="*/ 364 w 422"/>
                <a:gd name="T45" fmla="*/ 246 h 406"/>
                <a:gd name="T46" fmla="*/ 384 w 422"/>
                <a:gd name="T47" fmla="*/ 199 h 406"/>
                <a:gd name="T48" fmla="*/ 417 w 422"/>
                <a:gd name="T49" fmla="*/ 196 h 406"/>
                <a:gd name="T50" fmla="*/ 408 w 422"/>
                <a:gd name="T51" fmla="*/ 157 h 406"/>
                <a:gd name="T52" fmla="*/ 372 w 422"/>
                <a:gd name="T53" fmla="*/ 159 h 406"/>
                <a:gd name="T54" fmla="*/ 367 w 422"/>
                <a:gd name="T55" fmla="*/ 125 h 406"/>
                <a:gd name="T56" fmla="*/ 365 w 422"/>
                <a:gd name="T57" fmla="*/ 9 h 406"/>
                <a:gd name="T58" fmla="*/ 157 w 422"/>
                <a:gd name="T59" fmla="*/ 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2" h="406">
                  <a:moveTo>
                    <a:pt x="157" y="17"/>
                  </a:moveTo>
                  <a:cubicBezTo>
                    <a:pt x="147" y="27"/>
                    <a:pt x="186" y="42"/>
                    <a:pt x="182" y="55"/>
                  </a:cubicBezTo>
                  <a:cubicBezTo>
                    <a:pt x="178" y="68"/>
                    <a:pt x="154" y="66"/>
                    <a:pt x="133" y="64"/>
                  </a:cubicBezTo>
                  <a:cubicBezTo>
                    <a:pt x="113" y="63"/>
                    <a:pt x="104" y="56"/>
                    <a:pt x="105" y="45"/>
                  </a:cubicBezTo>
                  <a:cubicBezTo>
                    <a:pt x="105" y="34"/>
                    <a:pt x="123" y="25"/>
                    <a:pt x="112" y="19"/>
                  </a:cubicBezTo>
                  <a:cubicBezTo>
                    <a:pt x="86" y="5"/>
                    <a:pt x="22" y="10"/>
                    <a:pt x="11" y="12"/>
                  </a:cubicBezTo>
                  <a:cubicBezTo>
                    <a:pt x="23" y="73"/>
                    <a:pt x="15" y="141"/>
                    <a:pt x="13" y="162"/>
                  </a:cubicBezTo>
                  <a:cubicBezTo>
                    <a:pt x="11" y="182"/>
                    <a:pt x="6" y="219"/>
                    <a:pt x="9" y="235"/>
                  </a:cubicBezTo>
                  <a:cubicBezTo>
                    <a:pt x="11" y="252"/>
                    <a:pt x="21" y="258"/>
                    <a:pt x="33" y="256"/>
                  </a:cubicBezTo>
                  <a:cubicBezTo>
                    <a:pt x="44" y="253"/>
                    <a:pt x="59" y="241"/>
                    <a:pt x="67" y="248"/>
                  </a:cubicBezTo>
                  <a:cubicBezTo>
                    <a:pt x="74" y="254"/>
                    <a:pt x="67" y="270"/>
                    <a:pt x="62" y="285"/>
                  </a:cubicBezTo>
                  <a:cubicBezTo>
                    <a:pt x="57" y="299"/>
                    <a:pt x="43" y="316"/>
                    <a:pt x="34" y="316"/>
                  </a:cubicBezTo>
                  <a:cubicBezTo>
                    <a:pt x="24" y="316"/>
                    <a:pt x="20" y="305"/>
                    <a:pt x="18" y="299"/>
                  </a:cubicBezTo>
                  <a:cubicBezTo>
                    <a:pt x="16" y="292"/>
                    <a:pt x="10" y="292"/>
                    <a:pt x="5" y="299"/>
                  </a:cubicBezTo>
                  <a:cubicBezTo>
                    <a:pt x="0" y="306"/>
                    <a:pt x="8" y="384"/>
                    <a:pt x="12" y="399"/>
                  </a:cubicBezTo>
                  <a:cubicBezTo>
                    <a:pt x="32" y="391"/>
                    <a:pt x="53" y="381"/>
                    <a:pt x="85" y="392"/>
                  </a:cubicBezTo>
                  <a:cubicBezTo>
                    <a:pt x="110" y="400"/>
                    <a:pt x="156" y="390"/>
                    <a:pt x="145" y="368"/>
                  </a:cubicBezTo>
                  <a:cubicBezTo>
                    <a:pt x="137" y="351"/>
                    <a:pt x="138" y="341"/>
                    <a:pt x="146" y="337"/>
                  </a:cubicBezTo>
                  <a:cubicBezTo>
                    <a:pt x="154" y="333"/>
                    <a:pt x="192" y="329"/>
                    <a:pt x="201" y="334"/>
                  </a:cubicBezTo>
                  <a:cubicBezTo>
                    <a:pt x="209" y="340"/>
                    <a:pt x="204" y="356"/>
                    <a:pt x="198" y="364"/>
                  </a:cubicBezTo>
                  <a:cubicBezTo>
                    <a:pt x="189" y="374"/>
                    <a:pt x="217" y="387"/>
                    <a:pt x="252" y="392"/>
                  </a:cubicBezTo>
                  <a:cubicBezTo>
                    <a:pt x="303" y="400"/>
                    <a:pt x="337" y="406"/>
                    <a:pt x="363" y="401"/>
                  </a:cubicBezTo>
                  <a:cubicBezTo>
                    <a:pt x="343" y="320"/>
                    <a:pt x="363" y="270"/>
                    <a:pt x="364" y="246"/>
                  </a:cubicBezTo>
                  <a:cubicBezTo>
                    <a:pt x="365" y="215"/>
                    <a:pt x="372" y="187"/>
                    <a:pt x="384" y="199"/>
                  </a:cubicBezTo>
                  <a:cubicBezTo>
                    <a:pt x="401" y="214"/>
                    <a:pt x="412" y="211"/>
                    <a:pt x="417" y="196"/>
                  </a:cubicBezTo>
                  <a:cubicBezTo>
                    <a:pt x="422" y="181"/>
                    <a:pt x="416" y="163"/>
                    <a:pt x="408" y="157"/>
                  </a:cubicBezTo>
                  <a:cubicBezTo>
                    <a:pt x="400" y="151"/>
                    <a:pt x="384" y="166"/>
                    <a:pt x="372" y="159"/>
                  </a:cubicBezTo>
                  <a:cubicBezTo>
                    <a:pt x="360" y="153"/>
                    <a:pt x="362" y="142"/>
                    <a:pt x="367" y="125"/>
                  </a:cubicBezTo>
                  <a:cubicBezTo>
                    <a:pt x="380" y="71"/>
                    <a:pt x="368" y="39"/>
                    <a:pt x="365" y="9"/>
                  </a:cubicBezTo>
                  <a:cubicBezTo>
                    <a:pt x="300" y="0"/>
                    <a:pt x="167" y="7"/>
                    <a:pt x="157" y="17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4"/>
            <p:cNvSpPr>
              <a:spLocks/>
            </p:cNvSpPr>
            <p:nvPr/>
          </p:nvSpPr>
          <p:spPr bwMode="auto">
            <a:xfrm rot="6654185">
              <a:off x="22108761" y="15207296"/>
              <a:ext cx="1655008" cy="2319954"/>
            </a:xfrm>
            <a:custGeom>
              <a:avLst/>
              <a:gdLst>
                <a:gd name="T0" fmla="*/ 222 w 371"/>
                <a:gd name="T1" fmla="*/ 65 h 516"/>
                <a:gd name="T2" fmla="*/ 204 w 371"/>
                <a:gd name="T3" fmla="*/ 33 h 516"/>
                <a:gd name="T4" fmla="*/ 179 w 371"/>
                <a:gd name="T5" fmla="*/ 6 h 516"/>
                <a:gd name="T6" fmla="*/ 130 w 371"/>
                <a:gd name="T7" fmla="*/ 16 h 516"/>
                <a:gd name="T8" fmla="*/ 157 w 371"/>
                <a:gd name="T9" fmla="*/ 43 h 516"/>
                <a:gd name="T10" fmla="*/ 119 w 371"/>
                <a:gd name="T11" fmla="*/ 71 h 516"/>
                <a:gd name="T12" fmla="*/ 22 w 371"/>
                <a:gd name="T13" fmla="*/ 70 h 516"/>
                <a:gd name="T14" fmla="*/ 24 w 371"/>
                <a:gd name="T15" fmla="*/ 186 h 516"/>
                <a:gd name="T16" fmla="*/ 29 w 371"/>
                <a:gd name="T17" fmla="*/ 220 h 516"/>
                <a:gd name="T18" fmla="*/ 65 w 371"/>
                <a:gd name="T19" fmla="*/ 218 h 516"/>
                <a:gd name="T20" fmla="*/ 74 w 371"/>
                <a:gd name="T21" fmla="*/ 257 h 516"/>
                <a:gd name="T22" fmla="*/ 41 w 371"/>
                <a:gd name="T23" fmla="*/ 260 h 516"/>
                <a:gd name="T24" fmla="*/ 21 w 371"/>
                <a:gd name="T25" fmla="*/ 307 h 516"/>
                <a:gd name="T26" fmla="*/ 20 w 371"/>
                <a:gd name="T27" fmla="*/ 462 h 516"/>
                <a:gd name="T28" fmla="*/ 119 w 371"/>
                <a:gd name="T29" fmla="*/ 466 h 516"/>
                <a:gd name="T30" fmla="*/ 111 w 371"/>
                <a:gd name="T31" fmla="*/ 493 h 516"/>
                <a:gd name="T32" fmla="*/ 140 w 371"/>
                <a:gd name="T33" fmla="*/ 512 h 516"/>
                <a:gd name="T34" fmla="*/ 189 w 371"/>
                <a:gd name="T35" fmla="*/ 503 h 516"/>
                <a:gd name="T36" fmla="*/ 163 w 371"/>
                <a:gd name="T37" fmla="*/ 465 h 516"/>
                <a:gd name="T38" fmla="*/ 371 w 371"/>
                <a:gd name="T39" fmla="*/ 472 h 516"/>
                <a:gd name="T40" fmla="*/ 371 w 371"/>
                <a:gd name="T41" fmla="*/ 58 h 516"/>
                <a:gd name="T42" fmla="*/ 222 w 371"/>
                <a:gd name="T43" fmla="*/ 6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1" h="516">
                  <a:moveTo>
                    <a:pt x="222" y="65"/>
                  </a:moveTo>
                  <a:cubicBezTo>
                    <a:pt x="205" y="60"/>
                    <a:pt x="194" y="50"/>
                    <a:pt x="204" y="33"/>
                  </a:cubicBezTo>
                  <a:cubicBezTo>
                    <a:pt x="213" y="16"/>
                    <a:pt x="194" y="11"/>
                    <a:pt x="179" y="6"/>
                  </a:cubicBezTo>
                  <a:cubicBezTo>
                    <a:pt x="163" y="1"/>
                    <a:pt x="132" y="0"/>
                    <a:pt x="130" y="16"/>
                  </a:cubicBezTo>
                  <a:cubicBezTo>
                    <a:pt x="128" y="31"/>
                    <a:pt x="150" y="36"/>
                    <a:pt x="157" y="43"/>
                  </a:cubicBezTo>
                  <a:cubicBezTo>
                    <a:pt x="164" y="50"/>
                    <a:pt x="148" y="65"/>
                    <a:pt x="119" y="71"/>
                  </a:cubicBezTo>
                  <a:cubicBezTo>
                    <a:pt x="95" y="76"/>
                    <a:pt x="65" y="76"/>
                    <a:pt x="22" y="70"/>
                  </a:cubicBezTo>
                  <a:cubicBezTo>
                    <a:pt x="25" y="100"/>
                    <a:pt x="37" y="132"/>
                    <a:pt x="24" y="186"/>
                  </a:cubicBezTo>
                  <a:cubicBezTo>
                    <a:pt x="19" y="203"/>
                    <a:pt x="17" y="214"/>
                    <a:pt x="29" y="220"/>
                  </a:cubicBezTo>
                  <a:cubicBezTo>
                    <a:pt x="41" y="227"/>
                    <a:pt x="57" y="212"/>
                    <a:pt x="65" y="218"/>
                  </a:cubicBezTo>
                  <a:cubicBezTo>
                    <a:pt x="73" y="224"/>
                    <a:pt x="79" y="242"/>
                    <a:pt x="74" y="257"/>
                  </a:cubicBezTo>
                  <a:cubicBezTo>
                    <a:pt x="69" y="272"/>
                    <a:pt x="58" y="275"/>
                    <a:pt x="41" y="260"/>
                  </a:cubicBezTo>
                  <a:cubicBezTo>
                    <a:pt x="29" y="248"/>
                    <a:pt x="22" y="276"/>
                    <a:pt x="21" y="307"/>
                  </a:cubicBezTo>
                  <a:cubicBezTo>
                    <a:pt x="20" y="331"/>
                    <a:pt x="0" y="381"/>
                    <a:pt x="20" y="462"/>
                  </a:cubicBezTo>
                  <a:cubicBezTo>
                    <a:pt x="31" y="459"/>
                    <a:pt x="93" y="453"/>
                    <a:pt x="119" y="466"/>
                  </a:cubicBezTo>
                  <a:cubicBezTo>
                    <a:pt x="130" y="472"/>
                    <a:pt x="112" y="482"/>
                    <a:pt x="111" y="493"/>
                  </a:cubicBezTo>
                  <a:cubicBezTo>
                    <a:pt x="111" y="504"/>
                    <a:pt x="119" y="511"/>
                    <a:pt x="140" y="512"/>
                  </a:cubicBezTo>
                  <a:cubicBezTo>
                    <a:pt x="160" y="513"/>
                    <a:pt x="184" y="516"/>
                    <a:pt x="189" y="503"/>
                  </a:cubicBezTo>
                  <a:cubicBezTo>
                    <a:pt x="193" y="489"/>
                    <a:pt x="152" y="474"/>
                    <a:pt x="163" y="465"/>
                  </a:cubicBezTo>
                  <a:cubicBezTo>
                    <a:pt x="192" y="443"/>
                    <a:pt x="304" y="454"/>
                    <a:pt x="371" y="472"/>
                  </a:cubicBezTo>
                  <a:cubicBezTo>
                    <a:pt x="371" y="58"/>
                    <a:pt x="371" y="58"/>
                    <a:pt x="371" y="58"/>
                  </a:cubicBezTo>
                  <a:cubicBezTo>
                    <a:pt x="308" y="53"/>
                    <a:pt x="235" y="69"/>
                    <a:pt x="222" y="6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24501027" y="16867758"/>
              <a:ext cx="4320480" cy="3744416"/>
            </a:xfrm>
            <a:custGeom>
              <a:avLst/>
              <a:gdLst>
                <a:gd name="T0" fmla="*/ 157 w 422"/>
                <a:gd name="T1" fmla="*/ 17 h 406"/>
                <a:gd name="T2" fmla="*/ 182 w 422"/>
                <a:gd name="T3" fmla="*/ 55 h 406"/>
                <a:gd name="T4" fmla="*/ 133 w 422"/>
                <a:gd name="T5" fmla="*/ 64 h 406"/>
                <a:gd name="T6" fmla="*/ 105 w 422"/>
                <a:gd name="T7" fmla="*/ 45 h 406"/>
                <a:gd name="T8" fmla="*/ 112 w 422"/>
                <a:gd name="T9" fmla="*/ 19 h 406"/>
                <a:gd name="T10" fmla="*/ 11 w 422"/>
                <a:gd name="T11" fmla="*/ 12 h 406"/>
                <a:gd name="T12" fmla="*/ 13 w 422"/>
                <a:gd name="T13" fmla="*/ 162 h 406"/>
                <a:gd name="T14" fmla="*/ 9 w 422"/>
                <a:gd name="T15" fmla="*/ 235 h 406"/>
                <a:gd name="T16" fmla="*/ 33 w 422"/>
                <a:gd name="T17" fmla="*/ 256 h 406"/>
                <a:gd name="T18" fmla="*/ 67 w 422"/>
                <a:gd name="T19" fmla="*/ 248 h 406"/>
                <a:gd name="T20" fmla="*/ 62 w 422"/>
                <a:gd name="T21" fmla="*/ 285 h 406"/>
                <a:gd name="T22" fmla="*/ 34 w 422"/>
                <a:gd name="T23" fmla="*/ 316 h 406"/>
                <a:gd name="T24" fmla="*/ 18 w 422"/>
                <a:gd name="T25" fmla="*/ 299 h 406"/>
                <a:gd name="T26" fmla="*/ 5 w 422"/>
                <a:gd name="T27" fmla="*/ 299 h 406"/>
                <a:gd name="T28" fmla="*/ 12 w 422"/>
                <a:gd name="T29" fmla="*/ 399 h 406"/>
                <a:gd name="T30" fmla="*/ 85 w 422"/>
                <a:gd name="T31" fmla="*/ 392 h 406"/>
                <a:gd name="T32" fmla="*/ 145 w 422"/>
                <a:gd name="T33" fmla="*/ 368 h 406"/>
                <a:gd name="T34" fmla="*/ 146 w 422"/>
                <a:gd name="T35" fmla="*/ 337 h 406"/>
                <a:gd name="T36" fmla="*/ 201 w 422"/>
                <a:gd name="T37" fmla="*/ 334 h 406"/>
                <a:gd name="T38" fmla="*/ 198 w 422"/>
                <a:gd name="T39" fmla="*/ 364 h 406"/>
                <a:gd name="T40" fmla="*/ 252 w 422"/>
                <a:gd name="T41" fmla="*/ 392 h 406"/>
                <a:gd name="T42" fmla="*/ 363 w 422"/>
                <a:gd name="T43" fmla="*/ 401 h 406"/>
                <a:gd name="T44" fmla="*/ 364 w 422"/>
                <a:gd name="T45" fmla="*/ 246 h 406"/>
                <a:gd name="T46" fmla="*/ 384 w 422"/>
                <a:gd name="T47" fmla="*/ 199 h 406"/>
                <a:gd name="T48" fmla="*/ 417 w 422"/>
                <a:gd name="T49" fmla="*/ 196 h 406"/>
                <a:gd name="T50" fmla="*/ 408 w 422"/>
                <a:gd name="T51" fmla="*/ 157 h 406"/>
                <a:gd name="T52" fmla="*/ 372 w 422"/>
                <a:gd name="T53" fmla="*/ 159 h 406"/>
                <a:gd name="T54" fmla="*/ 367 w 422"/>
                <a:gd name="T55" fmla="*/ 125 h 406"/>
                <a:gd name="T56" fmla="*/ 365 w 422"/>
                <a:gd name="T57" fmla="*/ 9 h 406"/>
                <a:gd name="T58" fmla="*/ 157 w 422"/>
                <a:gd name="T59" fmla="*/ 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2" h="406">
                  <a:moveTo>
                    <a:pt x="157" y="17"/>
                  </a:moveTo>
                  <a:cubicBezTo>
                    <a:pt x="147" y="27"/>
                    <a:pt x="186" y="42"/>
                    <a:pt x="182" y="55"/>
                  </a:cubicBezTo>
                  <a:cubicBezTo>
                    <a:pt x="178" y="68"/>
                    <a:pt x="154" y="66"/>
                    <a:pt x="133" y="64"/>
                  </a:cubicBezTo>
                  <a:cubicBezTo>
                    <a:pt x="113" y="63"/>
                    <a:pt x="104" y="56"/>
                    <a:pt x="105" y="45"/>
                  </a:cubicBezTo>
                  <a:cubicBezTo>
                    <a:pt x="105" y="34"/>
                    <a:pt x="123" y="25"/>
                    <a:pt x="112" y="19"/>
                  </a:cubicBezTo>
                  <a:cubicBezTo>
                    <a:pt x="86" y="5"/>
                    <a:pt x="22" y="10"/>
                    <a:pt x="11" y="12"/>
                  </a:cubicBezTo>
                  <a:cubicBezTo>
                    <a:pt x="23" y="73"/>
                    <a:pt x="15" y="141"/>
                    <a:pt x="13" y="162"/>
                  </a:cubicBezTo>
                  <a:cubicBezTo>
                    <a:pt x="11" y="182"/>
                    <a:pt x="6" y="219"/>
                    <a:pt x="9" y="235"/>
                  </a:cubicBezTo>
                  <a:cubicBezTo>
                    <a:pt x="11" y="252"/>
                    <a:pt x="21" y="258"/>
                    <a:pt x="33" y="256"/>
                  </a:cubicBezTo>
                  <a:cubicBezTo>
                    <a:pt x="44" y="253"/>
                    <a:pt x="59" y="241"/>
                    <a:pt x="67" y="248"/>
                  </a:cubicBezTo>
                  <a:cubicBezTo>
                    <a:pt x="74" y="254"/>
                    <a:pt x="67" y="270"/>
                    <a:pt x="62" y="285"/>
                  </a:cubicBezTo>
                  <a:cubicBezTo>
                    <a:pt x="57" y="299"/>
                    <a:pt x="43" y="316"/>
                    <a:pt x="34" y="316"/>
                  </a:cubicBezTo>
                  <a:cubicBezTo>
                    <a:pt x="24" y="316"/>
                    <a:pt x="20" y="305"/>
                    <a:pt x="18" y="299"/>
                  </a:cubicBezTo>
                  <a:cubicBezTo>
                    <a:pt x="16" y="292"/>
                    <a:pt x="10" y="292"/>
                    <a:pt x="5" y="299"/>
                  </a:cubicBezTo>
                  <a:cubicBezTo>
                    <a:pt x="0" y="306"/>
                    <a:pt x="8" y="384"/>
                    <a:pt x="12" y="399"/>
                  </a:cubicBezTo>
                  <a:cubicBezTo>
                    <a:pt x="32" y="391"/>
                    <a:pt x="53" y="381"/>
                    <a:pt x="85" y="392"/>
                  </a:cubicBezTo>
                  <a:cubicBezTo>
                    <a:pt x="110" y="400"/>
                    <a:pt x="156" y="390"/>
                    <a:pt x="145" y="368"/>
                  </a:cubicBezTo>
                  <a:cubicBezTo>
                    <a:pt x="137" y="351"/>
                    <a:pt x="138" y="341"/>
                    <a:pt x="146" y="337"/>
                  </a:cubicBezTo>
                  <a:cubicBezTo>
                    <a:pt x="154" y="333"/>
                    <a:pt x="192" y="329"/>
                    <a:pt x="201" y="334"/>
                  </a:cubicBezTo>
                  <a:cubicBezTo>
                    <a:pt x="209" y="340"/>
                    <a:pt x="204" y="356"/>
                    <a:pt x="198" y="364"/>
                  </a:cubicBezTo>
                  <a:cubicBezTo>
                    <a:pt x="189" y="374"/>
                    <a:pt x="217" y="387"/>
                    <a:pt x="252" y="392"/>
                  </a:cubicBezTo>
                  <a:cubicBezTo>
                    <a:pt x="303" y="400"/>
                    <a:pt x="337" y="406"/>
                    <a:pt x="363" y="401"/>
                  </a:cubicBezTo>
                  <a:cubicBezTo>
                    <a:pt x="343" y="320"/>
                    <a:pt x="363" y="270"/>
                    <a:pt x="364" y="246"/>
                  </a:cubicBezTo>
                  <a:cubicBezTo>
                    <a:pt x="365" y="215"/>
                    <a:pt x="372" y="187"/>
                    <a:pt x="384" y="199"/>
                  </a:cubicBezTo>
                  <a:cubicBezTo>
                    <a:pt x="401" y="214"/>
                    <a:pt x="412" y="211"/>
                    <a:pt x="417" y="196"/>
                  </a:cubicBezTo>
                  <a:cubicBezTo>
                    <a:pt x="422" y="181"/>
                    <a:pt x="416" y="163"/>
                    <a:pt x="408" y="157"/>
                  </a:cubicBezTo>
                  <a:cubicBezTo>
                    <a:pt x="400" y="151"/>
                    <a:pt x="384" y="166"/>
                    <a:pt x="372" y="159"/>
                  </a:cubicBezTo>
                  <a:cubicBezTo>
                    <a:pt x="360" y="153"/>
                    <a:pt x="362" y="142"/>
                    <a:pt x="367" y="125"/>
                  </a:cubicBezTo>
                  <a:cubicBezTo>
                    <a:pt x="380" y="71"/>
                    <a:pt x="368" y="39"/>
                    <a:pt x="365" y="9"/>
                  </a:cubicBezTo>
                  <a:cubicBezTo>
                    <a:pt x="300" y="0"/>
                    <a:pt x="167" y="7"/>
                    <a:pt x="157" y="17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/>
          </p:spPr>
          <p:txBody>
            <a:bodyPr anchor="ctr"/>
            <a:lstStyle/>
            <a:p>
              <a:pPr algn="ctr"/>
              <a:endParaRPr lang="en-US" sz="1400" dirty="0" smtClean="0">
                <a:latin typeface="Consolas"/>
                <a:cs typeface="Consolas"/>
              </a:endParaRPr>
            </a:p>
            <a:p>
              <a:pPr algn="ctr"/>
              <a:endParaRPr lang="en-US" sz="1400" dirty="0" smtClean="0">
                <a:latin typeface="Consolas"/>
                <a:cs typeface="Consolas"/>
              </a:endParaRPr>
            </a:p>
            <a:p>
              <a:pPr algn="ctr"/>
              <a:r>
                <a:rPr lang="en-US" sz="1400" dirty="0" smtClean="0">
                  <a:latin typeface="Consolas"/>
                  <a:cs typeface="Consolas"/>
                </a:rPr>
                <a:t>Matrix</a:t>
              </a:r>
            </a:p>
            <a:p>
              <a:pPr algn="ctr"/>
              <a:r>
                <a:rPr lang="en-US" sz="1400" dirty="0" smtClean="0">
                  <a:latin typeface="Consolas"/>
                  <a:cs typeface="Consolas"/>
                </a:rPr>
                <a:t>Spec</a:t>
              </a:r>
            </a:p>
            <a:p>
              <a:pPr algn="ctr"/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2" name="Freeform 15"/>
            <p:cNvSpPr>
              <a:spLocks/>
            </p:cNvSpPr>
            <p:nvPr/>
          </p:nvSpPr>
          <p:spPr bwMode="auto">
            <a:xfrm rot="4764607">
              <a:off x="23843274" y="14699392"/>
              <a:ext cx="3489895" cy="4050284"/>
            </a:xfrm>
            <a:custGeom>
              <a:avLst/>
              <a:gdLst>
                <a:gd name="T0" fmla="*/ 363 w 377"/>
                <a:gd name="T1" fmla="*/ 321 h 401"/>
                <a:gd name="T2" fmla="*/ 368 w 377"/>
                <a:gd name="T3" fmla="*/ 243 h 401"/>
                <a:gd name="T4" fmla="*/ 350 w 377"/>
                <a:gd name="T5" fmla="*/ 248 h 401"/>
                <a:gd name="T6" fmla="*/ 321 w 377"/>
                <a:gd name="T7" fmla="*/ 258 h 401"/>
                <a:gd name="T8" fmla="*/ 311 w 377"/>
                <a:gd name="T9" fmla="*/ 220 h 401"/>
                <a:gd name="T10" fmla="*/ 334 w 377"/>
                <a:gd name="T11" fmla="*/ 204 h 401"/>
                <a:gd name="T12" fmla="*/ 356 w 377"/>
                <a:gd name="T13" fmla="*/ 193 h 401"/>
                <a:gd name="T14" fmla="*/ 368 w 377"/>
                <a:gd name="T15" fmla="*/ 121 h 401"/>
                <a:gd name="T16" fmla="*/ 367 w 377"/>
                <a:gd name="T17" fmla="*/ 8 h 401"/>
                <a:gd name="T18" fmla="*/ 294 w 377"/>
                <a:gd name="T19" fmla="*/ 7 h 401"/>
                <a:gd name="T20" fmla="*/ 247 w 377"/>
                <a:gd name="T21" fmla="*/ 28 h 401"/>
                <a:gd name="T22" fmla="*/ 267 w 377"/>
                <a:gd name="T23" fmla="*/ 51 h 401"/>
                <a:gd name="T24" fmla="*/ 219 w 377"/>
                <a:gd name="T25" fmla="*/ 75 h 401"/>
                <a:gd name="T26" fmla="*/ 204 w 377"/>
                <a:gd name="T27" fmla="*/ 38 h 401"/>
                <a:gd name="T28" fmla="*/ 146 w 377"/>
                <a:gd name="T29" fmla="*/ 8 h 401"/>
                <a:gd name="T30" fmla="*/ 14 w 377"/>
                <a:gd name="T31" fmla="*/ 13 h 401"/>
                <a:gd name="T32" fmla="*/ 3 w 377"/>
                <a:gd name="T33" fmla="*/ 133 h 401"/>
                <a:gd name="T34" fmla="*/ 24 w 377"/>
                <a:gd name="T35" fmla="*/ 175 h 401"/>
                <a:gd name="T36" fmla="*/ 44 w 377"/>
                <a:gd name="T37" fmla="*/ 148 h 401"/>
                <a:gd name="T38" fmla="*/ 66 w 377"/>
                <a:gd name="T39" fmla="*/ 184 h 401"/>
                <a:gd name="T40" fmla="*/ 31 w 377"/>
                <a:gd name="T41" fmla="*/ 227 h 401"/>
                <a:gd name="T42" fmla="*/ 2 w 377"/>
                <a:gd name="T43" fmla="*/ 255 h 401"/>
                <a:gd name="T44" fmla="*/ 15 w 377"/>
                <a:gd name="T45" fmla="*/ 401 h 401"/>
                <a:gd name="T46" fmla="*/ 372 w 377"/>
                <a:gd name="T47" fmla="*/ 401 h 401"/>
                <a:gd name="T48" fmla="*/ 363 w 377"/>
                <a:gd name="T49" fmla="*/ 32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401">
                  <a:moveTo>
                    <a:pt x="363" y="321"/>
                  </a:moveTo>
                  <a:cubicBezTo>
                    <a:pt x="367" y="277"/>
                    <a:pt x="377" y="253"/>
                    <a:pt x="368" y="243"/>
                  </a:cubicBezTo>
                  <a:cubicBezTo>
                    <a:pt x="362" y="235"/>
                    <a:pt x="356" y="237"/>
                    <a:pt x="350" y="248"/>
                  </a:cubicBezTo>
                  <a:cubicBezTo>
                    <a:pt x="343" y="260"/>
                    <a:pt x="332" y="270"/>
                    <a:pt x="321" y="258"/>
                  </a:cubicBezTo>
                  <a:cubicBezTo>
                    <a:pt x="311" y="245"/>
                    <a:pt x="309" y="233"/>
                    <a:pt x="311" y="220"/>
                  </a:cubicBezTo>
                  <a:cubicBezTo>
                    <a:pt x="313" y="208"/>
                    <a:pt x="319" y="192"/>
                    <a:pt x="334" y="204"/>
                  </a:cubicBezTo>
                  <a:cubicBezTo>
                    <a:pt x="350" y="217"/>
                    <a:pt x="355" y="198"/>
                    <a:pt x="356" y="193"/>
                  </a:cubicBezTo>
                  <a:cubicBezTo>
                    <a:pt x="360" y="180"/>
                    <a:pt x="366" y="143"/>
                    <a:pt x="368" y="121"/>
                  </a:cubicBezTo>
                  <a:cubicBezTo>
                    <a:pt x="370" y="98"/>
                    <a:pt x="372" y="32"/>
                    <a:pt x="367" y="8"/>
                  </a:cubicBezTo>
                  <a:cubicBezTo>
                    <a:pt x="329" y="19"/>
                    <a:pt x="321" y="10"/>
                    <a:pt x="294" y="7"/>
                  </a:cubicBezTo>
                  <a:cubicBezTo>
                    <a:pt x="268" y="4"/>
                    <a:pt x="248" y="16"/>
                    <a:pt x="247" y="28"/>
                  </a:cubicBezTo>
                  <a:cubicBezTo>
                    <a:pt x="247" y="39"/>
                    <a:pt x="267" y="35"/>
                    <a:pt x="267" y="51"/>
                  </a:cubicBezTo>
                  <a:cubicBezTo>
                    <a:pt x="267" y="57"/>
                    <a:pt x="257" y="79"/>
                    <a:pt x="219" y="75"/>
                  </a:cubicBezTo>
                  <a:cubicBezTo>
                    <a:pt x="180" y="71"/>
                    <a:pt x="200" y="50"/>
                    <a:pt x="204" y="38"/>
                  </a:cubicBezTo>
                  <a:cubicBezTo>
                    <a:pt x="208" y="23"/>
                    <a:pt x="175" y="13"/>
                    <a:pt x="146" y="8"/>
                  </a:cubicBezTo>
                  <a:cubicBezTo>
                    <a:pt x="107" y="0"/>
                    <a:pt x="34" y="13"/>
                    <a:pt x="14" y="13"/>
                  </a:cubicBezTo>
                  <a:cubicBezTo>
                    <a:pt x="20" y="64"/>
                    <a:pt x="3" y="107"/>
                    <a:pt x="3" y="133"/>
                  </a:cubicBezTo>
                  <a:cubicBezTo>
                    <a:pt x="4" y="147"/>
                    <a:pt x="12" y="175"/>
                    <a:pt x="24" y="175"/>
                  </a:cubicBezTo>
                  <a:cubicBezTo>
                    <a:pt x="36" y="175"/>
                    <a:pt x="31" y="148"/>
                    <a:pt x="44" y="148"/>
                  </a:cubicBezTo>
                  <a:cubicBezTo>
                    <a:pt x="58" y="148"/>
                    <a:pt x="69" y="167"/>
                    <a:pt x="66" y="184"/>
                  </a:cubicBezTo>
                  <a:cubicBezTo>
                    <a:pt x="64" y="200"/>
                    <a:pt x="60" y="230"/>
                    <a:pt x="31" y="227"/>
                  </a:cubicBezTo>
                  <a:cubicBezTo>
                    <a:pt x="2" y="225"/>
                    <a:pt x="0" y="241"/>
                    <a:pt x="2" y="255"/>
                  </a:cubicBezTo>
                  <a:cubicBezTo>
                    <a:pt x="4" y="265"/>
                    <a:pt x="14" y="341"/>
                    <a:pt x="15" y="401"/>
                  </a:cubicBezTo>
                  <a:cubicBezTo>
                    <a:pt x="372" y="401"/>
                    <a:pt x="372" y="401"/>
                    <a:pt x="372" y="401"/>
                  </a:cubicBezTo>
                  <a:cubicBezTo>
                    <a:pt x="367" y="379"/>
                    <a:pt x="360" y="341"/>
                    <a:pt x="363" y="321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/>
          </p:spPr>
          <p:txBody>
            <a:bodyPr vert="vert270" anchor="ctr"/>
            <a:lstStyle/>
            <a:p>
              <a:pPr algn="ctr"/>
              <a:r>
                <a:rPr lang="en-US" sz="1400" dirty="0" smtClean="0">
                  <a:latin typeface="Consolas"/>
                  <a:cs typeface="Consolas"/>
                </a:rPr>
                <a:t>Navigation</a:t>
              </a:r>
            </a:p>
            <a:p>
              <a:pPr algn="ctr"/>
              <a:r>
                <a:rPr lang="en-US" sz="1400" dirty="0">
                  <a:latin typeface="Consolas"/>
                  <a:cs typeface="Consolas"/>
                </a:rPr>
                <a:t>S</a:t>
              </a:r>
              <a:r>
                <a:rPr lang="en-US" sz="1400" dirty="0" smtClean="0">
                  <a:latin typeface="Consolas"/>
                  <a:cs typeface="Consolas"/>
                </a:rPr>
                <a:t>pec</a:t>
              </a:r>
              <a:endParaRPr lang="en-US" sz="1400" dirty="0">
                <a:latin typeface="Consolas"/>
                <a:cs typeface="Consolas"/>
              </a:endParaRPr>
            </a:p>
            <a:p>
              <a:pPr algn="ctr"/>
              <a:endParaRPr lang="en-US" sz="1400" dirty="0" smtClean="0">
                <a:latin typeface="Consolas"/>
                <a:cs typeface="Consolas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 rot="571278">
              <a:off x="21422236" y="16347288"/>
              <a:ext cx="3600400" cy="3994621"/>
            </a:xfrm>
            <a:custGeom>
              <a:avLst/>
              <a:gdLst>
                <a:gd name="T0" fmla="*/ 222 w 371"/>
                <a:gd name="T1" fmla="*/ 65 h 516"/>
                <a:gd name="T2" fmla="*/ 204 w 371"/>
                <a:gd name="T3" fmla="*/ 33 h 516"/>
                <a:gd name="T4" fmla="*/ 179 w 371"/>
                <a:gd name="T5" fmla="*/ 6 h 516"/>
                <a:gd name="T6" fmla="*/ 130 w 371"/>
                <a:gd name="T7" fmla="*/ 16 h 516"/>
                <a:gd name="T8" fmla="*/ 157 w 371"/>
                <a:gd name="T9" fmla="*/ 43 h 516"/>
                <a:gd name="T10" fmla="*/ 119 w 371"/>
                <a:gd name="T11" fmla="*/ 71 h 516"/>
                <a:gd name="T12" fmla="*/ 22 w 371"/>
                <a:gd name="T13" fmla="*/ 70 h 516"/>
                <a:gd name="T14" fmla="*/ 24 w 371"/>
                <a:gd name="T15" fmla="*/ 186 h 516"/>
                <a:gd name="T16" fmla="*/ 29 w 371"/>
                <a:gd name="T17" fmla="*/ 220 h 516"/>
                <a:gd name="T18" fmla="*/ 65 w 371"/>
                <a:gd name="T19" fmla="*/ 218 h 516"/>
                <a:gd name="T20" fmla="*/ 74 w 371"/>
                <a:gd name="T21" fmla="*/ 257 h 516"/>
                <a:gd name="T22" fmla="*/ 41 w 371"/>
                <a:gd name="T23" fmla="*/ 260 h 516"/>
                <a:gd name="T24" fmla="*/ 21 w 371"/>
                <a:gd name="T25" fmla="*/ 307 h 516"/>
                <a:gd name="T26" fmla="*/ 20 w 371"/>
                <a:gd name="T27" fmla="*/ 462 h 516"/>
                <a:gd name="T28" fmla="*/ 119 w 371"/>
                <a:gd name="T29" fmla="*/ 466 h 516"/>
                <a:gd name="T30" fmla="*/ 111 w 371"/>
                <a:gd name="T31" fmla="*/ 493 h 516"/>
                <a:gd name="T32" fmla="*/ 140 w 371"/>
                <a:gd name="T33" fmla="*/ 512 h 516"/>
                <a:gd name="T34" fmla="*/ 189 w 371"/>
                <a:gd name="T35" fmla="*/ 503 h 516"/>
                <a:gd name="T36" fmla="*/ 163 w 371"/>
                <a:gd name="T37" fmla="*/ 465 h 516"/>
                <a:gd name="T38" fmla="*/ 371 w 371"/>
                <a:gd name="T39" fmla="*/ 472 h 516"/>
                <a:gd name="T40" fmla="*/ 371 w 371"/>
                <a:gd name="T41" fmla="*/ 58 h 516"/>
                <a:gd name="T42" fmla="*/ 222 w 371"/>
                <a:gd name="T43" fmla="*/ 6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1" h="516">
                  <a:moveTo>
                    <a:pt x="222" y="65"/>
                  </a:moveTo>
                  <a:cubicBezTo>
                    <a:pt x="205" y="60"/>
                    <a:pt x="194" y="50"/>
                    <a:pt x="204" y="33"/>
                  </a:cubicBezTo>
                  <a:cubicBezTo>
                    <a:pt x="213" y="16"/>
                    <a:pt x="194" y="11"/>
                    <a:pt x="179" y="6"/>
                  </a:cubicBezTo>
                  <a:cubicBezTo>
                    <a:pt x="163" y="1"/>
                    <a:pt x="132" y="0"/>
                    <a:pt x="130" y="16"/>
                  </a:cubicBezTo>
                  <a:cubicBezTo>
                    <a:pt x="128" y="31"/>
                    <a:pt x="150" y="36"/>
                    <a:pt x="157" y="43"/>
                  </a:cubicBezTo>
                  <a:cubicBezTo>
                    <a:pt x="164" y="50"/>
                    <a:pt x="148" y="65"/>
                    <a:pt x="119" y="71"/>
                  </a:cubicBezTo>
                  <a:cubicBezTo>
                    <a:pt x="95" y="76"/>
                    <a:pt x="65" y="76"/>
                    <a:pt x="22" y="70"/>
                  </a:cubicBezTo>
                  <a:cubicBezTo>
                    <a:pt x="25" y="100"/>
                    <a:pt x="37" y="132"/>
                    <a:pt x="24" y="186"/>
                  </a:cubicBezTo>
                  <a:cubicBezTo>
                    <a:pt x="19" y="203"/>
                    <a:pt x="17" y="214"/>
                    <a:pt x="29" y="220"/>
                  </a:cubicBezTo>
                  <a:cubicBezTo>
                    <a:pt x="41" y="227"/>
                    <a:pt x="57" y="212"/>
                    <a:pt x="65" y="218"/>
                  </a:cubicBezTo>
                  <a:cubicBezTo>
                    <a:pt x="73" y="224"/>
                    <a:pt x="79" y="242"/>
                    <a:pt x="74" y="257"/>
                  </a:cubicBezTo>
                  <a:cubicBezTo>
                    <a:pt x="69" y="272"/>
                    <a:pt x="58" y="275"/>
                    <a:pt x="41" y="260"/>
                  </a:cubicBezTo>
                  <a:cubicBezTo>
                    <a:pt x="29" y="248"/>
                    <a:pt x="22" y="276"/>
                    <a:pt x="21" y="307"/>
                  </a:cubicBezTo>
                  <a:cubicBezTo>
                    <a:pt x="20" y="331"/>
                    <a:pt x="0" y="381"/>
                    <a:pt x="20" y="462"/>
                  </a:cubicBezTo>
                  <a:cubicBezTo>
                    <a:pt x="31" y="459"/>
                    <a:pt x="93" y="453"/>
                    <a:pt x="119" y="466"/>
                  </a:cubicBezTo>
                  <a:cubicBezTo>
                    <a:pt x="130" y="472"/>
                    <a:pt x="112" y="482"/>
                    <a:pt x="111" y="493"/>
                  </a:cubicBezTo>
                  <a:cubicBezTo>
                    <a:pt x="111" y="504"/>
                    <a:pt x="119" y="511"/>
                    <a:pt x="140" y="512"/>
                  </a:cubicBezTo>
                  <a:cubicBezTo>
                    <a:pt x="160" y="513"/>
                    <a:pt x="184" y="516"/>
                    <a:pt x="189" y="503"/>
                  </a:cubicBezTo>
                  <a:cubicBezTo>
                    <a:pt x="193" y="489"/>
                    <a:pt x="152" y="474"/>
                    <a:pt x="163" y="465"/>
                  </a:cubicBezTo>
                  <a:cubicBezTo>
                    <a:pt x="192" y="443"/>
                    <a:pt x="304" y="454"/>
                    <a:pt x="371" y="472"/>
                  </a:cubicBezTo>
                  <a:cubicBezTo>
                    <a:pt x="371" y="58"/>
                    <a:pt x="371" y="58"/>
                    <a:pt x="371" y="58"/>
                  </a:cubicBezTo>
                  <a:cubicBezTo>
                    <a:pt x="308" y="53"/>
                    <a:pt x="235" y="69"/>
                    <a:pt x="222" y="65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/>
          </p:spPr>
          <p:txBody>
            <a:bodyPr anchor="ctr"/>
            <a:lstStyle/>
            <a:p>
              <a:pPr algn="ctr"/>
              <a:r>
                <a:rPr lang="en-US" sz="1400" dirty="0" smtClean="0">
                  <a:latin typeface="Consolas"/>
                  <a:cs typeface="Consolas"/>
                </a:rPr>
                <a:t>Scout</a:t>
              </a:r>
            </a:p>
            <a:p>
              <a:pPr algn="ctr"/>
              <a:r>
                <a:rPr lang="en-US" sz="1400" dirty="0">
                  <a:latin typeface="Consolas"/>
                  <a:cs typeface="Consolas"/>
                </a:rPr>
                <a:t>S</a:t>
              </a:r>
              <a:r>
                <a:rPr lang="en-US" sz="1400" dirty="0" smtClean="0">
                  <a:latin typeface="Consolas"/>
                  <a:cs typeface="Consolas"/>
                </a:rPr>
                <a:t>pec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 rot="18963074">
              <a:off x="26944688" y="16237062"/>
              <a:ext cx="1605887" cy="1843773"/>
            </a:xfrm>
            <a:custGeom>
              <a:avLst/>
              <a:gdLst>
                <a:gd name="T0" fmla="*/ 152 w 360"/>
                <a:gd name="T1" fmla="*/ 22 h 410"/>
                <a:gd name="T2" fmla="*/ 178 w 360"/>
                <a:gd name="T3" fmla="*/ 60 h 410"/>
                <a:gd name="T4" fmla="*/ 129 w 360"/>
                <a:gd name="T5" fmla="*/ 69 h 410"/>
                <a:gd name="T6" fmla="*/ 100 w 360"/>
                <a:gd name="T7" fmla="*/ 50 h 410"/>
                <a:gd name="T8" fmla="*/ 108 w 360"/>
                <a:gd name="T9" fmla="*/ 23 h 410"/>
                <a:gd name="T10" fmla="*/ 9 w 360"/>
                <a:gd name="T11" fmla="*/ 19 h 410"/>
                <a:gd name="T12" fmla="*/ 9 w 360"/>
                <a:gd name="T13" fmla="*/ 154 h 410"/>
                <a:gd name="T14" fmla="*/ 26 w 360"/>
                <a:gd name="T15" fmla="*/ 236 h 410"/>
                <a:gd name="T16" fmla="*/ 49 w 360"/>
                <a:gd name="T17" fmla="*/ 209 h 410"/>
                <a:gd name="T18" fmla="*/ 64 w 360"/>
                <a:gd name="T19" fmla="*/ 250 h 410"/>
                <a:gd name="T20" fmla="*/ 47 w 360"/>
                <a:gd name="T21" fmla="*/ 284 h 410"/>
                <a:gd name="T22" fmla="*/ 24 w 360"/>
                <a:gd name="T23" fmla="*/ 277 h 410"/>
                <a:gd name="T24" fmla="*/ 9 w 360"/>
                <a:gd name="T25" fmla="*/ 325 h 410"/>
                <a:gd name="T26" fmla="*/ 10 w 360"/>
                <a:gd name="T27" fmla="*/ 410 h 410"/>
                <a:gd name="T28" fmla="*/ 360 w 360"/>
                <a:gd name="T29" fmla="*/ 410 h 410"/>
                <a:gd name="T30" fmla="*/ 360 w 360"/>
                <a:gd name="T31" fmla="*/ 29 h 410"/>
                <a:gd name="T32" fmla="*/ 152 w 360"/>
                <a:gd name="T33" fmla="*/ 2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410">
                  <a:moveTo>
                    <a:pt x="152" y="22"/>
                  </a:moveTo>
                  <a:cubicBezTo>
                    <a:pt x="141" y="31"/>
                    <a:pt x="182" y="46"/>
                    <a:pt x="178" y="60"/>
                  </a:cubicBezTo>
                  <a:cubicBezTo>
                    <a:pt x="173" y="73"/>
                    <a:pt x="149" y="70"/>
                    <a:pt x="129" y="69"/>
                  </a:cubicBezTo>
                  <a:cubicBezTo>
                    <a:pt x="108" y="68"/>
                    <a:pt x="100" y="61"/>
                    <a:pt x="100" y="50"/>
                  </a:cubicBezTo>
                  <a:cubicBezTo>
                    <a:pt x="101" y="39"/>
                    <a:pt x="119" y="29"/>
                    <a:pt x="108" y="23"/>
                  </a:cubicBezTo>
                  <a:cubicBezTo>
                    <a:pt x="82" y="10"/>
                    <a:pt x="20" y="16"/>
                    <a:pt x="9" y="19"/>
                  </a:cubicBezTo>
                  <a:cubicBezTo>
                    <a:pt x="20" y="71"/>
                    <a:pt x="12" y="137"/>
                    <a:pt x="9" y="154"/>
                  </a:cubicBezTo>
                  <a:cubicBezTo>
                    <a:pt x="0" y="197"/>
                    <a:pt x="9" y="233"/>
                    <a:pt x="26" y="236"/>
                  </a:cubicBezTo>
                  <a:cubicBezTo>
                    <a:pt x="33" y="237"/>
                    <a:pt x="34" y="212"/>
                    <a:pt x="49" y="209"/>
                  </a:cubicBezTo>
                  <a:cubicBezTo>
                    <a:pt x="64" y="207"/>
                    <a:pt x="64" y="234"/>
                    <a:pt x="64" y="250"/>
                  </a:cubicBezTo>
                  <a:cubicBezTo>
                    <a:pt x="64" y="267"/>
                    <a:pt x="57" y="284"/>
                    <a:pt x="47" y="284"/>
                  </a:cubicBezTo>
                  <a:cubicBezTo>
                    <a:pt x="36" y="284"/>
                    <a:pt x="34" y="277"/>
                    <a:pt x="24" y="277"/>
                  </a:cubicBezTo>
                  <a:cubicBezTo>
                    <a:pt x="14" y="276"/>
                    <a:pt x="13" y="298"/>
                    <a:pt x="9" y="325"/>
                  </a:cubicBezTo>
                  <a:cubicBezTo>
                    <a:pt x="7" y="341"/>
                    <a:pt x="4" y="373"/>
                    <a:pt x="10" y="410"/>
                  </a:cubicBezTo>
                  <a:cubicBezTo>
                    <a:pt x="360" y="410"/>
                    <a:pt x="360" y="410"/>
                    <a:pt x="360" y="410"/>
                  </a:cubicBezTo>
                  <a:cubicBezTo>
                    <a:pt x="360" y="29"/>
                    <a:pt x="360" y="29"/>
                    <a:pt x="360" y="29"/>
                  </a:cubicBezTo>
                  <a:cubicBezTo>
                    <a:pt x="293" y="11"/>
                    <a:pt x="181" y="0"/>
                    <a:pt x="152" y="22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20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Customized Alignment</a:t>
            </a:r>
            <a:endParaRPr lang="en-US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2102494" y="1473462"/>
            <a:ext cx="4924840" cy="3933386"/>
            <a:chOff x="11096281" y="25377209"/>
            <a:chExt cx="7233769" cy="6036165"/>
          </a:xfrm>
        </p:grpSpPr>
        <p:sp>
          <p:nvSpPr>
            <p:cNvPr id="5" name="Textfeld 4"/>
            <p:cNvSpPr txBox="1"/>
            <p:nvPr/>
          </p:nvSpPr>
          <p:spPr>
            <a:xfrm rot="10800000">
              <a:off x="11096281" y="26221348"/>
              <a:ext cx="678109" cy="947869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err="1" smtClean="0"/>
                <a:t>Seq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6" name="Gerade Verbindung 5"/>
            <p:cNvCxnSpPr/>
            <p:nvPr/>
          </p:nvCxnSpPr>
          <p:spPr bwMode="auto">
            <a:xfrm>
              <a:off x="11751788" y="26221348"/>
              <a:ext cx="0" cy="518208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1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feld 6"/>
            <p:cNvSpPr txBox="1"/>
            <p:nvPr/>
          </p:nvSpPr>
          <p:spPr>
            <a:xfrm>
              <a:off x="12115650" y="25377209"/>
              <a:ext cx="1296144" cy="56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Seq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11899630" y="26081210"/>
              <a:ext cx="6407533" cy="5322221"/>
            </a:xfrm>
            <a:prstGeom prst="rect">
              <a:avLst/>
            </a:prstGeom>
            <a:pattFill prst="lgGrid">
              <a:fgClr>
                <a:schemeClr val="tx2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Gerade Verbindung 8"/>
            <p:cNvCxnSpPr/>
            <p:nvPr/>
          </p:nvCxnSpPr>
          <p:spPr bwMode="auto">
            <a:xfrm flipH="1" flipV="1">
              <a:off x="16292115" y="30185665"/>
              <a:ext cx="720080" cy="72008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Gerade Verbindung 9"/>
            <p:cNvCxnSpPr/>
            <p:nvPr/>
          </p:nvCxnSpPr>
          <p:spPr bwMode="auto">
            <a:xfrm flipH="1" flipV="1">
              <a:off x="15860067" y="29393577"/>
              <a:ext cx="432048" cy="43204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10"/>
            <p:cNvCxnSpPr/>
            <p:nvPr/>
          </p:nvCxnSpPr>
          <p:spPr bwMode="auto">
            <a:xfrm flipH="1" flipV="1">
              <a:off x="15067979" y="29105545"/>
              <a:ext cx="288032" cy="28803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Gerade Verbindung 11"/>
            <p:cNvCxnSpPr/>
            <p:nvPr/>
          </p:nvCxnSpPr>
          <p:spPr bwMode="auto">
            <a:xfrm flipH="1" flipV="1">
              <a:off x="14059867" y="28241449"/>
              <a:ext cx="864096" cy="86409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Gerade Verbindung 12"/>
            <p:cNvCxnSpPr/>
            <p:nvPr/>
          </p:nvCxnSpPr>
          <p:spPr bwMode="auto">
            <a:xfrm flipH="1" flipV="1">
              <a:off x="13411795" y="27017313"/>
              <a:ext cx="648072" cy="64807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Gerade Verbindung 13"/>
            <p:cNvCxnSpPr/>
            <p:nvPr/>
          </p:nvCxnSpPr>
          <p:spPr bwMode="auto">
            <a:xfrm flipV="1">
              <a:off x="16292115" y="29825625"/>
              <a:ext cx="0" cy="36004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15356011" y="29393577"/>
              <a:ext cx="50405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Gerade Verbindung 15"/>
            <p:cNvCxnSpPr/>
            <p:nvPr/>
          </p:nvCxnSpPr>
          <p:spPr bwMode="auto">
            <a:xfrm>
              <a:off x="14923963" y="29105545"/>
              <a:ext cx="14401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Gerade Verbindung 16"/>
            <p:cNvCxnSpPr/>
            <p:nvPr/>
          </p:nvCxnSpPr>
          <p:spPr bwMode="auto">
            <a:xfrm flipV="1">
              <a:off x="14059867" y="27665385"/>
              <a:ext cx="0" cy="5760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AC70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17"/>
            <p:cNvCxnSpPr/>
            <p:nvPr/>
          </p:nvCxnSpPr>
          <p:spPr bwMode="auto">
            <a:xfrm>
              <a:off x="12115650" y="25937791"/>
              <a:ext cx="6191511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1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1899627" y="26081209"/>
              <a:ext cx="2016224" cy="1777108"/>
            </a:xfrm>
            <a:custGeom>
              <a:avLst/>
              <a:gdLst>
                <a:gd name="T0" fmla="*/ 108 w 423"/>
                <a:gd name="T1" fmla="*/ 381 h 395"/>
                <a:gd name="T2" fmla="*/ 90 w 423"/>
                <a:gd name="T3" fmla="*/ 344 h 395"/>
                <a:gd name="T4" fmla="*/ 148 w 423"/>
                <a:gd name="T5" fmla="*/ 341 h 395"/>
                <a:gd name="T6" fmla="*/ 165 w 423"/>
                <a:gd name="T7" fmla="*/ 361 h 395"/>
                <a:gd name="T8" fmla="*/ 149 w 423"/>
                <a:gd name="T9" fmla="*/ 382 h 395"/>
                <a:gd name="T10" fmla="*/ 160 w 423"/>
                <a:gd name="T11" fmla="*/ 392 h 395"/>
                <a:gd name="T12" fmla="*/ 353 w 423"/>
                <a:gd name="T13" fmla="*/ 395 h 395"/>
                <a:gd name="T14" fmla="*/ 352 w 423"/>
                <a:gd name="T15" fmla="*/ 286 h 395"/>
                <a:gd name="T16" fmla="*/ 382 w 423"/>
                <a:gd name="T17" fmla="*/ 294 h 395"/>
                <a:gd name="T18" fmla="*/ 409 w 423"/>
                <a:gd name="T19" fmla="*/ 272 h 395"/>
                <a:gd name="T20" fmla="*/ 416 w 423"/>
                <a:gd name="T21" fmla="*/ 230 h 395"/>
                <a:gd name="T22" fmla="*/ 387 w 423"/>
                <a:gd name="T23" fmla="*/ 235 h 395"/>
                <a:gd name="T24" fmla="*/ 356 w 423"/>
                <a:gd name="T25" fmla="*/ 225 h 395"/>
                <a:gd name="T26" fmla="*/ 355 w 423"/>
                <a:gd name="T27" fmla="*/ 154 h 395"/>
                <a:gd name="T28" fmla="*/ 351 w 423"/>
                <a:gd name="T29" fmla="*/ 0 h 395"/>
                <a:gd name="T30" fmla="*/ 0 w 423"/>
                <a:gd name="T31" fmla="*/ 0 h 395"/>
                <a:gd name="T32" fmla="*/ 0 w 423"/>
                <a:gd name="T33" fmla="*/ 390 h 395"/>
                <a:gd name="T34" fmla="*/ 108 w 423"/>
                <a:gd name="T35" fmla="*/ 38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395">
                  <a:moveTo>
                    <a:pt x="108" y="381"/>
                  </a:moveTo>
                  <a:cubicBezTo>
                    <a:pt x="119" y="365"/>
                    <a:pt x="83" y="360"/>
                    <a:pt x="90" y="344"/>
                  </a:cubicBezTo>
                  <a:cubicBezTo>
                    <a:pt x="97" y="328"/>
                    <a:pt x="135" y="340"/>
                    <a:pt x="148" y="341"/>
                  </a:cubicBezTo>
                  <a:cubicBezTo>
                    <a:pt x="166" y="343"/>
                    <a:pt x="169" y="355"/>
                    <a:pt x="165" y="361"/>
                  </a:cubicBezTo>
                  <a:cubicBezTo>
                    <a:pt x="161" y="368"/>
                    <a:pt x="147" y="374"/>
                    <a:pt x="149" y="382"/>
                  </a:cubicBezTo>
                  <a:cubicBezTo>
                    <a:pt x="150" y="390"/>
                    <a:pt x="153" y="393"/>
                    <a:pt x="160" y="392"/>
                  </a:cubicBezTo>
                  <a:cubicBezTo>
                    <a:pt x="166" y="391"/>
                    <a:pt x="227" y="369"/>
                    <a:pt x="353" y="395"/>
                  </a:cubicBezTo>
                  <a:cubicBezTo>
                    <a:pt x="349" y="384"/>
                    <a:pt x="342" y="300"/>
                    <a:pt x="352" y="286"/>
                  </a:cubicBezTo>
                  <a:cubicBezTo>
                    <a:pt x="362" y="273"/>
                    <a:pt x="373" y="285"/>
                    <a:pt x="382" y="294"/>
                  </a:cubicBezTo>
                  <a:cubicBezTo>
                    <a:pt x="390" y="303"/>
                    <a:pt x="400" y="287"/>
                    <a:pt x="409" y="272"/>
                  </a:cubicBezTo>
                  <a:cubicBezTo>
                    <a:pt x="418" y="257"/>
                    <a:pt x="423" y="238"/>
                    <a:pt x="416" y="230"/>
                  </a:cubicBezTo>
                  <a:cubicBezTo>
                    <a:pt x="410" y="222"/>
                    <a:pt x="401" y="222"/>
                    <a:pt x="387" y="235"/>
                  </a:cubicBezTo>
                  <a:cubicBezTo>
                    <a:pt x="378" y="243"/>
                    <a:pt x="365" y="242"/>
                    <a:pt x="356" y="225"/>
                  </a:cubicBezTo>
                  <a:cubicBezTo>
                    <a:pt x="350" y="213"/>
                    <a:pt x="350" y="187"/>
                    <a:pt x="355" y="154"/>
                  </a:cubicBezTo>
                  <a:cubicBezTo>
                    <a:pt x="360" y="123"/>
                    <a:pt x="362" y="36"/>
                    <a:pt x="3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45" y="379"/>
                    <a:pt x="100" y="392"/>
                    <a:pt x="108" y="381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4F81BD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127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4923963" y="26078426"/>
              <a:ext cx="1826933" cy="2019007"/>
            </a:xfrm>
            <a:custGeom>
              <a:avLst/>
              <a:gdLst>
                <a:gd name="T0" fmla="*/ 56 w 409"/>
                <a:gd name="T1" fmla="*/ 87 h 449"/>
                <a:gd name="T2" fmla="*/ 34 w 409"/>
                <a:gd name="T3" fmla="*/ 127 h 449"/>
                <a:gd name="T4" fmla="*/ 7 w 409"/>
                <a:gd name="T5" fmla="*/ 175 h 449"/>
                <a:gd name="T6" fmla="*/ 39 w 409"/>
                <a:gd name="T7" fmla="*/ 185 h 449"/>
                <a:gd name="T8" fmla="*/ 57 w 409"/>
                <a:gd name="T9" fmla="*/ 207 h 449"/>
                <a:gd name="T10" fmla="*/ 52 w 409"/>
                <a:gd name="T11" fmla="*/ 393 h 449"/>
                <a:gd name="T12" fmla="*/ 153 w 409"/>
                <a:gd name="T13" fmla="*/ 400 h 449"/>
                <a:gd name="T14" fmla="*/ 146 w 409"/>
                <a:gd name="T15" fmla="*/ 426 h 449"/>
                <a:gd name="T16" fmla="*/ 174 w 409"/>
                <a:gd name="T17" fmla="*/ 445 h 449"/>
                <a:gd name="T18" fmla="*/ 223 w 409"/>
                <a:gd name="T19" fmla="*/ 436 h 449"/>
                <a:gd name="T20" fmla="*/ 198 w 409"/>
                <a:gd name="T21" fmla="*/ 398 h 449"/>
                <a:gd name="T22" fmla="*/ 406 w 409"/>
                <a:gd name="T23" fmla="*/ 390 h 449"/>
                <a:gd name="T24" fmla="*/ 400 w 409"/>
                <a:gd name="T25" fmla="*/ 286 h 449"/>
                <a:gd name="T26" fmla="*/ 372 w 409"/>
                <a:gd name="T27" fmla="*/ 259 h 449"/>
                <a:gd name="T28" fmla="*/ 366 w 409"/>
                <a:gd name="T29" fmla="*/ 198 h 449"/>
                <a:gd name="T30" fmla="*/ 388 w 409"/>
                <a:gd name="T31" fmla="*/ 211 h 449"/>
                <a:gd name="T32" fmla="*/ 400 w 409"/>
                <a:gd name="T33" fmla="*/ 218 h 449"/>
                <a:gd name="T34" fmla="*/ 401 w 409"/>
                <a:gd name="T35" fmla="*/ 57 h 449"/>
                <a:gd name="T36" fmla="*/ 399 w 409"/>
                <a:gd name="T37" fmla="*/ 0 h 449"/>
                <a:gd name="T38" fmla="*/ 43 w 409"/>
                <a:gd name="T39" fmla="*/ 0 h 449"/>
                <a:gd name="T40" fmla="*/ 56 w 409"/>
                <a:gd name="T41" fmla="*/ 8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9" h="449">
                  <a:moveTo>
                    <a:pt x="56" y="87"/>
                  </a:moveTo>
                  <a:cubicBezTo>
                    <a:pt x="53" y="100"/>
                    <a:pt x="48" y="122"/>
                    <a:pt x="34" y="127"/>
                  </a:cubicBezTo>
                  <a:cubicBezTo>
                    <a:pt x="15" y="133"/>
                    <a:pt x="0" y="153"/>
                    <a:pt x="7" y="175"/>
                  </a:cubicBezTo>
                  <a:cubicBezTo>
                    <a:pt x="14" y="194"/>
                    <a:pt x="31" y="195"/>
                    <a:pt x="39" y="185"/>
                  </a:cubicBezTo>
                  <a:cubicBezTo>
                    <a:pt x="60" y="159"/>
                    <a:pt x="66" y="177"/>
                    <a:pt x="57" y="207"/>
                  </a:cubicBezTo>
                  <a:cubicBezTo>
                    <a:pt x="32" y="287"/>
                    <a:pt x="44" y="341"/>
                    <a:pt x="52" y="393"/>
                  </a:cubicBezTo>
                  <a:cubicBezTo>
                    <a:pt x="63" y="391"/>
                    <a:pt x="127" y="386"/>
                    <a:pt x="153" y="400"/>
                  </a:cubicBezTo>
                  <a:cubicBezTo>
                    <a:pt x="164" y="406"/>
                    <a:pt x="146" y="415"/>
                    <a:pt x="146" y="426"/>
                  </a:cubicBezTo>
                  <a:cubicBezTo>
                    <a:pt x="145" y="437"/>
                    <a:pt x="154" y="444"/>
                    <a:pt x="174" y="445"/>
                  </a:cubicBezTo>
                  <a:cubicBezTo>
                    <a:pt x="195" y="447"/>
                    <a:pt x="219" y="449"/>
                    <a:pt x="223" y="436"/>
                  </a:cubicBezTo>
                  <a:cubicBezTo>
                    <a:pt x="227" y="423"/>
                    <a:pt x="188" y="408"/>
                    <a:pt x="198" y="398"/>
                  </a:cubicBezTo>
                  <a:cubicBezTo>
                    <a:pt x="208" y="388"/>
                    <a:pt x="341" y="381"/>
                    <a:pt x="406" y="390"/>
                  </a:cubicBezTo>
                  <a:cubicBezTo>
                    <a:pt x="399" y="342"/>
                    <a:pt x="405" y="311"/>
                    <a:pt x="400" y="286"/>
                  </a:cubicBezTo>
                  <a:cubicBezTo>
                    <a:pt x="397" y="274"/>
                    <a:pt x="384" y="254"/>
                    <a:pt x="372" y="259"/>
                  </a:cubicBezTo>
                  <a:cubicBezTo>
                    <a:pt x="342" y="272"/>
                    <a:pt x="348" y="211"/>
                    <a:pt x="366" y="198"/>
                  </a:cubicBezTo>
                  <a:cubicBezTo>
                    <a:pt x="384" y="186"/>
                    <a:pt x="388" y="202"/>
                    <a:pt x="388" y="211"/>
                  </a:cubicBezTo>
                  <a:cubicBezTo>
                    <a:pt x="388" y="220"/>
                    <a:pt x="393" y="223"/>
                    <a:pt x="400" y="218"/>
                  </a:cubicBezTo>
                  <a:cubicBezTo>
                    <a:pt x="406" y="212"/>
                    <a:pt x="409" y="111"/>
                    <a:pt x="401" y="57"/>
                  </a:cubicBezTo>
                  <a:cubicBezTo>
                    <a:pt x="399" y="43"/>
                    <a:pt x="398" y="22"/>
                    <a:pt x="39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4" y="29"/>
                    <a:pt x="62" y="63"/>
                    <a:pt x="56" y="8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4F81BD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127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3555811" y="26081209"/>
              <a:ext cx="1681458" cy="2028532"/>
            </a:xfrm>
            <a:custGeom>
              <a:avLst/>
              <a:gdLst>
                <a:gd name="T0" fmla="*/ 13 w 377"/>
                <a:gd name="T1" fmla="*/ 154 h 451"/>
                <a:gd name="T2" fmla="*/ 14 w 377"/>
                <a:gd name="T3" fmla="*/ 225 h 451"/>
                <a:gd name="T4" fmla="*/ 45 w 377"/>
                <a:gd name="T5" fmla="*/ 235 h 451"/>
                <a:gd name="T6" fmla="*/ 74 w 377"/>
                <a:gd name="T7" fmla="*/ 230 h 451"/>
                <a:gd name="T8" fmla="*/ 67 w 377"/>
                <a:gd name="T9" fmla="*/ 272 h 451"/>
                <a:gd name="T10" fmla="*/ 40 w 377"/>
                <a:gd name="T11" fmla="*/ 294 h 451"/>
                <a:gd name="T12" fmla="*/ 10 w 377"/>
                <a:gd name="T13" fmla="*/ 286 h 451"/>
                <a:gd name="T14" fmla="*/ 11 w 377"/>
                <a:gd name="T15" fmla="*/ 395 h 451"/>
                <a:gd name="T16" fmla="*/ 114 w 377"/>
                <a:gd name="T17" fmla="*/ 397 h 451"/>
                <a:gd name="T18" fmla="*/ 137 w 377"/>
                <a:gd name="T19" fmla="*/ 410 h 451"/>
                <a:gd name="T20" fmla="*/ 129 w 377"/>
                <a:gd name="T21" fmla="*/ 436 h 451"/>
                <a:gd name="T22" fmla="*/ 178 w 377"/>
                <a:gd name="T23" fmla="*/ 443 h 451"/>
                <a:gd name="T24" fmla="*/ 180 w 377"/>
                <a:gd name="T25" fmla="*/ 406 h 451"/>
                <a:gd name="T26" fmla="*/ 224 w 377"/>
                <a:gd name="T27" fmla="*/ 387 h 451"/>
                <a:gd name="T28" fmla="*/ 363 w 377"/>
                <a:gd name="T29" fmla="*/ 393 h 451"/>
                <a:gd name="T30" fmla="*/ 368 w 377"/>
                <a:gd name="T31" fmla="*/ 207 h 451"/>
                <a:gd name="T32" fmla="*/ 350 w 377"/>
                <a:gd name="T33" fmla="*/ 185 h 451"/>
                <a:gd name="T34" fmla="*/ 318 w 377"/>
                <a:gd name="T35" fmla="*/ 175 h 451"/>
                <a:gd name="T36" fmla="*/ 345 w 377"/>
                <a:gd name="T37" fmla="*/ 127 h 451"/>
                <a:gd name="T38" fmla="*/ 367 w 377"/>
                <a:gd name="T39" fmla="*/ 87 h 451"/>
                <a:gd name="T40" fmla="*/ 354 w 377"/>
                <a:gd name="T41" fmla="*/ 0 h 451"/>
                <a:gd name="T42" fmla="*/ 9 w 377"/>
                <a:gd name="T43" fmla="*/ 0 h 451"/>
                <a:gd name="T44" fmla="*/ 13 w 377"/>
                <a:gd name="T45" fmla="*/ 15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7" h="451">
                  <a:moveTo>
                    <a:pt x="13" y="154"/>
                  </a:moveTo>
                  <a:cubicBezTo>
                    <a:pt x="8" y="187"/>
                    <a:pt x="8" y="213"/>
                    <a:pt x="14" y="225"/>
                  </a:cubicBezTo>
                  <a:cubicBezTo>
                    <a:pt x="23" y="242"/>
                    <a:pt x="36" y="243"/>
                    <a:pt x="45" y="235"/>
                  </a:cubicBezTo>
                  <a:cubicBezTo>
                    <a:pt x="59" y="222"/>
                    <a:pt x="68" y="222"/>
                    <a:pt x="74" y="230"/>
                  </a:cubicBezTo>
                  <a:cubicBezTo>
                    <a:pt x="81" y="238"/>
                    <a:pt x="76" y="257"/>
                    <a:pt x="67" y="272"/>
                  </a:cubicBezTo>
                  <a:cubicBezTo>
                    <a:pt x="58" y="287"/>
                    <a:pt x="48" y="303"/>
                    <a:pt x="40" y="294"/>
                  </a:cubicBezTo>
                  <a:cubicBezTo>
                    <a:pt x="31" y="285"/>
                    <a:pt x="20" y="273"/>
                    <a:pt x="10" y="286"/>
                  </a:cubicBezTo>
                  <a:cubicBezTo>
                    <a:pt x="0" y="300"/>
                    <a:pt x="7" y="384"/>
                    <a:pt x="11" y="395"/>
                  </a:cubicBezTo>
                  <a:cubicBezTo>
                    <a:pt x="65" y="403"/>
                    <a:pt x="102" y="397"/>
                    <a:pt x="114" y="397"/>
                  </a:cubicBezTo>
                  <a:cubicBezTo>
                    <a:pt x="127" y="397"/>
                    <a:pt x="137" y="404"/>
                    <a:pt x="137" y="410"/>
                  </a:cubicBezTo>
                  <a:cubicBezTo>
                    <a:pt x="137" y="416"/>
                    <a:pt x="122" y="422"/>
                    <a:pt x="129" y="436"/>
                  </a:cubicBezTo>
                  <a:cubicBezTo>
                    <a:pt x="137" y="449"/>
                    <a:pt x="162" y="451"/>
                    <a:pt x="178" y="443"/>
                  </a:cubicBezTo>
                  <a:cubicBezTo>
                    <a:pt x="194" y="435"/>
                    <a:pt x="180" y="414"/>
                    <a:pt x="180" y="406"/>
                  </a:cubicBezTo>
                  <a:cubicBezTo>
                    <a:pt x="180" y="399"/>
                    <a:pt x="196" y="382"/>
                    <a:pt x="224" y="387"/>
                  </a:cubicBezTo>
                  <a:cubicBezTo>
                    <a:pt x="252" y="393"/>
                    <a:pt x="303" y="399"/>
                    <a:pt x="363" y="393"/>
                  </a:cubicBezTo>
                  <a:cubicBezTo>
                    <a:pt x="355" y="341"/>
                    <a:pt x="343" y="287"/>
                    <a:pt x="368" y="207"/>
                  </a:cubicBezTo>
                  <a:cubicBezTo>
                    <a:pt x="377" y="177"/>
                    <a:pt x="371" y="159"/>
                    <a:pt x="350" y="185"/>
                  </a:cubicBezTo>
                  <a:cubicBezTo>
                    <a:pt x="342" y="195"/>
                    <a:pt x="325" y="194"/>
                    <a:pt x="318" y="175"/>
                  </a:cubicBezTo>
                  <a:cubicBezTo>
                    <a:pt x="311" y="153"/>
                    <a:pt x="326" y="133"/>
                    <a:pt x="345" y="127"/>
                  </a:cubicBezTo>
                  <a:cubicBezTo>
                    <a:pt x="359" y="122"/>
                    <a:pt x="364" y="100"/>
                    <a:pt x="367" y="87"/>
                  </a:cubicBezTo>
                  <a:cubicBezTo>
                    <a:pt x="373" y="63"/>
                    <a:pt x="365" y="29"/>
                    <a:pt x="35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0" y="36"/>
                    <a:pt x="18" y="123"/>
                    <a:pt x="13" y="154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4F81BD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127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16436131" y="26081209"/>
              <a:ext cx="1872208" cy="1780917"/>
            </a:xfrm>
            <a:custGeom>
              <a:avLst/>
              <a:gdLst>
                <a:gd name="T0" fmla="*/ 59 w 413"/>
                <a:gd name="T1" fmla="*/ 57 h 396"/>
                <a:gd name="T2" fmla="*/ 58 w 413"/>
                <a:gd name="T3" fmla="*/ 218 h 396"/>
                <a:gd name="T4" fmla="*/ 46 w 413"/>
                <a:gd name="T5" fmla="*/ 211 h 396"/>
                <a:gd name="T6" fmla="*/ 24 w 413"/>
                <a:gd name="T7" fmla="*/ 198 h 396"/>
                <a:gd name="T8" fmla="*/ 30 w 413"/>
                <a:gd name="T9" fmla="*/ 259 h 396"/>
                <a:gd name="T10" fmla="*/ 58 w 413"/>
                <a:gd name="T11" fmla="*/ 286 h 396"/>
                <a:gd name="T12" fmla="*/ 64 w 413"/>
                <a:gd name="T13" fmla="*/ 390 h 396"/>
                <a:gd name="T14" fmla="*/ 161 w 413"/>
                <a:gd name="T15" fmla="*/ 391 h 396"/>
                <a:gd name="T16" fmla="*/ 199 w 413"/>
                <a:gd name="T17" fmla="*/ 363 h 396"/>
                <a:gd name="T18" fmla="*/ 172 w 413"/>
                <a:gd name="T19" fmla="*/ 336 h 396"/>
                <a:gd name="T20" fmla="*/ 221 w 413"/>
                <a:gd name="T21" fmla="*/ 326 h 396"/>
                <a:gd name="T22" fmla="*/ 246 w 413"/>
                <a:gd name="T23" fmla="*/ 353 h 396"/>
                <a:gd name="T24" fmla="*/ 264 w 413"/>
                <a:gd name="T25" fmla="*/ 385 h 396"/>
                <a:gd name="T26" fmla="*/ 413 w 413"/>
                <a:gd name="T27" fmla="*/ 378 h 396"/>
                <a:gd name="T28" fmla="*/ 413 w 413"/>
                <a:gd name="T29" fmla="*/ 0 h 396"/>
                <a:gd name="T30" fmla="*/ 57 w 413"/>
                <a:gd name="T31" fmla="*/ 0 h 396"/>
                <a:gd name="T32" fmla="*/ 59 w 413"/>
                <a:gd name="T33" fmla="*/ 5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3" h="396">
                  <a:moveTo>
                    <a:pt x="59" y="57"/>
                  </a:moveTo>
                  <a:cubicBezTo>
                    <a:pt x="67" y="111"/>
                    <a:pt x="64" y="212"/>
                    <a:pt x="58" y="218"/>
                  </a:cubicBezTo>
                  <a:cubicBezTo>
                    <a:pt x="51" y="223"/>
                    <a:pt x="46" y="220"/>
                    <a:pt x="46" y="211"/>
                  </a:cubicBezTo>
                  <a:cubicBezTo>
                    <a:pt x="46" y="202"/>
                    <a:pt x="42" y="186"/>
                    <a:pt x="24" y="198"/>
                  </a:cubicBezTo>
                  <a:cubicBezTo>
                    <a:pt x="6" y="211"/>
                    <a:pt x="0" y="272"/>
                    <a:pt x="30" y="259"/>
                  </a:cubicBezTo>
                  <a:cubicBezTo>
                    <a:pt x="42" y="254"/>
                    <a:pt x="55" y="274"/>
                    <a:pt x="58" y="286"/>
                  </a:cubicBezTo>
                  <a:cubicBezTo>
                    <a:pt x="63" y="311"/>
                    <a:pt x="57" y="342"/>
                    <a:pt x="64" y="390"/>
                  </a:cubicBezTo>
                  <a:cubicBezTo>
                    <a:pt x="107" y="396"/>
                    <a:pt x="137" y="396"/>
                    <a:pt x="161" y="391"/>
                  </a:cubicBezTo>
                  <a:cubicBezTo>
                    <a:pt x="190" y="385"/>
                    <a:pt x="206" y="370"/>
                    <a:pt x="199" y="363"/>
                  </a:cubicBezTo>
                  <a:cubicBezTo>
                    <a:pt x="192" y="356"/>
                    <a:pt x="170" y="351"/>
                    <a:pt x="172" y="336"/>
                  </a:cubicBezTo>
                  <a:cubicBezTo>
                    <a:pt x="174" y="320"/>
                    <a:pt x="205" y="321"/>
                    <a:pt x="221" y="326"/>
                  </a:cubicBezTo>
                  <a:cubicBezTo>
                    <a:pt x="236" y="331"/>
                    <a:pt x="255" y="336"/>
                    <a:pt x="246" y="353"/>
                  </a:cubicBezTo>
                  <a:cubicBezTo>
                    <a:pt x="236" y="370"/>
                    <a:pt x="247" y="380"/>
                    <a:pt x="264" y="385"/>
                  </a:cubicBezTo>
                  <a:cubicBezTo>
                    <a:pt x="277" y="389"/>
                    <a:pt x="350" y="373"/>
                    <a:pt x="413" y="378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22"/>
                    <a:pt x="57" y="43"/>
                    <a:pt x="59" y="5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4F81BD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15139987" y="27809401"/>
              <a:ext cx="1883610" cy="1826631"/>
            </a:xfrm>
            <a:custGeom>
              <a:avLst/>
              <a:gdLst>
                <a:gd name="T0" fmla="*/ 157 w 422"/>
                <a:gd name="T1" fmla="*/ 17 h 406"/>
                <a:gd name="T2" fmla="*/ 182 w 422"/>
                <a:gd name="T3" fmla="*/ 55 h 406"/>
                <a:gd name="T4" fmla="*/ 133 w 422"/>
                <a:gd name="T5" fmla="*/ 64 h 406"/>
                <a:gd name="T6" fmla="*/ 105 w 422"/>
                <a:gd name="T7" fmla="*/ 45 h 406"/>
                <a:gd name="T8" fmla="*/ 112 w 422"/>
                <a:gd name="T9" fmla="*/ 19 h 406"/>
                <a:gd name="T10" fmla="*/ 11 w 422"/>
                <a:gd name="T11" fmla="*/ 12 h 406"/>
                <a:gd name="T12" fmla="*/ 13 w 422"/>
                <a:gd name="T13" fmla="*/ 162 h 406"/>
                <a:gd name="T14" fmla="*/ 9 w 422"/>
                <a:gd name="T15" fmla="*/ 235 h 406"/>
                <a:gd name="T16" fmla="*/ 33 w 422"/>
                <a:gd name="T17" fmla="*/ 256 h 406"/>
                <a:gd name="T18" fmla="*/ 67 w 422"/>
                <a:gd name="T19" fmla="*/ 248 h 406"/>
                <a:gd name="T20" fmla="*/ 62 w 422"/>
                <a:gd name="T21" fmla="*/ 285 h 406"/>
                <a:gd name="T22" fmla="*/ 34 w 422"/>
                <a:gd name="T23" fmla="*/ 316 h 406"/>
                <a:gd name="T24" fmla="*/ 18 w 422"/>
                <a:gd name="T25" fmla="*/ 299 h 406"/>
                <a:gd name="T26" fmla="*/ 5 w 422"/>
                <a:gd name="T27" fmla="*/ 299 h 406"/>
                <a:gd name="T28" fmla="*/ 12 w 422"/>
                <a:gd name="T29" fmla="*/ 399 h 406"/>
                <a:gd name="T30" fmla="*/ 85 w 422"/>
                <a:gd name="T31" fmla="*/ 392 h 406"/>
                <a:gd name="T32" fmla="*/ 145 w 422"/>
                <a:gd name="T33" fmla="*/ 368 h 406"/>
                <a:gd name="T34" fmla="*/ 146 w 422"/>
                <a:gd name="T35" fmla="*/ 337 h 406"/>
                <a:gd name="T36" fmla="*/ 201 w 422"/>
                <a:gd name="T37" fmla="*/ 334 h 406"/>
                <a:gd name="T38" fmla="*/ 198 w 422"/>
                <a:gd name="T39" fmla="*/ 364 h 406"/>
                <a:gd name="T40" fmla="*/ 252 w 422"/>
                <a:gd name="T41" fmla="*/ 392 h 406"/>
                <a:gd name="T42" fmla="*/ 363 w 422"/>
                <a:gd name="T43" fmla="*/ 401 h 406"/>
                <a:gd name="T44" fmla="*/ 364 w 422"/>
                <a:gd name="T45" fmla="*/ 246 h 406"/>
                <a:gd name="T46" fmla="*/ 384 w 422"/>
                <a:gd name="T47" fmla="*/ 199 h 406"/>
                <a:gd name="T48" fmla="*/ 417 w 422"/>
                <a:gd name="T49" fmla="*/ 196 h 406"/>
                <a:gd name="T50" fmla="*/ 408 w 422"/>
                <a:gd name="T51" fmla="*/ 157 h 406"/>
                <a:gd name="T52" fmla="*/ 372 w 422"/>
                <a:gd name="T53" fmla="*/ 159 h 406"/>
                <a:gd name="T54" fmla="*/ 367 w 422"/>
                <a:gd name="T55" fmla="*/ 125 h 406"/>
                <a:gd name="T56" fmla="*/ 365 w 422"/>
                <a:gd name="T57" fmla="*/ 9 h 406"/>
                <a:gd name="T58" fmla="*/ 157 w 422"/>
                <a:gd name="T59" fmla="*/ 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2" h="406">
                  <a:moveTo>
                    <a:pt x="157" y="17"/>
                  </a:moveTo>
                  <a:cubicBezTo>
                    <a:pt x="147" y="27"/>
                    <a:pt x="186" y="42"/>
                    <a:pt x="182" y="55"/>
                  </a:cubicBezTo>
                  <a:cubicBezTo>
                    <a:pt x="178" y="68"/>
                    <a:pt x="154" y="66"/>
                    <a:pt x="133" y="64"/>
                  </a:cubicBezTo>
                  <a:cubicBezTo>
                    <a:pt x="113" y="63"/>
                    <a:pt x="104" y="56"/>
                    <a:pt x="105" y="45"/>
                  </a:cubicBezTo>
                  <a:cubicBezTo>
                    <a:pt x="105" y="34"/>
                    <a:pt x="123" y="25"/>
                    <a:pt x="112" y="19"/>
                  </a:cubicBezTo>
                  <a:cubicBezTo>
                    <a:pt x="86" y="5"/>
                    <a:pt x="22" y="10"/>
                    <a:pt x="11" y="12"/>
                  </a:cubicBezTo>
                  <a:cubicBezTo>
                    <a:pt x="23" y="73"/>
                    <a:pt x="15" y="141"/>
                    <a:pt x="13" y="162"/>
                  </a:cubicBezTo>
                  <a:cubicBezTo>
                    <a:pt x="11" y="182"/>
                    <a:pt x="6" y="219"/>
                    <a:pt x="9" y="235"/>
                  </a:cubicBezTo>
                  <a:cubicBezTo>
                    <a:pt x="11" y="252"/>
                    <a:pt x="21" y="258"/>
                    <a:pt x="33" y="256"/>
                  </a:cubicBezTo>
                  <a:cubicBezTo>
                    <a:pt x="44" y="253"/>
                    <a:pt x="59" y="241"/>
                    <a:pt x="67" y="248"/>
                  </a:cubicBezTo>
                  <a:cubicBezTo>
                    <a:pt x="74" y="254"/>
                    <a:pt x="67" y="270"/>
                    <a:pt x="62" y="285"/>
                  </a:cubicBezTo>
                  <a:cubicBezTo>
                    <a:pt x="57" y="299"/>
                    <a:pt x="43" y="316"/>
                    <a:pt x="34" y="316"/>
                  </a:cubicBezTo>
                  <a:cubicBezTo>
                    <a:pt x="24" y="316"/>
                    <a:pt x="20" y="305"/>
                    <a:pt x="18" y="299"/>
                  </a:cubicBezTo>
                  <a:cubicBezTo>
                    <a:pt x="16" y="292"/>
                    <a:pt x="10" y="292"/>
                    <a:pt x="5" y="299"/>
                  </a:cubicBezTo>
                  <a:cubicBezTo>
                    <a:pt x="0" y="306"/>
                    <a:pt x="8" y="384"/>
                    <a:pt x="12" y="399"/>
                  </a:cubicBezTo>
                  <a:cubicBezTo>
                    <a:pt x="32" y="391"/>
                    <a:pt x="53" y="381"/>
                    <a:pt x="85" y="392"/>
                  </a:cubicBezTo>
                  <a:cubicBezTo>
                    <a:pt x="110" y="400"/>
                    <a:pt x="156" y="390"/>
                    <a:pt x="145" y="368"/>
                  </a:cubicBezTo>
                  <a:cubicBezTo>
                    <a:pt x="137" y="351"/>
                    <a:pt x="138" y="341"/>
                    <a:pt x="146" y="337"/>
                  </a:cubicBezTo>
                  <a:cubicBezTo>
                    <a:pt x="154" y="333"/>
                    <a:pt x="192" y="329"/>
                    <a:pt x="201" y="334"/>
                  </a:cubicBezTo>
                  <a:cubicBezTo>
                    <a:pt x="209" y="340"/>
                    <a:pt x="204" y="356"/>
                    <a:pt x="198" y="364"/>
                  </a:cubicBezTo>
                  <a:cubicBezTo>
                    <a:pt x="189" y="374"/>
                    <a:pt x="217" y="387"/>
                    <a:pt x="252" y="392"/>
                  </a:cubicBezTo>
                  <a:cubicBezTo>
                    <a:pt x="303" y="400"/>
                    <a:pt x="337" y="406"/>
                    <a:pt x="363" y="401"/>
                  </a:cubicBezTo>
                  <a:cubicBezTo>
                    <a:pt x="343" y="320"/>
                    <a:pt x="363" y="270"/>
                    <a:pt x="364" y="246"/>
                  </a:cubicBezTo>
                  <a:cubicBezTo>
                    <a:pt x="365" y="215"/>
                    <a:pt x="372" y="187"/>
                    <a:pt x="384" y="199"/>
                  </a:cubicBezTo>
                  <a:cubicBezTo>
                    <a:pt x="401" y="214"/>
                    <a:pt x="412" y="211"/>
                    <a:pt x="417" y="196"/>
                  </a:cubicBezTo>
                  <a:cubicBezTo>
                    <a:pt x="422" y="181"/>
                    <a:pt x="416" y="163"/>
                    <a:pt x="408" y="157"/>
                  </a:cubicBezTo>
                  <a:cubicBezTo>
                    <a:pt x="400" y="151"/>
                    <a:pt x="384" y="166"/>
                    <a:pt x="372" y="159"/>
                  </a:cubicBezTo>
                  <a:cubicBezTo>
                    <a:pt x="360" y="153"/>
                    <a:pt x="362" y="142"/>
                    <a:pt x="367" y="125"/>
                  </a:cubicBezTo>
                  <a:cubicBezTo>
                    <a:pt x="380" y="71"/>
                    <a:pt x="368" y="39"/>
                    <a:pt x="365" y="9"/>
                  </a:cubicBezTo>
                  <a:cubicBezTo>
                    <a:pt x="300" y="0"/>
                    <a:pt x="167" y="7"/>
                    <a:pt x="157" y="1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13267779" y="27809401"/>
              <a:ext cx="2232248" cy="2160240"/>
            </a:xfrm>
            <a:custGeom>
              <a:avLst/>
              <a:gdLst>
                <a:gd name="T0" fmla="*/ 399 w 468"/>
                <a:gd name="T1" fmla="*/ 298 h 469"/>
                <a:gd name="T2" fmla="*/ 412 w 468"/>
                <a:gd name="T3" fmla="*/ 298 h 469"/>
                <a:gd name="T4" fmla="*/ 428 w 468"/>
                <a:gd name="T5" fmla="*/ 315 h 469"/>
                <a:gd name="T6" fmla="*/ 456 w 468"/>
                <a:gd name="T7" fmla="*/ 284 h 469"/>
                <a:gd name="T8" fmla="*/ 461 w 468"/>
                <a:gd name="T9" fmla="*/ 247 h 469"/>
                <a:gd name="T10" fmla="*/ 427 w 468"/>
                <a:gd name="T11" fmla="*/ 255 h 469"/>
                <a:gd name="T12" fmla="*/ 403 w 468"/>
                <a:gd name="T13" fmla="*/ 234 h 469"/>
                <a:gd name="T14" fmla="*/ 407 w 468"/>
                <a:gd name="T15" fmla="*/ 161 h 469"/>
                <a:gd name="T16" fmla="*/ 405 w 468"/>
                <a:gd name="T17" fmla="*/ 11 h 469"/>
                <a:gd name="T18" fmla="*/ 266 w 468"/>
                <a:gd name="T19" fmla="*/ 5 h 469"/>
                <a:gd name="T20" fmla="*/ 222 w 468"/>
                <a:gd name="T21" fmla="*/ 24 h 469"/>
                <a:gd name="T22" fmla="*/ 220 w 468"/>
                <a:gd name="T23" fmla="*/ 61 h 469"/>
                <a:gd name="T24" fmla="*/ 171 w 468"/>
                <a:gd name="T25" fmla="*/ 54 h 469"/>
                <a:gd name="T26" fmla="*/ 179 w 468"/>
                <a:gd name="T27" fmla="*/ 28 h 469"/>
                <a:gd name="T28" fmla="*/ 156 w 468"/>
                <a:gd name="T29" fmla="*/ 15 h 469"/>
                <a:gd name="T30" fmla="*/ 53 w 468"/>
                <a:gd name="T31" fmla="*/ 13 h 469"/>
                <a:gd name="T32" fmla="*/ 52 w 468"/>
                <a:gd name="T33" fmla="*/ 192 h 469"/>
                <a:gd name="T34" fmla="*/ 57 w 468"/>
                <a:gd name="T35" fmla="*/ 278 h 469"/>
                <a:gd name="T36" fmla="*/ 40 w 468"/>
                <a:gd name="T37" fmla="*/ 287 h 469"/>
                <a:gd name="T38" fmla="*/ 11 w 468"/>
                <a:gd name="T39" fmla="*/ 291 h 469"/>
                <a:gd name="T40" fmla="*/ 17 w 468"/>
                <a:gd name="T41" fmla="*/ 340 h 469"/>
                <a:gd name="T42" fmla="*/ 40 w 468"/>
                <a:gd name="T43" fmla="*/ 335 h 469"/>
                <a:gd name="T44" fmla="*/ 58 w 468"/>
                <a:gd name="T45" fmla="*/ 326 h 469"/>
                <a:gd name="T46" fmla="*/ 53 w 468"/>
                <a:gd name="T47" fmla="*/ 403 h 469"/>
                <a:gd name="T48" fmla="*/ 185 w 468"/>
                <a:gd name="T49" fmla="*/ 398 h 469"/>
                <a:gd name="T50" fmla="*/ 243 w 468"/>
                <a:gd name="T51" fmla="*/ 428 h 469"/>
                <a:gd name="T52" fmla="*/ 258 w 468"/>
                <a:gd name="T53" fmla="*/ 465 h 469"/>
                <a:gd name="T54" fmla="*/ 306 w 468"/>
                <a:gd name="T55" fmla="*/ 441 h 469"/>
                <a:gd name="T56" fmla="*/ 286 w 468"/>
                <a:gd name="T57" fmla="*/ 418 h 469"/>
                <a:gd name="T58" fmla="*/ 333 w 468"/>
                <a:gd name="T59" fmla="*/ 397 h 469"/>
                <a:gd name="T60" fmla="*/ 406 w 468"/>
                <a:gd name="T61" fmla="*/ 398 h 469"/>
                <a:gd name="T62" fmla="*/ 399 w 468"/>
                <a:gd name="T63" fmla="*/ 29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8" h="469">
                  <a:moveTo>
                    <a:pt x="399" y="298"/>
                  </a:moveTo>
                  <a:cubicBezTo>
                    <a:pt x="404" y="291"/>
                    <a:pt x="410" y="291"/>
                    <a:pt x="412" y="298"/>
                  </a:cubicBezTo>
                  <a:cubicBezTo>
                    <a:pt x="414" y="304"/>
                    <a:pt x="418" y="315"/>
                    <a:pt x="428" y="315"/>
                  </a:cubicBezTo>
                  <a:cubicBezTo>
                    <a:pt x="437" y="315"/>
                    <a:pt x="451" y="298"/>
                    <a:pt x="456" y="284"/>
                  </a:cubicBezTo>
                  <a:cubicBezTo>
                    <a:pt x="461" y="269"/>
                    <a:pt x="468" y="253"/>
                    <a:pt x="461" y="247"/>
                  </a:cubicBezTo>
                  <a:cubicBezTo>
                    <a:pt x="453" y="240"/>
                    <a:pt x="438" y="252"/>
                    <a:pt x="427" y="255"/>
                  </a:cubicBezTo>
                  <a:cubicBezTo>
                    <a:pt x="415" y="257"/>
                    <a:pt x="405" y="251"/>
                    <a:pt x="403" y="234"/>
                  </a:cubicBezTo>
                  <a:cubicBezTo>
                    <a:pt x="400" y="218"/>
                    <a:pt x="405" y="181"/>
                    <a:pt x="407" y="161"/>
                  </a:cubicBezTo>
                  <a:cubicBezTo>
                    <a:pt x="409" y="140"/>
                    <a:pt x="417" y="72"/>
                    <a:pt x="405" y="11"/>
                  </a:cubicBezTo>
                  <a:cubicBezTo>
                    <a:pt x="345" y="17"/>
                    <a:pt x="294" y="11"/>
                    <a:pt x="266" y="5"/>
                  </a:cubicBezTo>
                  <a:cubicBezTo>
                    <a:pt x="238" y="0"/>
                    <a:pt x="222" y="17"/>
                    <a:pt x="222" y="24"/>
                  </a:cubicBezTo>
                  <a:cubicBezTo>
                    <a:pt x="222" y="32"/>
                    <a:pt x="236" y="53"/>
                    <a:pt x="220" y="61"/>
                  </a:cubicBezTo>
                  <a:cubicBezTo>
                    <a:pt x="204" y="69"/>
                    <a:pt x="179" y="67"/>
                    <a:pt x="171" y="54"/>
                  </a:cubicBezTo>
                  <a:cubicBezTo>
                    <a:pt x="164" y="40"/>
                    <a:pt x="179" y="34"/>
                    <a:pt x="179" y="28"/>
                  </a:cubicBezTo>
                  <a:cubicBezTo>
                    <a:pt x="179" y="22"/>
                    <a:pt x="169" y="15"/>
                    <a:pt x="156" y="15"/>
                  </a:cubicBezTo>
                  <a:cubicBezTo>
                    <a:pt x="144" y="15"/>
                    <a:pt x="107" y="21"/>
                    <a:pt x="53" y="13"/>
                  </a:cubicBezTo>
                  <a:cubicBezTo>
                    <a:pt x="51" y="26"/>
                    <a:pt x="41" y="149"/>
                    <a:pt x="52" y="192"/>
                  </a:cubicBezTo>
                  <a:cubicBezTo>
                    <a:pt x="64" y="235"/>
                    <a:pt x="60" y="269"/>
                    <a:pt x="57" y="278"/>
                  </a:cubicBezTo>
                  <a:cubicBezTo>
                    <a:pt x="54" y="287"/>
                    <a:pt x="48" y="293"/>
                    <a:pt x="40" y="287"/>
                  </a:cubicBezTo>
                  <a:cubicBezTo>
                    <a:pt x="33" y="281"/>
                    <a:pt x="21" y="273"/>
                    <a:pt x="11" y="291"/>
                  </a:cubicBezTo>
                  <a:cubicBezTo>
                    <a:pt x="0" y="309"/>
                    <a:pt x="10" y="337"/>
                    <a:pt x="17" y="340"/>
                  </a:cubicBezTo>
                  <a:cubicBezTo>
                    <a:pt x="25" y="344"/>
                    <a:pt x="37" y="345"/>
                    <a:pt x="40" y="335"/>
                  </a:cubicBezTo>
                  <a:cubicBezTo>
                    <a:pt x="44" y="325"/>
                    <a:pt x="52" y="320"/>
                    <a:pt x="58" y="326"/>
                  </a:cubicBezTo>
                  <a:cubicBezTo>
                    <a:pt x="76" y="344"/>
                    <a:pt x="46" y="354"/>
                    <a:pt x="53" y="403"/>
                  </a:cubicBezTo>
                  <a:cubicBezTo>
                    <a:pt x="73" y="403"/>
                    <a:pt x="146" y="390"/>
                    <a:pt x="185" y="398"/>
                  </a:cubicBezTo>
                  <a:cubicBezTo>
                    <a:pt x="214" y="403"/>
                    <a:pt x="247" y="413"/>
                    <a:pt x="243" y="428"/>
                  </a:cubicBezTo>
                  <a:cubicBezTo>
                    <a:pt x="239" y="440"/>
                    <a:pt x="219" y="461"/>
                    <a:pt x="258" y="465"/>
                  </a:cubicBezTo>
                  <a:cubicBezTo>
                    <a:pt x="296" y="469"/>
                    <a:pt x="306" y="447"/>
                    <a:pt x="306" y="441"/>
                  </a:cubicBezTo>
                  <a:cubicBezTo>
                    <a:pt x="306" y="425"/>
                    <a:pt x="286" y="429"/>
                    <a:pt x="286" y="418"/>
                  </a:cubicBezTo>
                  <a:cubicBezTo>
                    <a:pt x="287" y="406"/>
                    <a:pt x="307" y="394"/>
                    <a:pt x="333" y="397"/>
                  </a:cubicBezTo>
                  <a:cubicBezTo>
                    <a:pt x="360" y="400"/>
                    <a:pt x="368" y="409"/>
                    <a:pt x="406" y="398"/>
                  </a:cubicBezTo>
                  <a:cubicBezTo>
                    <a:pt x="402" y="383"/>
                    <a:pt x="394" y="305"/>
                    <a:pt x="399" y="298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4F81BD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6724163" y="29537593"/>
              <a:ext cx="1605887" cy="1875781"/>
            </a:xfrm>
            <a:custGeom>
              <a:avLst/>
              <a:gdLst>
                <a:gd name="T0" fmla="*/ 152 w 360"/>
                <a:gd name="T1" fmla="*/ 22 h 410"/>
                <a:gd name="T2" fmla="*/ 178 w 360"/>
                <a:gd name="T3" fmla="*/ 60 h 410"/>
                <a:gd name="T4" fmla="*/ 129 w 360"/>
                <a:gd name="T5" fmla="*/ 69 h 410"/>
                <a:gd name="T6" fmla="*/ 100 w 360"/>
                <a:gd name="T7" fmla="*/ 50 h 410"/>
                <a:gd name="T8" fmla="*/ 108 w 360"/>
                <a:gd name="T9" fmla="*/ 23 h 410"/>
                <a:gd name="T10" fmla="*/ 9 w 360"/>
                <a:gd name="T11" fmla="*/ 19 h 410"/>
                <a:gd name="T12" fmla="*/ 9 w 360"/>
                <a:gd name="T13" fmla="*/ 154 h 410"/>
                <a:gd name="T14" fmla="*/ 26 w 360"/>
                <a:gd name="T15" fmla="*/ 236 h 410"/>
                <a:gd name="T16" fmla="*/ 49 w 360"/>
                <a:gd name="T17" fmla="*/ 209 h 410"/>
                <a:gd name="T18" fmla="*/ 64 w 360"/>
                <a:gd name="T19" fmla="*/ 250 h 410"/>
                <a:gd name="T20" fmla="*/ 47 w 360"/>
                <a:gd name="T21" fmla="*/ 284 h 410"/>
                <a:gd name="T22" fmla="*/ 24 w 360"/>
                <a:gd name="T23" fmla="*/ 277 h 410"/>
                <a:gd name="T24" fmla="*/ 9 w 360"/>
                <a:gd name="T25" fmla="*/ 325 h 410"/>
                <a:gd name="T26" fmla="*/ 10 w 360"/>
                <a:gd name="T27" fmla="*/ 410 h 410"/>
                <a:gd name="T28" fmla="*/ 360 w 360"/>
                <a:gd name="T29" fmla="*/ 410 h 410"/>
                <a:gd name="T30" fmla="*/ 360 w 360"/>
                <a:gd name="T31" fmla="*/ 29 h 410"/>
                <a:gd name="T32" fmla="*/ 152 w 360"/>
                <a:gd name="T33" fmla="*/ 2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410">
                  <a:moveTo>
                    <a:pt x="152" y="22"/>
                  </a:moveTo>
                  <a:cubicBezTo>
                    <a:pt x="141" y="31"/>
                    <a:pt x="182" y="46"/>
                    <a:pt x="178" y="60"/>
                  </a:cubicBezTo>
                  <a:cubicBezTo>
                    <a:pt x="173" y="73"/>
                    <a:pt x="149" y="70"/>
                    <a:pt x="129" y="69"/>
                  </a:cubicBezTo>
                  <a:cubicBezTo>
                    <a:pt x="108" y="68"/>
                    <a:pt x="100" y="61"/>
                    <a:pt x="100" y="50"/>
                  </a:cubicBezTo>
                  <a:cubicBezTo>
                    <a:pt x="101" y="39"/>
                    <a:pt x="119" y="29"/>
                    <a:pt x="108" y="23"/>
                  </a:cubicBezTo>
                  <a:cubicBezTo>
                    <a:pt x="82" y="10"/>
                    <a:pt x="20" y="16"/>
                    <a:pt x="9" y="19"/>
                  </a:cubicBezTo>
                  <a:cubicBezTo>
                    <a:pt x="20" y="71"/>
                    <a:pt x="12" y="137"/>
                    <a:pt x="9" y="154"/>
                  </a:cubicBezTo>
                  <a:cubicBezTo>
                    <a:pt x="0" y="197"/>
                    <a:pt x="9" y="233"/>
                    <a:pt x="26" y="236"/>
                  </a:cubicBezTo>
                  <a:cubicBezTo>
                    <a:pt x="33" y="237"/>
                    <a:pt x="34" y="212"/>
                    <a:pt x="49" y="209"/>
                  </a:cubicBezTo>
                  <a:cubicBezTo>
                    <a:pt x="64" y="207"/>
                    <a:pt x="64" y="234"/>
                    <a:pt x="64" y="250"/>
                  </a:cubicBezTo>
                  <a:cubicBezTo>
                    <a:pt x="64" y="267"/>
                    <a:pt x="57" y="284"/>
                    <a:pt x="47" y="284"/>
                  </a:cubicBezTo>
                  <a:cubicBezTo>
                    <a:pt x="36" y="284"/>
                    <a:pt x="34" y="277"/>
                    <a:pt x="24" y="277"/>
                  </a:cubicBezTo>
                  <a:cubicBezTo>
                    <a:pt x="14" y="276"/>
                    <a:pt x="13" y="298"/>
                    <a:pt x="9" y="325"/>
                  </a:cubicBezTo>
                  <a:cubicBezTo>
                    <a:pt x="7" y="341"/>
                    <a:pt x="4" y="373"/>
                    <a:pt x="10" y="410"/>
                  </a:cubicBezTo>
                  <a:cubicBezTo>
                    <a:pt x="360" y="410"/>
                    <a:pt x="360" y="410"/>
                    <a:pt x="360" y="410"/>
                  </a:cubicBezTo>
                  <a:cubicBezTo>
                    <a:pt x="360" y="29"/>
                    <a:pt x="360" y="29"/>
                    <a:pt x="360" y="29"/>
                  </a:cubicBezTo>
                  <a:cubicBezTo>
                    <a:pt x="293" y="11"/>
                    <a:pt x="181" y="0"/>
                    <a:pt x="152" y="22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4F81BD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14923963" y="29321569"/>
              <a:ext cx="2070649" cy="2081863"/>
            </a:xfrm>
            <a:custGeom>
              <a:avLst/>
              <a:gdLst>
                <a:gd name="T0" fmla="*/ 409 w 464"/>
                <a:gd name="T1" fmla="*/ 378 h 463"/>
                <a:gd name="T2" fmla="*/ 424 w 464"/>
                <a:gd name="T3" fmla="*/ 330 h 463"/>
                <a:gd name="T4" fmla="*/ 447 w 464"/>
                <a:gd name="T5" fmla="*/ 337 h 463"/>
                <a:gd name="T6" fmla="*/ 464 w 464"/>
                <a:gd name="T7" fmla="*/ 303 h 463"/>
                <a:gd name="T8" fmla="*/ 449 w 464"/>
                <a:gd name="T9" fmla="*/ 262 h 463"/>
                <a:gd name="T10" fmla="*/ 426 w 464"/>
                <a:gd name="T11" fmla="*/ 289 h 463"/>
                <a:gd name="T12" fmla="*/ 409 w 464"/>
                <a:gd name="T13" fmla="*/ 207 h 463"/>
                <a:gd name="T14" fmla="*/ 409 w 464"/>
                <a:gd name="T15" fmla="*/ 72 h 463"/>
                <a:gd name="T16" fmla="*/ 298 w 464"/>
                <a:gd name="T17" fmla="*/ 63 h 463"/>
                <a:gd name="T18" fmla="*/ 244 w 464"/>
                <a:gd name="T19" fmla="*/ 35 h 463"/>
                <a:gd name="T20" fmla="*/ 247 w 464"/>
                <a:gd name="T21" fmla="*/ 5 h 463"/>
                <a:gd name="T22" fmla="*/ 192 w 464"/>
                <a:gd name="T23" fmla="*/ 8 h 463"/>
                <a:gd name="T24" fmla="*/ 191 w 464"/>
                <a:gd name="T25" fmla="*/ 39 h 463"/>
                <a:gd name="T26" fmla="*/ 131 w 464"/>
                <a:gd name="T27" fmla="*/ 63 h 463"/>
                <a:gd name="T28" fmla="*/ 58 w 464"/>
                <a:gd name="T29" fmla="*/ 70 h 463"/>
                <a:gd name="T30" fmla="*/ 59 w 464"/>
                <a:gd name="T31" fmla="*/ 183 h 463"/>
                <a:gd name="T32" fmla="*/ 47 w 464"/>
                <a:gd name="T33" fmla="*/ 255 h 463"/>
                <a:gd name="T34" fmla="*/ 25 w 464"/>
                <a:gd name="T35" fmla="*/ 266 h 463"/>
                <a:gd name="T36" fmla="*/ 2 w 464"/>
                <a:gd name="T37" fmla="*/ 282 h 463"/>
                <a:gd name="T38" fmla="*/ 12 w 464"/>
                <a:gd name="T39" fmla="*/ 320 h 463"/>
                <a:gd name="T40" fmla="*/ 41 w 464"/>
                <a:gd name="T41" fmla="*/ 310 h 463"/>
                <a:gd name="T42" fmla="*/ 59 w 464"/>
                <a:gd name="T43" fmla="*/ 305 h 463"/>
                <a:gd name="T44" fmla="*/ 54 w 464"/>
                <a:gd name="T45" fmla="*/ 383 h 463"/>
                <a:gd name="T46" fmla="*/ 63 w 464"/>
                <a:gd name="T47" fmla="*/ 463 h 463"/>
                <a:gd name="T48" fmla="*/ 410 w 464"/>
                <a:gd name="T49" fmla="*/ 463 h 463"/>
                <a:gd name="T50" fmla="*/ 409 w 464"/>
                <a:gd name="T51" fmla="*/ 37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4" h="463">
                  <a:moveTo>
                    <a:pt x="409" y="378"/>
                  </a:moveTo>
                  <a:cubicBezTo>
                    <a:pt x="413" y="351"/>
                    <a:pt x="414" y="329"/>
                    <a:pt x="424" y="330"/>
                  </a:cubicBezTo>
                  <a:cubicBezTo>
                    <a:pt x="434" y="330"/>
                    <a:pt x="436" y="337"/>
                    <a:pt x="447" y="337"/>
                  </a:cubicBezTo>
                  <a:cubicBezTo>
                    <a:pt x="457" y="337"/>
                    <a:pt x="464" y="320"/>
                    <a:pt x="464" y="303"/>
                  </a:cubicBezTo>
                  <a:cubicBezTo>
                    <a:pt x="464" y="287"/>
                    <a:pt x="464" y="260"/>
                    <a:pt x="449" y="262"/>
                  </a:cubicBezTo>
                  <a:cubicBezTo>
                    <a:pt x="434" y="265"/>
                    <a:pt x="433" y="290"/>
                    <a:pt x="426" y="289"/>
                  </a:cubicBezTo>
                  <a:cubicBezTo>
                    <a:pt x="409" y="286"/>
                    <a:pt x="400" y="250"/>
                    <a:pt x="409" y="207"/>
                  </a:cubicBezTo>
                  <a:cubicBezTo>
                    <a:pt x="412" y="190"/>
                    <a:pt x="420" y="124"/>
                    <a:pt x="409" y="72"/>
                  </a:cubicBezTo>
                  <a:cubicBezTo>
                    <a:pt x="383" y="77"/>
                    <a:pt x="349" y="71"/>
                    <a:pt x="298" y="63"/>
                  </a:cubicBezTo>
                  <a:cubicBezTo>
                    <a:pt x="263" y="58"/>
                    <a:pt x="235" y="45"/>
                    <a:pt x="244" y="35"/>
                  </a:cubicBezTo>
                  <a:cubicBezTo>
                    <a:pt x="250" y="27"/>
                    <a:pt x="255" y="11"/>
                    <a:pt x="247" y="5"/>
                  </a:cubicBezTo>
                  <a:cubicBezTo>
                    <a:pt x="238" y="0"/>
                    <a:pt x="200" y="4"/>
                    <a:pt x="192" y="8"/>
                  </a:cubicBezTo>
                  <a:cubicBezTo>
                    <a:pt x="184" y="12"/>
                    <a:pt x="183" y="22"/>
                    <a:pt x="191" y="39"/>
                  </a:cubicBezTo>
                  <a:cubicBezTo>
                    <a:pt x="202" y="61"/>
                    <a:pt x="156" y="71"/>
                    <a:pt x="131" y="63"/>
                  </a:cubicBezTo>
                  <a:cubicBezTo>
                    <a:pt x="99" y="52"/>
                    <a:pt x="78" y="62"/>
                    <a:pt x="58" y="70"/>
                  </a:cubicBezTo>
                  <a:cubicBezTo>
                    <a:pt x="63" y="94"/>
                    <a:pt x="61" y="160"/>
                    <a:pt x="59" y="183"/>
                  </a:cubicBezTo>
                  <a:cubicBezTo>
                    <a:pt x="57" y="205"/>
                    <a:pt x="51" y="242"/>
                    <a:pt x="47" y="255"/>
                  </a:cubicBezTo>
                  <a:cubicBezTo>
                    <a:pt x="46" y="260"/>
                    <a:pt x="41" y="279"/>
                    <a:pt x="25" y="266"/>
                  </a:cubicBezTo>
                  <a:cubicBezTo>
                    <a:pt x="10" y="254"/>
                    <a:pt x="4" y="270"/>
                    <a:pt x="2" y="282"/>
                  </a:cubicBezTo>
                  <a:cubicBezTo>
                    <a:pt x="0" y="295"/>
                    <a:pt x="2" y="307"/>
                    <a:pt x="12" y="320"/>
                  </a:cubicBezTo>
                  <a:cubicBezTo>
                    <a:pt x="23" y="332"/>
                    <a:pt x="34" y="322"/>
                    <a:pt x="41" y="310"/>
                  </a:cubicBezTo>
                  <a:cubicBezTo>
                    <a:pt x="47" y="299"/>
                    <a:pt x="53" y="297"/>
                    <a:pt x="59" y="305"/>
                  </a:cubicBezTo>
                  <a:cubicBezTo>
                    <a:pt x="68" y="315"/>
                    <a:pt x="58" y="339"/>
                    <a:pt x="54" y="383"/>
                  </a:cubicBezTo>
                  <a:cubicBezTo>
                    <a:pt x="51" y="403"/>
                    <a:pt x="58" y="441"/>
                    <a:pt x="63" y="463"/>
                  </a:cubicBezTo>
                  <a:cubicBezTo>
                    <a:pt x="410" y="463"/>
                    <a:pt x="410" y="463"/>
                    <a:pt x="410" y="463"/>
                  </a:cubicBezTo>
                  <a:cubicBezTo>
                    <a:pt x="404" y="426"/>
                    <a:pt x="407" y="394"/>
                    <a:pt x="409" y="378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16652155" y="27521369"/>
              <a:ext cx="1655008" cy="2319954"/>
            </a:xfrm>
            <a:custGeom>
              <a:avLst/>
              <a:gdLst>
                <a:gd name="T0" fmla="*/ 222 w 371"/>
                <a:gd name="T1" fmla="*/ 65 h 516"/>
                <a:gd name="T2" fmla="*/ 204 w 371"/>
                <a:gd name="T3" fmla="*/ 33 h 516"/>
                <a:gd name="T4" fmla="*/ 179 w 371"/>
                <a:gd name="T5" fmla="*/ 6 h 516"/>
                <a:gd name="T6" fmla="*/ 130 w 371"/>
                <a:gd name="T7" fmla="*/ 16 h 516"/>
                <a:gd name="T8" fmla="*/ 157 w 371"/>
                <a:gd name="T9" fmla="*/ 43 h 516"/>
                <a:gd name="T10" fmla="*/ 119 w 371"/>
                <a:gd name="T11" fmla="*/ 71 h 516"/>
                <a:gd name="T12" fmla="*/ 22 w 371"/>
                <a:gd name="T13" fmla="*/ 70 h 516"/>
                <a:gd name="T14" fmla="*/ 24 w 371"/>
                <a:gd name="T15" fmla="*/ 186 h 516"/>
                <a:gd name="T16" fmla="*/ 29 w 371"/>
                <a:gd name="T17" fmla="*/ 220 h 516"/>
                <a:gd name="T18" fmla="*/ 65 w 371"/>
                <a:gd name="T19" fmla="*/ 218 h 516"/>
                <a:gd name="T20" fmla="*/ 74 w 371"/>
                <a:gd name="T21" fmla="*/ 257 h 516"/>
                <a:gd name="T22" fmla="*/ 41 w 371"/>
                <a:gd name="T23" fmla="*/ 260 h 516"/>
                <a:gd name="T24" fmla="*/ 21 w 371"/>
                <a:gd name="T25" fmla="*/ 307 h 516"/>
                <a:gd name="T26" fmla="*/ 20 w 371"/>
                <a:gd name="T27" fmla="*/ 462 h 516"/>
                <a:gd name="T28" fmla="*/ 119 w 371"/>
                <a:gd name="T29" fmla="*/ 466 h 516"/>
                <a:gd name="T30" fmla="*/ 111 w 371"/>
                <a:gd name="T31" fmla="*/ 493 h 516"/>
                <a:gd name="T32" fmla="*/ 140 w 371"/>
                <a:gd name="T33" fmla="*/ 512 h 516"/>
                <a:gd name="T34" fmla="*/ 189 w 371"/>
                <a:gd name="T35" fmla="*/ 503 h 516"/>
                <a:gd name="T36" fmla="*/ 163 w 371"/>
                <a:gd name="T37" fmla="*/ 465 h 516"/>
                <a:gd name="T38" fmla="*/ 371 w 371"/>
                <a:gd name="T39" fmla="*/ 472 h 516"/>
                <a:gd name="T40" fmla="*/ 371 w 371"/>
                <a:gd name="T41" fmla="*/ 58 h 516"/>
                <a:gd name="T42" fmla="*/ 222 w 371"/>
                <a:gd name="T43" fmla="*/ 6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1" h="516">
                  <a:moveTo>
                    <a:pt x="222" y="65"/>
                  </a:moveTo>
                  <a:cubicBezTo>
                    <a:pt x="205" y="60"/>
                    <a:pt x="194" y="50"/>
                    <a:pt x="204" y="33"/>
                  </a:cubicBezTo>
                  <a:cubicBezTo>
                    <a:pt x="213" y="16"/>
                    <a:pt x="194" y="11"/>
                    <a:pt x="179" y="6"/>
                  </a:cubicBezTo>
                  <a:cubicBezTo>
                    <a:pt x="163" y="1"/>
                    <a:pt x="132" y="0"/>
                    <a:pt x="130" y="16"/>
                  </a:cubicBezTo>
                  <a:cubicBezTo>
                    <a:pt x="128" y="31"/>
                    <a:pt x="150" y="36"/>
                    <a:pt x="157" y="43"/>
                  </a:cubicBezTo>
                  <a:cubicBezTo>
                    <a:pt x="164" y="50"/>
                    <a:pt x="148" y="65"/>
                    <a:pt x="119" y="71"/>
                  </a:cubicBezTo>
                  <a:cubicBezTo>
                    <a:pt x="95" y="76"/>
                    <a:pt x="65" y="76"/>
                    <a:pt x="22" y="70"/>
                  </a:cubicBezTo>
                  <a:cubicBezTo>
                    <a:pt x="25" y="100"/>
                    <a:pt x="37" y="132"/>
                    <a:pt x="24" y="186"/>
                  </a:cubicBezTo>
                  <a:cubicBezTo>
                    <a:pt x="19" y="203"/>
                    <a:pt x="17" y="214"/>
                    <a:pt x="29" y="220"/>
                  </a:cubicBezTo>
                  <a:cubicBezTo>
                    <a:pt x="41" y="227"/>
                    <a:pt x="57" y="212"/>
                    <a:pt x="65" y="218"/>
                  </a:cubicBezTo>
                  <a:cubicBezTo>
                    <a:pt x="73" y="224"/>
                    <a:pt x="79" y="242"/>
                    <a:pt x="74" y="257"/>
                  </a:cubicBezTo>
                  <a:cubicBezTo>
                    <a:pt x="69" y="272"/>
                    <a:pt x="58" y="275"/>
                    <a:pt x="41" y="260"/>
                  </a:cubicBezTo>
                  <a:cubicBezTo>
                    <a:pt x="29" y="248"/>
                    <a:pt x="22" y="276"/>
                    <a:pt x="21" y="307"/>
                  </a:cubicBezTo>
                  <a:cubicBezTo>
                    <a:pt x="20" y="331"/>
                    <a:pt x="0" y="381"/>
                    <a:pt x="20" y="462"/>
                  </a:cubicBezTo>
                  <a:cubicBezTo>
                    <a:pt x="31" y="459"/>
                    <a:pt x="93" y="453"/>
                    <a:pt x="119" y="466"/>
                  </a:cubicBezTo>
                  <a:cubicBezTo>
                    <a:pt x="130" y="472"/>
                    <a:pt x="112" y="482"/>
                    <a:pt x="111" y="493"/>
                  </a:cubicBezTo>
                  <a:cubicBezTo>
                    <a:pt x="111" y="504"/>
                    <a:pt x="119" y="511"/>
                    <a:pt x="140" y="512"/>
                  </a:cubicBezTo>
                  <a:cubicBezTo>
                    <a:pt x="160" y="513"/>
                    <a:pt x="184" y="516"/>
                    <a:pt x="189" y="503"/>
                  </a:cubicBezTo>
                  <a:cubicBezTo>
                    <a:pt x="193" y="489"/>
                    <a:pt x="152" y="474"/>
                    <a:pt x="163" y="465"/>
                  </a:cubicBezTo>
                  <a:cubicBezTo>
                    <a:pt x="192" y="443"/>
                    <a:pt x="304" y="454"/>
                    <a:pt x="371" y="472"/>
                  </a:cubicBezTo>
                  <a:cubicBezTo>
                    <a:pt x="371" y="58"/>
                    <a:pt x="371" y="58"/>
                    <a:pt x="371" y="58"/>
                  </a:cubicBezTo>
                  <a:cubicBezTo>
                    <a:pt x="308" y="53"/>
                    <a:pt x="235" y="69"/>
                    <a:pt x="222" y="65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13555811" y="29609601"/>
              <a:ext cx="1681458" cy="1803773"/>
            </a:xfrm>
            <a:custGeom>
              <a:avLst/>
              <a:gdLst>
                <a:gd name="T0" fmla="*/ 363 w 377"/>
                <a:gd name="T1" fmla="*/ 321 h 401"/>
                <a:gd name="T2" fmla="*/ 368 w 377"/>
                <a:gd name="T3" fmla="*/ 243 h 401"/>
                <a:gd name="T4" fmla="*/ 350 w 377"/>
                <a:gd name="T5" fmla="*/ 248 h 401"/>
                <a:gd name="T6" fmla="*/ 321 w 377"/>
                <a:gd name="T7" fmla="*/ 258 h 401"/>
                <a:gd name="T8" fmla="*/ 311 w 377"/>
                <a:gd name="T9" fmla="*/ 220 h 401"/>
                <a:gd name="T10" fmla="*/ 334 w 377"/>
                <a:gd name="T11" fmla="*/ 204 h 401"/>
                <a:gd name="T12" fmla="*/ 356 w 377"/>
                <a:gd name="T13" fmla="*/ 193 h 401"/>
                <a:gd name="T14" fmla="*/ 368 w 377"/>
                <a:gd name="T15" fmla="*/ 121 h 401"/>
                <a:gd name="T16" fmla="*/ 367 w 377"/>
                <a:gd name="T17" fmla="*/ 8 h 401"/>
                <a:gd name="T18" fmla="*/ 294 w 377"/>
                <a:gd name="T19" fmla="*/ 7 h 401"/>
                <a:gd name="T20" fmla="*/ 247 w 377"/>
                <a:gd name="T21" fmla="*/ 28 h 401"/>
                <a:gd name="T22" fmla="*/ 267 w 377"/>
                <a:gd name="T23" fmla="*/ 51 h 401"/>
                <a:gd name="T24" fmla="*/ 219 w 377"/>
                <a:gd name="T25" fmla="*/ 75 h 401"/>
                <a:gd name="T26" fmla="*/ 204 w 377"/>
                <a:gd name="T27" fmla="*/ 38 h 401"/>
                <a:gd name="T28" fmla="*/ 146 w 377"/>
                <a:gd name="T29" fmla="*/ 8 h 401"/>
                <a:gd name="T30" fmla="*/ 14 w 377"/>
                <a:gd name="T31" fmla="*/ 13 h 401"/>
                <a:gd name="T32" fmla="*/ 3 w 377"/>
                <a:gd name="T33" fmla="*/ 133 h 401"/>
                <a:gd name="T34" fmla="*/ 24 w 377"/>
                <a:gd name="T35" fmla="*/ 175 h 401"/>
                <a:gd name="T36" fmla="*/ 44 w 377"/>
                <a:gd name="T37" fmla="*/ 148 h 401"/>
                <a:gd name="T38" fmla="*/ 66 w 377"/>
                <a:gd name="T39" fmla="*/ 184 h 401"/>
                <a:gd name="T40" fmla="*/ 31 w 377"/>
                <a:gd name="T41" fmla="*/ 227 h 401"/>
                <a:gd name="T42" fmla="*/ 2 w 377"/>
                <a:gd name="T43" fmla="*/ 255 h 401"/>
                <a:gd name="T44" fmla="*/ 15 w 377"/>
                <a:gd name="T45" fmla="*/ 401 h 401"/>
                <a:gd name="T46" fmla="*/ 372 w 377"/>
                <a:gd name="T47" fmla="*/ 401 h 401"/>
                <a:gd name="T48" fmla="*/ 363 w 377"/>
                <a:gd name="T49" fmla="*/ 32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7" h="401">
                  <a:moveTo>
                    <a:pt x="363" y="321"/>
                  </a:moveTo>
                  <a:cubicBezTo>
                    <a:pt x="367" y="277"/>
                    <a:pt x="377" y="253"/>
                    <a:pt x="368" y="243"/>
                  </a:cubicBezTo>
                  <a:cubicBezTo>
                    <a:pt x="362" y="235"/>
                    <a:pt x="356" y="237"/>
                    <a:pt x="350" y="248"/>
                  </a:cubicBezTo>
                  <a:cubicBezTo>
                    <a:pt x="343" y="260"/>
                    <a:pt x="332" y="270"/>
                    <a:pt x="321" y="258"/>
                  </a:cubicBezTo>
                  <a:cubicBezTo>
                    <a:pt x="311" y="245"/>
                    <a:pt x="309" y="233"/>
                    <a:pt x="311" y="220"/>
                  </a:cubicBezTo>
                  <a:cubicBezTo>
                    <a:pt x="313" y="208"/>
                    <a:pt x="319" y="192"/>
                    <a:pt x="334" y="204"/>
                  </a:cubicBezTo>
                  <a:cubicBezTo>
                    <a:pt x="350" y="217"/>
                    <a:pt x="355" y="198"/>
                    <a:pt x="356" y="193"/>
                  </a:cubicBezTo>
                  <a:cubicBezTo>
                    <a:pt x="360" y="180"/>
                    <a:pt x="366" y="143"/>
                    <a:pt x="368" y="121"/>
                  </a:cubicBezTo>
                  <a:cubicBezTo>
                    <a:pt x="370" y="98"/>
                    <a:pt x="372" y="32"/>
                    <a:pt x="367" y="8"/>
                  </a:cubicBezTo>
                  <a:cubicBezTo>
                    <a:pt x="329" y="19"/>
                    <a:pt x="321" y="10"/>
                    <a:pt x="294" y="7"/>
                  </a:cubicBezTo>
                  <a:cubicBezTo>
                    <a:pt x="268" y="4"/>
                    <a:pt x="248" y="16"/>
                    <a:pt x="247" y="28"/>
                  </a:cubicBezTo>
                  <a:cubicBezTo>
                    <a:pt x="247" y="39"/>
                    <a:pt x="267" y="35"/>
                    <a:pt x="267" y="51"/>
                  </a:cubicBezTo>
                  <a:cubicBezTo>
                    <a:pt x="267" y="57"/>
                    <a:pt x="257" y="79"/>
                    <a:pt x="219" y="75"/>
                  </a:cubicBezTo>
                  <a:cubicBezTo>
                    <a:pt x="180" y="71"/>
                    <a:pt x="200" y="50"/>
                    <a:pt x="204" y="38"/>
                  </a:cubicBezTo>
                  <a:cubicBezTo>
                    <a:pt x="208" y="23"/>
                    <a:pt x="175" y="13"/>
                    <a:pt x="146" y="8"/>
                  </a:cubicBezTo>
                  <a:cubicBezTo>
                    <a:pt x="107" y="0"/>
                    <a:pt x="34" y="13"/>
                    <a:pt x="14" y="13"/>
                  </a:cubicBezTo>
                  <a:cubicBezTo>
                    <a:pt x="20" y="64"/>
                    <a:pt x="3" y="107"/>
                    <a:pt x="3" y="133"/>
                  </a:cubicBezTo>
                  <a:cubicBezTo>
                    <a:pt x="4" y="147"/>
                    <a:pt x="12" y="175"/>
                    <a:pt x="24" y="175"/>
                  </a:cubicBezTo>
                  <a:cubicBezTo>
                    <a:pt x="36" y="175"/>
                    <a:pt x="31" y="148"/>
                    <a:pt x="44" y="148"/>
                  </a:cubicBezTo>
                  <a:cubicBezTo>
                    <a:pt x="58" y="148"/>
                    <a:pt x="69" y="167"/>
                    <a:pt x="66" y="184"/>
                  </a:cubicBezTo>
                  <a:cubicBezTo>
                    <a:pt x="64" y="200"/>
                    <a:pt x="60" y="230"/>
                    <a:pt x="31" y="227"/>
                  </a:cubicBezTo>
                  <a:cubicBezTo>
                    <a:pt x="2" y="225"/>
                    <a:pt x="0" y="241"/>
                    <a:pt x="2" y="255"/>
                  </a:cubicBezTo>
                  <a:cubicBezTo>
                    <a:pt x="4" y="265"/>
                    <a:pt x="14" y="341"/>
                    <a:pt x="15" y="401"/>
                  </a:cubicBezTo>
                  <a:cubicBezTo>
                    <a:pt x="372" y="401"/>
                    <a:pt x="372" y="401"/>
                    <a:pt x="372" y="401"/>
                  </a:cubicBezTo>
                  <a:cubicBezTo>
                    <a:pt x="367" y="379"/>
                    <a:pt x="360" y="341"/>
                    <a:pt x="363" y="321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1899627" y="29537593"/>
              <a:ext cx="1965281" cy="1872208"/>
            </a:xfrm>
            <a:custGeom>
              <a:avLst/>
              <a:gdLst>
                <a:gd name="T0" fmla="*/ 370 w 408"/>
                <a:gd name="T1" fmla="*/ 236 h 410"/>
                <a:gd name="T2" fmla="*/ 405 w 408"/>
                <a:gd name="T3" fmla="*/ 193 h 410"/>
                <a:gd name="T4" fmla="*/ 383 w 408"/>
                <a:gd name="T5" fmla="*/ 157 h 410"/>
                <a:gd name="T6" fmla="*/ 363 w 408"/>
                <a:gd name="T7" fmla="*/ 184 h 410"/>
                <a:gd name="T8" fmla="*/ 342 w 408"/>
                <a:gd name="T9" fmla="*/ 142 h 410"/>
                <a:gd name="T10" fmla="*/ 353 w 408"/>
                <a:gd name="T11" fmla="*/ 22 h 410"/>
                <a:gd name="T12" fmla="*/ 166 w 408"/>
                <a:gd name="T13" fmla="*/ 18 h 410"/>
                <a:gd name="T14" fmla="*/ 191 w 408"/>
                <a:gd name="T15" fmla="*/ 55 h 410"/>
                <a:gd name="T16" fmla="*/ 142 w 408"/>
                <a:gd name="T17" fmla="*/ 65 h 410"/>
                <a:gd name="T18" fmla="*/ 114 w 408"/>
                <a:gd name="T19" fmla="*/ 45 h 410"/>
                <a:gd name="T20" fmla="*/ 121 w 408"/>
                <a:gd name="T21" fmla="*/ 19 h 410"/>
                <a:gd name="T22" fmla="*/ 0 w 408"/>
                <a:gd name="T23" fmla="*/ 22 h 410"/>
                <a:gd name="T24" fmla="*/ 0 w 408"/>
                <a:gd name="T25" fmla="*/ 410 h 410"/>
                <a:gd name="T26" fmla="*/ 354 w 408"/>
                <a:gd name="T27" fmla="*/ 410 h 410"/>
                <a:gd name="T28" fmla="*/ 341 w 408"/>
                <a:gd name="T29" fmla="*/ 264 h 410"/>
                <a:gd name="T30" fmla="*/ 370 w 408"/>
                <a:gd name="T31" fmla="*/ 23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410">
                  <a:moveTo>
                    <a:pt x="370" y="236"/>
                  </a:moveTo>
                  <a:cubicBezTo>
                    <a:pt x="399" y="239"/>
                    <a:pt x="403" y="209"/>
                    <a:pt x="405" y="193"/>
                  </a:cubicBezTo>
                  <a:cubicBezTo>
                    <a:pt x="408" y="176"/>
                    <a:pt x="397" y="157"/>
                    <a:pt x="383" y="157"/>
                  </a:cubicBezTo>
                  <a:cubicBezTo>
                    <a:pt x="370" y="157"/>
                    <a:pt x="375" y="184"/>
                    <a:pt x="363" y="184"/>
                  </a:cubicBezTo>
                  <a:cubicBezTo>
                    <a:pt x="351" y="184"/>
                    <a:pt x="343" y="156"/>
                    <a:pt x="342" y="142"/>
                  </a:cubicBezTo>
                  <a:cubicBezTo>
                    <a:pt x="342" y="116"/>
                    <a:pt x="359" y="73"/>
                    <a:pt x="353" y="22"/>
                  </a:cubicBezTo>
                  <a:cubicBezTo>
                    <a:pt x="302" y="0"/>
                    <a:pt x="176" y="8"/>
                    <a:pt x="166" y="18"/>
                  </a:cubicBezTo>
                  <a:cubicBezTo>
                    <a:pt x="156" y="28"/>
                    <a:pt x="195" y="42"/>
                    <a:pt x="191" y="55"/>
                  </a:cubicBezTo>
                  <a:cubicBezTo>
                    <a:pt x="187" y="69"/>
                    <a:pt x="163" y="66"/>
                    <a:pt x="142" y="65"/>
                  </a:cubicBezTo>
                  <a:cubicBezTo>
                    <a:pt x="122" y="63"/>
                    <a:pt x="113" y="56"/>
                    <a:pt x="114" y="45"/>
                  </a:cubicBezTo>
                  <a:cubicBezTo>
                    <a:pt x="114" y="34"/>
                    <a:pt x="132" y="25"/>
                    <a:pt x="121" y="19"/>
                  </a:cubicBezTo>
                  <a:cubicBezTo>
                    <a:pt x="102" y="9"/>
                    <a:pt x="48" y="10"/>
                    <a:pt x="0" y="2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354" y="410"/>
                    <a:pt x="354" y="410"/>
                    <a:pt x="354" y="410"/>
                  </a:cubicBezTo>
                  <a:cubicBezTo>
                    <a:pt x="353" y="350"/>
                    <a:pt x="343" y="274"/>
                    <a:pt x="341" y="264"/>
                  </a:cubicBezTo>
                  <a:cubicBezTo>
                    <a:pt x="339" y="250"/>
                    <a:pt x="341" y="234"/>
                    <a:pt x="370" y="236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4F81BD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11899628" y="27559004"/>
              <a:ext cx="1728192" cy="2266621"/>
            </a:xfrm>
            <a:custGeom>
              <a:avLst/>
              <a:gdLst>
                <a:gd name="T0" fmla="*/ 121 w 376"/>
                <a:gd name="T1" fmla="*/ 454 h 504"/>
                <a:gd name="T2" fmla="*/ 114 w 376"/>
                <a:gd name="T3" fmla="*/ 480 h 504"/>
                <a:gd name="T4" fmla="*/ 142 w 376"/>
                <a:gd name="T5" fmla="*/ 500 h 504"/>
                <a:gd name="T6" fmla="*/ 191 w 376"/>
                <a:gd name="T7" fmla="*/ 490 h 504"/>
                <a:gd name="T8" fmla="*/ 166 w 376"/>
                <a:gd name="T9" fmla="*/ 453 h 504"/>
                <a:gd name="T10" fmla="*/ 353 w 376"/>
                <a:gd name="T11" fmla="*/ 457 h 504"/>
                <a:gd name="T12" fmla="*/ 358 w 376"/>
                <a:gd name="T13" fmla="*/ 380 h 504"/>
                <a:gd name="T14" fmla="*/ 340 w 376"/>
                <a:gd name="T15" fmla="*/ 389 h 504"/>
                <a:gd name="T16" fmla="*/ 317 w 376"/>
                <a:gd name="T17" fmla="*/ 394 h 504"/>
                <a:gd name="T18" fmla="*/ 311 w 376"/>
                <a:gd name="T19" fmla="*/ 345 h 504"/>
                <a:gd name="T20" fmla="*/ 340 w 376"/>
                <a:gd name="T21" fmla="*/ 341 h 504"/>
                <a:gd name="T22" fmla="*/ 357 w 376"/>
                <a:gd name="T23" fmla="*/ 332 h 504"/>
                <a:gd name="T24" fmla="*/ 352 w 376"/>
                <a:gd name="T25" fmla="*/ 246 h 504"/>
                <a:gd name="T26" fmla="*/ 353 w 376"/>
                <a:gd name="T27" fmla="*/ 67 h 504"/>
                <a:gd name="T28" fmla="*/ 160 w 376"/>
                <a:gd name="T29" fmla="*/ 64 h 504"/>
                <a:gd name="T30" fmla="*/ 149 w 376"/>
                <a:gd name="T31" fmla="*/ 54 h 504"/>
                <a:gd name="T32" fmla="*/ 165 w 376"/>
                <a:gd name="T33" fmla="*/ 33 h 504"/>
                <a:gd name="T34" fmla="*/ 148 w 376"/>
                <a:gd name="T35" fmla="*/ 13 h 504"/>
                <a:gd name="T36" fmla="*/ 90 w 376"/>
                <a:gd name="T37" fmla="*/ 16 h 504"/>
                <a:gd name="T38" fmla="*/ 108 w 376"/>
                <a:gd name="T39" fmla="*/ 53 h 504"/>
                <a:gd name="T40" fmla="*/ 0 w 376"/>
                <a:gd name="T41" fmla="*/ 62 h 504"/>
                <a:gd name="T42" fmla="*/ 0 w 376"/>
                <a:gd name="T43" fmla="*/ 457 h 504"/>
                <a:gd name="T44" fmla="*/ 121 w 376"/>
                <a:gd name="T45" fmla="*/ 45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6" h="504">
                  <a:moveTo>
                    <a:pt x="121" y="454"/>
                  </a:moveTo>
                  <a:cubicBezTo>
                    <a:pt x="132" y="460"/>
                    <a:pt x="114" y="469"/>
                    <a:pt x="114" y="480"/>
                  </a:cubicBezTo>
                  <a:cubicBezTo>
                    <a:pt x="113" y="491"/>
                    <a:pt x="122" y="498"/>
                    <a:pt x="142" y="500"/>
                  </a:cubicBezTo>
                  <a:cubicBezTo>
                    <a:pt x="163" y="501"/>
                    <a:pt x="187" y="504"/>
                    <a:pt x="191" y="490"/>
                  </a:cubicBezTo>
                  <a:cubicBezTo>
                    <a:pt x="195" y="477"/>
                    <a:pt x="156" y="463"/>
                    <a:pt x="166" y="453"/>
                  </a:cubicBezTo>
                  <a:cubicBezTo>
                    <a:pt x="176" y="443"/>
                    <a:pt x="302" y="435"/>
                    <a:pt x="353" y="457"/>
                  </a:cubicBezTo>
                  <a:cubicBezTo>
                    <a:pt x="346" y="408"/>
                    <a:pt x="376" y="398"/>
                    <a:pt x="358" y="380"/>
                  </a:cubicBezTo>
                  <a:cubicBezTo>
                    <a:pt x="352" y="374"/>
                    <a:pt x="344" y="379"/>
                    <a:pt x="340" y="389"/>
                  </a:cubicBezTo>
                  <a:cubicBezTo>
                    <a:pt x="337" y="399"/>
                    <a:pt x="325" y="398"/>
                    <a:pt x="317" y="394"/>
                  </a:cubicBezTo>
                  <a:cubicBezTo>
                    <a:pt x="310" y="391"/>
                    <a:pt x="300" y="363"/>
                    <a:pt x="311" y="345"/>
                  </a:cubicBezTo>
                  <a:cubicBezTo>
                    <a:pt x="321" y="327"/>
                    <a:pt x="333" y="335"/>
                    <a:pt x="340" y="341"/>
                  </a:cubicBezTo>
                  <a:cubicBezTo>
                    <a:pt x="348" y="347"/>
                    <a:pt x="354" y="341"/>
                    <a:pt x="357" y="332"/>
                  </a:cubicBezTo>
                  <a:cubicBezTo>
                    <a:pt x="360" y="323"/>
                    <a:pt x="364" y="289"/>
                    <a:pt x="352" y="246"/>
                  </a:cubicBezTo>
                  <a:cubicBezTo>
                    <a:pt x="341" y="203"/>
                    <a:pt x="351" y="80"/>
                    <a:pt x="353" y="67"/>
                  </a:cubicBezTo>
                  <a:cubicBezTo>
                    <a:pt x="227" y="41"/>
                    <a:pt x="166" y="63"/>
                    <a:pt x="160" y="64"/>
                  </a:cubicBezTo>
                  <a:cubicBezTo>
                    <a:pt x="153" y="65"/>
                    <a:pt x="150" y="62"/>
                    <a:pt x="149" y="54"/>
                  </a:cubicBezTo>
                  <a:cubicBezTo>
                    <a:pt x="147" y="46"/>
                    <a:pt x="161" y="40"/>
                    <a:pt x="165" y="33"/>
                  </a:cubicBezTo>
                  <a:cubicBezTo>
                    <a:pt x="169" y="27"/>
                    <a:pt x="166" y="15"/>
                    <a:pt x="148" y="13"/>
                  </a:cubicBezTo>
                  <a:cubicBezTo>
                    <a:pt x="135" y="12"/>
                    <a:pt x="97" y="0"/>
                    <a:pt x="90" y="16"/>
                  </a:cubicBezTo>
                  <a:cubicBezTo>
                    <a:pt x="83" y="32"/>
                    <a:pt x="119" y="37"/>
                    <a:pt x="108" y="53"/>
                  </a:cubicBezTo>
                  <a:cubicBezTo>
                    <a:pt x="100" y="64"/>
                    <a:pt x="45" y="51"/>
                    <a:pt x="0" y="62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48" y="445"/>
                    <a:pt x="102" y="444"/>
                    <a:pt x="121" y="454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13366">
                  <a:alpha val="37000"/>
                </a:srgbClr>
              </a:solidFill>
              <a:prstDash val="solid"/>
              <a:miter lim="800000"/>
              <a:headEnd/>
              <a:tailEnd/>
            </a:ln>
            <a:effectLst>
              <a:glow rad="25400">
                <a:schemeClr val="accent1">
                  <a:alpha val="5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35" name="Pfeil nach unten 34"/>
          <p:cNvSpPr/>
          <p:nvPr/>
        </p:nvSpPr>
        <p:spPr>
          <a:xfrm>
            <a:off x="4347545" y="1093883"/>
            <a:ext cx="458931" cy="589302"/>
          </a:xfrm>
          <a:prstGeom prst="downArrow">
            <a:avLst/>
          </a:prstGeom>
          <a:gradFill flip="none" rotWithShape="1">
            <a:gsLst>
              <a:gs pos="0">
                <a:srgbClr val="003366"/>
              </a:gs>
              <a:gs pos="85000">
                <a:schemeClr val="accent1">
                  <a:tint val="60000"/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278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DP-Partition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190504"/>
              </p:ext>
            </p:extLst>
          </p:nvPr>
        </p:nvGraphicFramePr>
        <p:xfrm>
          <a:off x="4581530" y="2251905"/>
          <a:ext cx="1980000" cy="194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accent6">
                          <a:lumMod val="75000"/>
                        </a:schemeClr>
                      </a:bgClr>
                    </a:patt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tx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Inhaltsplatzhalter 6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4862513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480629"/>
              </p:ext>
            </p:extLst>
          </p:nvPr>
        </p:nvGraphicFramePr>
        <p:xfrm>
          <a:off x="607858" y="2232693"/>
          <a:ext cx="1980000" cy="19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pattFill prst="dashVert">
                      <a:fgClr>
                        <a:schemeClr val="tx1"/>
                      </a:fgClr>
                      <a:bgClr>
                        <a:schemeClr val="bg1">
                          <a:lumMod val="75000"/>
                        </a:schemeClr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" name="Rectangle 24"/>
          <p:cNvSpPr/>
          <p:nvPr/>
        </p:nvSpPr>
        <p:spPr bwMode="auto">
          <a:xfrm>
            <a:off x="7066740" y="4884204"/>
            <a:ext cx="196702" cy="174909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7329207" y="4821010"/>
            <a:ext cx="35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Ø</a:t>
            </a:r>
            <a:endParaRPr lang="de-DE" sz="1400" dirty="0"/>
          </a:p>
        </p:txBody>
      </p:sp>
      <p:sp>
        <p:nvSpPr>
          <p:cNvPr id="9" name="Rectangle 25"/>
          <p:cNvSpPr/>
          <p:nvPr/>
        </p:nvSpPr>
        <p:spPr bwMode="auto">
          <a:xfrm>
            <a:off x="7066740" y="5125546"/>
            <a:ext cx="196702" cy="1749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27"/>
          <p:cNvSpPr/>
          <p:nvPr/>
        </p:nvSpPr>
        <p:spPr bwMode="auto">
          <a:xfrm>
            <a:off x="7066740" y="5372920"/>
            <a:ext cx="196702" cy="1749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29"/>
          <p:cNvCxnSpPr/>
          <p:nvPr/>
        </p:nvCxnSpPr>
        <p:spPr bwMode="auto">
          <a:xfrm flipV="1">
            <a:off x="7485764" y="5125302"/>
            <a:ext cx="0" cy="1538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30"/>
          <p:cNvCxnSpPr/>
          <p:nvPr/>
        </p:nvCxnSpPr>
        <p:spPr bwMode="auto">
          <a:xfrm flipH="1" flipV="1">
            <a:off x="7400398" y="5489371"/>
            <a:ext cx="17073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32"/>
          <p:cNvSpPr/>
          <p:nvPr/>
        </p:nvSpPr>
        <p:spPr bwMode="auto">
          <a:xfrm>
            <a:off x="8019314" y="4868969"/>
            <a:ext cx="196702" cy="1749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4"/>
          <p:cNvSpPr/>
          <p:nvPr/>
        </p:nvSpPr>
        <p:spPr bwMode="auto">
          <a:xfrm>
            <a:off x="8019314" y="5110311"/>
            <a:ext cx="196702" cy="17490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/>
          <p:nvPr/>
        </p:nvSpPr>
        <p:spPr bwMode="auto">
          <a:xfrm>
            <a:off x="8019314" y="5357685"/>
            <a:ext cx="196702" cy="1749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36"/>
          <p:cNvCxnSpPr/>
          <p:nvPr/>
        </p:nvCxnSpPr>
        <p:spPr bwMode="auto">
          <a:xfrm flipV="1">
            <a:off x="8927437" y="5120820"/>
            <a:ext cx="0" cy="1538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37"/>
          <p:cNvCxnSpPr/>
          <p:nvPr/>
        </p:nvCxnSpPr>
        <p:spPr bwMode="auto">
          <a:xfrm flipH="1" flipV="1">
            <a:off x="8311479" y="5139538"/>
            <a:ext cx="155288" cy="116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38"/>
          <p:cNvCxnSpPr/>
          <p:nvPr/>
        </p:nvCxnSpPr>
        <p:spPr bwMode="auto">
          <a:xfrm flipH="1" flipV="1">
            <a:off x="8576794" y="4956423"/>
            <a:ext cx="17073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40"/>
          <p:cNvCxnSpPr/>
          <p:nvPr/>
        </p:nvCxnSpPr>
        <p:spPr bwMode="auto">
          <a:xfrm flipH="1" flipV="1">
            <a:off x="8310888" y="5386912"/>
            <a:ext cx="155288" cy="116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41"/>
          <p:cNvCxnSpPr/>
          <p:nvPr/>
        </p:nvCxnSpPr>
        <p:spPr bwMode="auto">
          <a:xfrm flipH="1" flipV="1">
            <a:off x="8311479" y="4898196"/>
            <a:ext cx="155288" cy="1164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42"/>
          <p:cNvCxnSpPr/>
          <p:nvPr/>
        </p:nvCxnSpPr>
        <p:spPr bwMode="auto">
          <a:xfrm flipV="1">
            <a:off x="8916804" y="5347052"/>
            <a:ext cx="0" cy="1538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43"/>
          <p:cNvCxnSpPr/>
          <p:nvPr/>
        </p:nvCxnSpPr>
        <p:spPr bwMode="auto">
          <a:xfrm flipH="1" flipV="1">
            <a:off x="8576794" y="5214429"/>
            <a:ext cx="17073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ounded Rectangle 44"/>
          <p:cNvSpPr/>
          <p:nvPr/>
        </p:nvSpPr>
        <p:spPr bwMode="auto">
          <a:xfrm>
            <a:off x="6922241" y="4745886"/>
            <a:ext cx="2190307" cy="116411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34"/>
          <p:cNvSpPr/>
          <p:nvPr/>
        </p:nvSpPr>
        <p:spPr bwMode="auto">
          <a:xfrm>
            <a:off x="7072577" y="5656347"/>
            <a:ext cx="196702" cy="174909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322982" y="5575784"/>
            <a:ext cx="98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scout</a:t>
            </a:r>
            <a:r>
              <a:rPr lang="de-DE" sz="1200" dirty="0" smtClean="0"/>
              <a:t> </a:t>
            </a:r>
            <a:r>
              <a:rPr lang="de-DE" sz="1200" dirty="0" err="1" smtClean="0"/>
              <a:t>field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354551" y="4493402"/>
            <a:ext cx="887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DPInitialColumn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1160878" y="4497260"/>
            <a:ext cx="8711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DPInnerColumn</a:t>
            </a:r>
            <a:endParaRPr lang="de-DE" sz="2400" dirty="0"/>
          </a:p>
        </p:txBody>
      </p:sp>
      <p:sp>
        <p:nvSpPr>
          <p:cNvPr id="28" name="Textfeld 27"/>
          <p:cNvSpPr txBox="1"/>
          <p:nvPr/>
        </p:nvSpPr>
        <p:spPr>
          <a:xfrm>
            <a:off x="1985586" y="4505215"/>
            <a:ext cx="8760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DPFinalColumn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6" idx="0"/>
          </p:cNvCxnSpPr>
          <p:nvPr/>
        </p:nvCxnSpPr>
        <p:spPr bwMode="auto">
          <a:xfrm flipV="1">
            <a:off x="798355" y="4228075"/>
            <a:ext cx="0" cy="265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Gerade Verbindung mit Pfeil 29"/>
          <p:cNvCxnSpPr>
            <a:stCxn id="27" idx="0"/>
          </p:cNvCxnSpPr>
          <p:nvPr/>
        </p:nvCxnSpPr>
        <p:spPr bwMode="auto">
          <a:xfrm flipH="1" flipV="1">
            <a:off x="1137743" y="4211168"/>
            <a:ext cx="458696" cy="286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Gerade Verbindung mit Pfeil 30"/>
          <p:cNvCxnSpPr>
            <a:stCxn id="27" idx="0"/>
            <a:endCxn id="6" idx="2"/>
          </p:cNvCxnSpPr>
          <p:nvPr/>
        </p:nvCxnSpPr>
        <p:spPr bwMode="auto">
          <a:xfrm flipV="1">
            <a:off x="1596439" y="4212693"/>
            <a:ext cx="1419" cy="284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Gerade Verbindung mit Pfeil 31"/>
          <p:cNvCxnSpPr>
            <a:stCxn id="27" idx="0"/>
          </p:cNvCxnSpPr>
          <p:nvPr/>
        </p:nvCxnSpPr>
        <p:spPr bwMode="auto">
          <a:xfrm flipV="1">
            <a:off x="1596439" y="4216551"/>
            <a:ext cx="398464" cy="280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28" idx="0"/>
          </p:cNvCxnSpPr>
          <p:nvPr/>
        </p:nvCxnSpPr>
        <p:spPr bwMode="auto">
          <a:xfrm flipV="1">
            <a:off x="2423603" y="4228075"/>
            <a:ext cx="0" cy="277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feld 33"/>
          <p:cNvSpPr txBox="1"/>
          <p:nvPr/>
        </p:nvSpPr>
        <p:spPr>
          <a:xfrm>
            <a:off x="940597" y="1509291"/>
            <a:ext cx="13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FullColumn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2"/>
          </p:cNvCxnSpPr>
          <p:nvPr/>
        </p:nvCxnSpPr>
        <p:spPr bwMode="auto">
          <a:xfrm flipH="1">
            <a:off x="795706" y="1847845"/>
            <a:ext cx="800191" cy="340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Gerade Verbindung mit Pfeil 35"/>
          <p:cNvCxnSpPr>
            <a:stCxn id="34" idx="2"/>
          </p:cNvCxnSpPr>
          <p:nvPr/>
        </p:nvCxnSpPr>
        <p:spPr bwMode="auto">
          <a:xfrm flipH="1">
            <a:off x="1221839" y="1847845"/>
            <a:ext cx="374058" cy="377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Gerade Verbindung mit Pfeil 36"/>
          <p:cNvCxnSpPr>
            <a:stCxn id="34" idx="2"/>
            <a:endCxn id="6" idx="0"/>
          </p:cNvCxnSpPr>
          <p:nvPr/>
        </p:nvCxnSpPr>
        <p:spPr bwMode="auto">
          <a:xfrm>
            <a:off x="1595897" y="1847845"/>
            <a:ext cx="1961" cy="384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>
            <a:stCxn id="34" idx="2"/>
          </p:cNvCxnSpPr>
          <p:nvPr/>
        </p:nvCxnSpPr>
        <p:spPr bwMode="auto">
          <a:xfrm>
            <a:off x="1595897" y="1847845"/>
            <a:ext cx="399006" cy="377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4" idx="2"/>
          </p:cNvCxnSpPr>
          <p:nvPr/>
        </p:nvCxnSpPr>
        <p:spPr bwMode="auto">
          <a:xfrm>
            <a:off x="1595897" y="1847845"/>
            <a:ext cx="761223" cy="377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feld 39"/>
          <p:cNvSpPr txBox="1"/>
          <p:nvPr/>
        </p:nvSpPr>
        <p:spPr>
          <a:xfrm>
            <a:off x="4323148" y="1626830"/>
            <a:ext cx="1764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PartialColumnTop</a:t>
            </a:r>
            <a:endParaRPr lang="de-DE" sz="2400" dirty="0"/>
          </a:p>
        </p:txBody>
      </p:sp>
      <p:sp>
        <p:nvSpPr>
          <p:cNvPr id="41" name="Textfeld 40"/>
          <p:cNvSpPr txBox="1"/>
          <p:nvPr/>
        </p:nvSpPr>
        <p:spPr>
          <a:xfrm>
            <a:off x="6257404" y="1801511"/>
            <a:ext cx="2054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PartialColumnMiddle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6922240" y="2600067"/>
            <a:ext cx="2190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PartialColumnBottom</a:t>
            </a:r>
            <a:endParaRPr lang="de-DE" sz="1200" dirty="0"/>
          </a:p>
        </p:txBody>
      </p:sp>
      <p:cxnSp>
        <p:nvCxnSpPr>
          <p:cNvPr id="43" name="Gerade Verbindung mit Pfeil 42"/>
          <p:cNvCxnSpPr>
            <a:stCxn id="40" idx="2"/>
          </p:cNvCxnSpPr>
          <p:nvPr/>
        </p:nvCxnSpPr>
        <p:spPr bwMode="auto">
          <a:xfrm flipH="1">
            <a:off x="4802511" y="1965384"/>
            <a:ext cx="402996" cy="259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Gerade Verbindung mit Pfeil 43"/>
          <p:cNvCxnSpPr>
            <a:stCxn id="40" idx="2"/>
          </p:cNvCxnSpPr>
          <p:nvPr/>
        </p:nvCxnSpPr>
        <p:spPr bwMode="auto">
          <a:xfrm flipH="1">
            <a:off x="5128221" y="1965384"/>
            <a:ext cx="77286" cy="286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Gerade Verbindung mit Pfeil 44"/>
          <p:cNvCxnSpPr>
            <a:stCxn id="41" idx="2"/>
          </p:cNvCxnSpPr>
          <p:nvPr/>
        </p:nvCxnSpPr>
        <p:spPr bwMode="auto">
          <a:xfrm flipH="1">
            <a:off x="5777895" y="2140065"/>
            <a:ext cx="1506547" cy="570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>
            <a:stCxn id="42" idx="2"/>
          </p:cNvCxnSpPr>
          <p:nvPr/>
        </p:nvCxnSpPr>
        <p:spPr bwMode="auto">
          <a:xfrm flipH="1">
            <a:off x="6164078" y="2938621"/>
            <a:ext cx="1853316" cy="247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Gerade Verbindung mit Pfeil 46"/>
          <p:cNvCxnSpPr>
            <a:stCxn id="42" idx="2"/>
          </p:cNvCxnSpPr>
          <p:nvPr/>
        </p:nvCxnSpPr>
        <p:spPr bwMode="auto">
          <a:xfrm flipH="1">
            <a:off x="6542836" y="2938621"/>
            <a:ext cx="1474558" cy="552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3130767" y="2214695"/>
            <a:ext cx="91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FirstCell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3089463" y="3062509"/>
            <a:ext cx="1000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InnerCell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3131075" y="3843480"/>
            <a:ext cx="912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LastCell</a:t>
            </a:r>
            <a:endParaRPr lang="de-DE" sz="2400" dirty="0"/>
          </a:p>
        </p:txBody>
      </p:sp>
      <p:cxnSp>
        <p:nvCxnSpPr>
          <p:cNvPr id="59" name="Gerade Verbindung mit Pfeil 58"/>
          <p:cNvCxnSpPr>
            <a:stCxn id="56" idx="1"/>
          </p:cNvCxnSpPr>
          <p:nvPr/>
        </p:nvCxnSpPr>
        <p:spPr bwMode="auto">
          <a:xfrm flipH="1">
            <a:off x="2587858" y="2383972"/>
            <a:ext cx="5429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Gerade Verbindung mit Pfeil 59"/>
          <p:cNvCxnSpPr>
            <a:stCxn id="56" idx="3"/>
          </p:cNvCxnSpPr>
          <p:nvPr/>
        </p:nvCxnSpPr>
        <p:spPr bwMode="auto">
          <a:xfrm>
            <a:off x="4043680" y="2383972"/>
            <a:ext cx="5378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Gerade Verbindung mit Pfeil 60"/>
          <p:cNvCxnSpPr>
            <a:stCxn id="56" idx="3"/>
          </p:cNvCxnSpPr>
          <p:nvPr/>
        </p:nvCxnSpPr>
        <p:spPr bwMode="auto">
          <a:xfrm>
            <a:off x="4043680" y="2383972"/>
            <a:ext cx="1302861" cy="339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Gerade Verbindung mit Pfeil 61"/>
          <p:cNvCxnSpPr>
            <a:stCxn id="57" idx="1"/>
          </p:cNvCxnSpPr>
          <p:nvPr/>
        </p:nvCxnSpPr>
        <p:spPr bwMode="auto">
          <a:xfrm flipH="1" flipV="1">
            <a:off x="2587858" y="2861395"/>
            <a:ext cx="501605" cy="370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Gerade Verbindung mit Pfeil 62"/>
          <p:cNvCxnSpPr>
            <a:stCxn id="57" idx="1"/>
            <a:endCxn id="6" idx="3"/>
          </p:cNvCxnSpPr>
          <p:nvPr/>
        </p:nvCxnSpPr>
        <p:spPr bwMode="auto">
          <a:xfrm flipH="1" flipV="1">
            <a:off x="2587858" y="3222693"/>
            <a:ext cx="501605" cy="9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Gerade Verbindung mit Pfeil 63"/>
          <p:cNvCxnSpPr>
            <a:stCxn id="57" idx="1"/>
          </p:cNvCxnSpPr>
          <p:nvPr/>
        </p:nvCxnSpPr>
        <p:spPr bwMode="auto">
          <a:xfrm flipH="1">
            <a:off x="2587858" y="3231786"/>
            <a:ext cx="501605" cy="357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Gerade Verbindung mit Pfeil 64"/>
          <p:cNvCxnSpPr>
            <a:stCxn id="58" idx="1"/>
          </p:cNvCxnSpPr>
          <p:nvPr/>
        </p:nvCxnSpPr>
        <p:spPr bwMode="auto">
          <a:xfrm flipH="1">
            <a:off x="2587858" y="4012757"/>
            <a:ext cx="5432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Gerade Verbindung mit Pfeil 65"/>
          <p:cNvCxnSpPr>
            <a:stCxn id="58" idx="3"/>
          </p:cNvCxnSpPr>
          <p:nvPr/>
        </p:nvCxnSpPr>
        <p:spPr bwMode="auto">
          <a:xfrm flipV="1">
            <a:off x="4043680" y="3980158"/>
            <a:ext cx="1741641" cy="32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Gerade Verbindung mit Pfeil 66"/>
          <p:cNvCxnSpPr>
            <a:stCxn id="58" idx="3"/>
          </p:cNvCxnSpPr>
          <p:nvPr/>
        </p:nvCxnSpPr>
        <p:spPr bwMode="auto">
          <a:xfrm flipV="1">
            <a:off x="4043680" y="3631084"/>
            <a:ext cx="1340604" cy="381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Gerade Verbindung mit Pfeil 67"/>
          <p:cNvCxnSpPr>
            <a:stCxn id="57" idx="3"/>
          </p:cNvCxnSpPr>
          <p:nvPr/>
        </p:nvCxnSpPr>
        <p:spPr bwMode="auto">
          <a:xfrm flipV="1">
            <a:off x="4089950" y="2935667"/>
            <a:ext cx="877834" cy="296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Gerade Verbindung mit Pfeil 68"/>
          <p:cNvCxnSpPr>
            <a:stCxn id="57" idx="3"/>
          </p:cNvCxnSpPr>
          <p:nvPr/>
        </p:nvCxnSpPr>
        <p:spPr bwMode="auto">
          <a:xfrm>
            <a:off x="4089950" y="3231786"/>
            <a:ext cx="12565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feld 69"/>
          <p:cNvSpPr txBox="1"/>
          <p:nvPr/>
        </p:nvSpPr>
        <p:spPr>
          <a:xfrm>
            <a:off x="607858" y="1013916"/>
            <a:ext cx="208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Unbanded</a:t>
            </a:r>
            <a:r>
              <a:rPr lang="de-DE" dirty="0" smtClean="0"/>
              <a:t> </a:t>
            </a:r>
            <a:r>
              <a:rPr lang="de-DE" sz="1600" dirty="0" err="1" smtClean="0"/>
              <a:t>Alignment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581530" y="1013916"/>
            <a:ext cx="189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Banded</a:t>
            </a:r>
            <a:r>
              <a:rPr lang="de-DE" dirty="0" smtClean="0"/>
              <a:t> </a:t>
            </a:r>
            <a:r>
              <a:rPr lang="de-DE" sz="1600" dirty="0" err="1" smtClean="0"/>
              <a:t>Alignment</a:t>
            </a:r>
            <a:endParaRPr lang="de-DE" dirty="0"/>
          </a:p>
        </p:txBody>
      </p:sp>
      <p:sp>
        <p:nvSpPr>
          <p:cNvPr id="128" name="Textfeld 127"/>
          <p:cNvSpPr txBox="1"/>
          <p:nvPr/>
        </p:nvSpPr>
        <p:spPr>
          <a:xfrm>
            <a:off x="4323148" y="4466617"/>
            <a:ext cx="887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DPInitialColumn</a:t>
            </a:r>
            <a:endParaRPr lang="de-DE" dirty="0"/>
          </a:p>
        </p:txBody>
      </p:sp>
      <p:sp>
        <p:nvSpPr>
          <p:cNvPr id="129" name="Textfeld 128"/>
          <p:cNvSpPr txBox="1"/>
          <p:nvPr/>
        </p:nvSpPr>
        <p:spPr>
          <a:xfrm>
            <a:off x="5129475" y="4470475"/>
            <a:ext cx="8711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DPInnerColumn</a:t>
            </a:r>
            <a:endParaRPr lang="de-DE" sz="24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5954183" y="4478430"/>
            <a:ext cx="8760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DPFinalColumn</a:t>
            </a:r>
            <a:endParaRPr lang="de-DE" dirty="0"/>
          </a:p>
        </p:txBody>
      </p:sp>
      <p:cxnSp>
        <p:nvCxnSpPr>
          <p:cNvPr id="131" name="Gerade Verbindung mit Pfeil 130"/>
          <p:cNvCxnSpPr>
            <a:stCxn id="128" idx="0"/>
          </p:cNvCxnSpPr>
          <p:nvPr/>
        </p:nvCxnSpPr>
        <p:spPr bwMode="auto">
          <a:xfrm flipV="1">
            <a:off x="4766952" y="4201290"/>
            <a:ext cx="0" cy="265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Gerade Verbindung mit Pfeil 131"/>
          <p:cNvCxnSpPr>
            <a:stCxn id="129" idx="0"/>
          </p:cNvCxnSpPr>
          <p:nvPr/>
        </p:nvCxnSpPr>
        <p:spPr bwMode="auto">
          <a:xfrm flipH="1" flipV="1">
            <a:off x="5106340" y="4184383"/>
            <a:ext cx="458696" cy="286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Gerade Verbindung mit Pfeil 132"/>
          <p:cNvCxnSpPr>
            <a:stCxn id="129" idx="0"/>
          </p:cNvCxnSpPr>
          <p:nvPr/>
        </p:nvCxnSpPr>
        <p:spPr bwMode="auto">
          <a:xfrm flipV="1">
            <a:off x="5565036" y="4185908"/>
            <a:ext cx="1419" cy="284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Gerade Verbindung mit Pfeil 133"/>
          <p:cNvCxnSpPr>
            <a:stCxn id="129" idx="0"/>
          </p:cNvCxnSpPr>
          <p:nvPr/>
        </p:nvCxnSpPr>
        <p:spPr bwMode="auto">
          <a:xfrm flipV="1">
            <a:off x="5565036" y="4189766"/>
            <a:ext cx="398464" cy="280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Gerade Verbindung mit Pfeil 134"/>
          <p:cNvCxnSpPr>
            <a:stCxn id="130" idx="0"/>
          </p:cNvCxnSpPr>
          <p:nvPr/>
        </p:nvCxnSpPr>
        <p:spPr bwMode="auto">
          <a:xfrm flipV="1">
            <a:off x="6392200" y="4201290"/>
            <a:ext cx="0" cy="277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500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4" grpId="0"/>
      <p:bldP spid="40" grpId="0"/>
      <p:bldP spid="41" grpId="0"/>
      <p:bldP spid="42" grpId="0"/>
      <p:bldP spid="56" grpId="0"/>
      <p:bldP spid="57" grpId="0"/>
      <p:bldP spid="58" grpId="0"/>
      <p:bldP spid="70" grpId="0"/>
      <p:bldP spid="71" grpId="0"/>
      <p:bldP spid="128" grpId="0"/>
      <p:bldP spid="129" grpId="0"/>
      <p:bldP spid="1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DP-Profile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40080" y="1920240"/>
            <a:ext cx="8402320" cy="60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 smtClean="0">
                <a:solidFill>
                  <a:srgbClr val="800080"/>
                </a:solidFill>
                <a:latin typeface="Andale Mono"/>
                <a:cs typeface="Andale Mono"/>
              </a:rPr>
              <a:t>typedef</a:t>
            </a:r>
            <a:r>
              <a:rPr lang="en-US" sz="1400" b="1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FreeEndGaps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&lt;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True, False, True, False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TEndGaps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  <a:endParaRPr lang="en-US" sz="1400" b="1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DPProfile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GlobalAlignment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TEndGaps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&gt;,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LinearGaps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TracebackOff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endParaRPr lang="en-US" sz="1400" b="1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57200" y="1412240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Semi-global alignment + linear gap costs + no </a:t>
            </a:r>
            <a:r>
              <a:rPr lang="en-US" dirty="0" err="1" smtClean="0"/>
              <a:t>traceback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" y="2672080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alignment + affine gap costs + single traces + gaps left aligned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40080" y="3082052"/>
            <a:ext cx="84023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DPProfile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LocalAlignment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&lt;&gt;,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AffineGaps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TracebackOn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endParaRPr lang="en-US" sz="1400" b="1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3544054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alignment + affine gap costs + all best traces + gaps left/right aligned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40080" y="4026932"/>
            <a:ext cx="8402320" cy="1636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800080"/>
                </a:solidFill>
                <a:latin typeface="Andale Mono"/>
                <a:cs typeface="Andale Mono"/>
              </a:rPr>
              <a:t>typedef</a:t>
            </a:r>
            <a:r>
              <a:rPr lang="en-US" sz="1400" b="1" dirty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TracebackConfig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CompleteTrace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GapsLeft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TTraceConfigL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  <a:endParaRPr lang="en-US" sz="1400" dirty="0" smtClean="0">
              <a:solidFill>
                <a:srgbClr val="005400"/>
              </a:solidFill>
              <a:latin typeface="Andale Mono"/>
              <a:cs typeface="Andale Mono"/>
            </a:endParaRP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800080"/>
                </a:solidFill>
                <a:latin typeface="Andale Mono"/>
                <a:cs typeface="Andale Mono"/>
              </a:rPr>
              <a:t>typedef</a:t>
            </a:r>
            <a:r>
              <a:rPr lang="en-US" sz="1400" b="1" dirty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TracebackConfig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Complete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Trace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GapsRight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TTraceConfigR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400" b="1" dirty="0" err="1" smtClean="0">
                <a:solidFill>
                  <a:srgbClr val="800080"/>
                </a:solidFill>
                <a:latin typeface="Andale Mono"/>
                <a:cs typeface="Andale Mono"/>
              </a:rPr>
              <a:t>typedef</a:t>
            </a:r>
            <a:r>
              <a:rPr lang="en-US" sz="1400" b="1" dirty="0" smtClean="0">
                <a:solidFill>
                  <a:srgbClr val="80008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FreeEndGaps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&lt;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True, 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True, 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True, 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TEndGaps</a:t>
            </a:r>
            <a:r>
              <a:rPr lang="en-US" sz="1400" dirty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  <a:endParaRPr lang="en-US" sz="1400" b="1" dirty="0">
              <a:solidFill>
                <a:schemeClr val="tx1"/>
              </a:solidFill>
              <a:latin typeface="Andale Mono"/>
              <a:cs typeface="Andale Mono"/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005400"/>
              </a:solidFill>
              <a:latin typeface="Andale Mono"/>
              <a:cs typeface="Andale Mono"/>
            </a:endParaRP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DPProfile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SplitAlignment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TEndGaps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&gt;,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AffineGaps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TracebackOn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TTraceConfigL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DPProfile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SplitAlignment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_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TEndGaps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AffineGaps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TracebackOn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TTraceConfigR</a:t>
            </a:r>
            <a:r>
              <a:rPr lang="en-US" sz="1400" dirty="0" smtClean="0">
                <a:solidFill>
                  <a:schemeClr val="tx1"/>
                </a:solidFill>
                <a:latin typeface="Andale Mono"/>
                <a:cs typeface="Andale Mono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endParaRPr lang="en-US" sz="1400" b="1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09303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DP-Band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40080" y="2631440"/>
            <a:ext cx="6106160" cy="343684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DPBandConfig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BandOff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</a:t>
            </a:r>
            <a:endParaRPr lang="en-US" sz="1400" b="1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57200" y="2123440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Unbanded</a:t>
            </a:r>
            <a:r>
              <a:rPr lang="en-US" dirty="0" smtClean="0"/>
              <a:t> alignment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40080" y="3881120"/>
            <a:ext cx="6106160" cy="343684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DPBandConfig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BandOn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&gt;(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lowerDiag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upperDiag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400" b="1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7200" y="3373120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Banded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need to worry?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11200" y="1759436"/>
            <a:ext cx="7975600" cy="602216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TScore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globalAlignment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align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score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[,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config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 [,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lDiag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]);</a:t>
            </a:r>
          </a:p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005400"/>
                </a:solidFill>
                <a:latin typeface="Andale Mono"/>
                <a:cs typeface="Andale Mono"/>
              </a:rPr>
              <a:t>TScore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globalAlignmentScore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strings,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score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ndale Mono"/>
                <a:cs typeface="Andale Mono"/>
              </a:rPr>
              <a:t>config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]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ndale Mono"/>
                <a:cs typeface="Andale Mono"/>
              </a:rPr>
              <a:t>lDiag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ndale Mono"/>
                <a:cs typeface="Andale Mono"/>
              </a:rPr>
              <a:t>uDiag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]);</a:t>
            </a:r>
            <a:endParaRPr lang="en-US" sz="14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55600" y="1251436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interfaces for global alignment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55600" y="2584152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interfaces for local alignment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711200" y="3098800"/>
            <a:ext cx="7975600" cy="343684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TScore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localAlignment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align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score,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[,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lDiag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]);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55600" y="3665376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interfaces for split alignment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711200" y="4110344"/>
            <a:ext cx="7975600" cy="343684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TScore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splitAlignment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alignL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alignR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score,</a:t>
            </a:r>
            <a:r>
              <a:rPr lang="en-US" sz="1400" dirty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[,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lDiag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uDiag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]);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55600" y="4590056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Wrapper interfaces for banded chain alignment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711200" y="5035024"/>
            <a:ext cx="7975600" cy="602216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solidFill>
                  <a:srgbClr val="005400"/>
                </a:solidFill>
                <a:latin typeface="Andale Mono"/>
                <a:cs typeface="Andale Mono"/>
              </a:rPr>
              <a:t>TScore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bandedChainAlignment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align, seeds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score1,</a:t>
            </a:r>
            <a:r>
              <a:rPr lang="en-US" sz="1400" dirty="0" smtClean="0">
                <a:solidFill>
                  <a:srgbClr val="005400"/>
                </a:solidFill>
                <a:latin typeface="Andale Mono"/>
                <a:cs typeface="Andale Mon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ndale Mono"/>
                <a:cs typeface="Andale Mono"/>
              </a:rPr>
              <a:t>[, 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score2] [,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conf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    						  [,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minBandSize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88537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(I)</a:t>
            </a:r>
            <a:endParaRPr lang="en-US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505914" y="1469570"/>
            <a:ext cx="7864805" cy="4535716"/>
            <a:chOff x="505914" y="1469570"/>
            <a:chExt cx="7864805" cy="4535716"/>
          </a:xfrm>
        </p:grpSpPr>
        <p:graphicFrame>
          <p:nvGraphicFramePr>
            <p:cNvPr id="4" name="Diagramm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366899"/>
                </p:ext>
              </p:extLst>
            </p:nvPr>
          </p:nvGraphicFramePr>
          <p:xfrm>
            <a:off x="712855" y="1469570"/>
            <a:ext cx="7657864" cy="4535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feld 4"/>
            <p:cNvSpPr txBox="1"/>
            <p:nvPr/>
          </p:nvSpPr>
          <p:spPr>
            <a:xfrm rot="16200000">
              <a:off x="31999" y="3315338"/>
              <a:ext cx="1317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run time [s]</a:t>
              </a:r>
              <a:endParaRPr lang="en-US" dirty="0"/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612586" y="1335137"/>
            <a:ext cx="807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old and new </a:t>
            </a:r>
            <a:r>
              <a:rPr lang="en-US" dirty="0" err="1" smtClean="0"/>
              <a:t>SeqAn</a:t>
            </a:r>
            <a:r>
              <a:rPr lang="en-US" dirty="0" smtClean="0"/>
              <a:t> modules using 2 dengue virus sequences (~10 KB)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Macintosh PowerPoint</Application>
  <PresentationFormat>Bildschirmpräsentation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 </vt:lpstr>
      <vt:lpstr>The Problem</vt:lpstr>
      <vt:lpstr>Idea</vt:lpstr>
      <vt:lpstr>Customized Alignment</vt:lpstr>
      <vt:lpstr>DP-Partition</vt:lpstr>
      <vt:lpstr>DP-Profile</vt:lpstr>
      <vt:lpstr>DP-Band</vt:lpstr>
      <vt:lpstr>Do you need to worry?</vt:lpstr>
      <vt:lpstr>Performance (I)</vt:lpstr>
      <vt:lpstr>Performance (II)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 Krakau</dc:creator>
  <cp:lastModifiedBy>R</cp:lastModifiedBy>
  <cp:revision>435</cp:revision>
  <dcterms:created xsi:type="dcterms:W3CDTF">2012-08-22T10:25:20Z</dcterms:created>
  <dcterms:modified xsi:type="dcterms:W3CDTF">2014-06-08T14:46:06Z</dcterms:modified>
</cp:coreProperties>
</file>