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5" r:id="rId9"/>
    <p:sldId id="263" r:id="rId10"/>
    <p:sldId id="282" r:id="rId11"/>
    <p:sldId id="267" r:id="rId12"/>
    <p:sldId id="268" r:id="rId13"/>
    <p:sldId id="288" r:id="rId14"/>
    <p:sldId id="289" r:id="rId15"/>
    <p:sldId id="269" r:id="rId16"/>
    <p:sldId id="283" r:id="rId17"/>
    <p:sldId id="284" r:id="rId18"/>
    <p:sldId id="285" r:id="rId19"/>
    <p:sldId id="286" r:id="rId20"/>
    <p:sldId id="287" r:id="rId21"/>
    <p:sldId id="276" r:id="rId22"/>
    <p:sldId id="277" r:id="rId23"/>
    <p:sldId id="290" r:id="rId24"/>
    <p:sldId id="291" r:id="rId25"/>
    <p:sldId id="292" r:id="rId26"/>
    <p:sldId id="293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3976182-63EE-4992-BB63-6F096ABA2015}">
          <p14:sldIdLst>
            <p14:sldId id="256"/>
            <p14:sldId id="257"/>
          </p14:sldIdLst>
        </p14:section>
        <p14:section name="I/O in SeqAn" id="{453A66F3-3E6B-40D1-95EC-276B2D596248}">
          <p14:sldIdLst>
            <p14:sldId id="261"/>
            <p14:sldId id="258"/>
            <p14:sldId id="259"/>
          </p14:sldIdLst>
        </p14:section>
        <p14:section name="Bioinformatics File Formats" id="{D73F2755-0231-4507-92E5-E3ED9877D588}">
          <p14:sldIdLst>
            <p14:sldId id="262"/>
            <p14:sldId id="260"/>
            <p14:sldId id="265"/>
            <p14:sldId id="263"/>
            <p14:sldId id="282"/>
            <p14:sldId id="267"/>
            <p14:sldId id="268"/>
            <p14:sldId id="288"/>
            <p14:sldId id="289"/>
            <p14:sldId id="269"/>
            <p14:sldId id="283"/>
            <p14:sldId id="284"/>
            <p14:sldId id="285"/>
            <p14:sldId id="286"/>
            <p14:sldId id="287"/>
          </p14:sldIdLst>
        </p14:section>
        <p14:section name="Writing Parsers" id="{A6551294-8DB1-40DD-811A-3D466815EA4F}">
          <p14:sldIdLst>
            <p14:sldId id="276"/>
            <p14:sldId id="277"/>
            <p14:sldId id="290"/>
            <p14:sldId id="291"/>
            <p14:sldId id="292"/>
          </p14:sldIdLst>
        </p14:section>
        <p14:section name="End" id="{D65D9152-6E5B-4C4E-B637-A7F2A4E56678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213" autoAdjust="0"/>
  </p:normalViewPr>
  <p:slideViewPr>
    <p:cSldViewPr snapToGrid="0" showGuides="1">
      <p:cViewPr varScale="1">
        <p:scale>
          <a:sx n="124" d="100"/>
          <a:sy n="124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97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360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8523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081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Fachbereich, </a:t>
            </a:r>
            <a:r>
              <a:rPr lang="pt-BR" dirty="0" smtClean="0"/>
              <a:t>SeqAn I/O - June 11, 2014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657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Manuel Holtgrewe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Algorithmic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Bioinformatics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Department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for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Computer Science, FU Berlin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2167" y="257892"/>
            <a:ext cx="6464607" cy="4286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993058"/>
            <a:ext cx="8642350" cy="54887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277557"/>
            <a:ext cx="6425278" cy="4286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071716"/>
            <a:ext cx="4244975" cy="52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71716"/>
            <a:ext cx="4244975" cy="52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9574" cy="43328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3534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81316"/>
            <a:ext cx="4040188" cy="44448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93534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81316"/>
            <a:ext cx="4041775" cy="44448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07053"/>
            <a:ext cx="6454775" cy="4286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pt-BR" dirty="0" smtClean="0"/>
              <a:t>SeqAn I/O - June 11, 2014</a:t>
            </a:r>
            <a:r>
              <a:rPr lang="de-DE" dirty="0" smtClean="0"/>
              <a:t>, 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20546" y="3124834"/>
            <a:ext cx="6477000" cy="1470025"/>
          </a:xfrm>
        </p:spPr>
        <p:txBody>
          <a:bodyPr/>
          <a:lstStyle/>
          <a:p>
            <a:r>
              <a:rPr lang="en-US" dirty="0" err="1" smtClean="0"/>
              <a:t>SeqAn</a:t>
            </a:r>
            <a:r>
              <a:rPr lang="en-US" dirty="0" smtClean="0"/>
              <a:t> I/O Support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42706" y="3859845"/>
            <a:ext cx="4402455" cy="1057275"/>
          </a:xfrm>
        </p:spPr>
        <p:txBody>
          <a:bodyPr/>
          <a:lstStyle/>
          <a:p>
            <a:r>
              <a:rPr lang="en-US" dirty="0" smtClean="0"/>
              <a:t>Getting that pesky data from disk to memory or vice versa.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31" y="2544922"/>
            <a:ext cx="4544269" cy="3408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Writing record by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Writing everything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26401" y="1355166"/>
            <a:ext cx="8328979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SequenceStream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out(“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output.fa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SequenceStream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::WRITE);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isGood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opening file.”);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 = “name”,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“CGATGATAGATAGAT”;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(out, 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!= 0)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while writing.”);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401" y="3872298"/>
            <a:ext cx="8328979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StringSet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ids,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fill ids and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seqs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writeAll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(out, ids,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throw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(“Problem while reading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.”);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61060" y="4349351"/>
            <a:ext cx="830579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764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 and GTF I/O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9"/>
            <a:ext cx="8642350" cy="535440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/>
          <a:lstStyle/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basic.h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gff_io.h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// Open input stream.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GffStream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gffIn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example.gff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// Open output stream, filename "-" means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GffStream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gffOut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("-",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GffStream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::WRITE);</a:t>
            </a:r>
          </a:p>
          <a:p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// Read the file record by record.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GffRecord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record;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while (!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gffIn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(record,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gffIn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record.rID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&gt;= (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)length(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gffOut.sequenceNames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addSequenceName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gffOut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record.ref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// make reference known to output stream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writeRecord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gffOut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, record);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637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GFF and GTF I/O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9"/>
            <a:ext cx="8642350" cy="502674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GffRecord</a:t>
            </a:r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INVALID_POS = 2147483647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intconst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INVALID_IDX = -1;</a:t>
            </a: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ref;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rID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source;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StringSet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StringSet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tagValue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beginPos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endPos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score;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strand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// ‘+’, ‘-’, ‘.’</a:t>
            </a:r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// ‘0’, ‘1’, ‘2’</a:t>
            </a:r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986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9"/>
            <a:ext cx="8642350" cy="535440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/>
          <a:lstStyle/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basic.h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bed_io.h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// Open input stream.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BedStream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bedIn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example.bed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// Open output stream, filename "-" means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BedStream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bedOut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("-",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BedStream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::WRITE);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// Read the file record by record.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BedRecord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::Bed3&gt; record;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while (!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bedIn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(record,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bedIn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If record is on a sequence that is not known to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bedOut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yet then we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have to make it known there.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record.rID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&gt;= 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)length(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bedOut.sequenceNames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addSequenceName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bedOut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record.ref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writeRecord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bedOut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, record);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4410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I/O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9"/>
            <a:ext cx="8642350" cy="51541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&lt;&gt;</a:t>
            </a:r>
          </a:p>
          <a:p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BedRecord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&lt;Bed12&gt;</a:t>
            </a:r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ref;      // reference name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rID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// index in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sequenceNames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BedStream</a:t>
            </a:r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beginPos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// begin position of the interval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endPos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// end position of the interval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name;     // name of the interval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score;    // score of the interval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char strand;         // strand of the interval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thickBegin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// begin position for drawing thickly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thickEnd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// end position for drawing thickly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BedRgb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itemRgb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     // color for the item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blockCount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// number of blocks/exons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String&lt;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blockSizes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// block sizes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String&lt;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blockBegins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// block begin positions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data;    // any data not fitting into other members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// Constants for marking reference id and position as invalid.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INVALID_REFID = -1;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INVALID_POS = -1;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628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I/O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9"/>
            <a:ext cx="8642350" cy="508770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VcfRecord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rID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CHROM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beginPos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POS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id;        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ID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ref;                       // REF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alt;                       // ALT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qual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      // QUAL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filter;                    // FILTER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info;                      // INFO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format;                    // FORMAT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StringSet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genotypeInfos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// &lt;individual1&gt; &lt;individual2&gt; ..</a:t>
            </a:r>
          </a:p>
          <a:p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// Constants for marking reference id and position as invalid.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INVALID_REFID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 -1;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INVALID_POS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 -1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// This function returns the float value for "invalid quality".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float MISSING_QUAL();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644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I/O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8"/>
            <a:ext cx="8642350" cy="544584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basic.h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vcf_io.h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("example.vcf");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isGood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vcfOut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("-",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::WRITE);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vcfOut.header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vcfIn.header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VcfRecord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record;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while (!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(record,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 != 0)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writeRecord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vcfOut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, record) != 0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1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110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I/O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8"/>
            <a:ext cx="8642350" cy="52782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BamAlignmentRecord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// QNAME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short flag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rID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beginPos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POS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char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mapQ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MAPQ mapping quality, 255 for */invalid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short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bin;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bin for indexing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String&lt;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CigarElement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&lt;&gt; &gt; cigar;  // CIGAR string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rNextId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RNEXT (0-based)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pNext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PNEXT (0-based)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TLEN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// SEQ, as in SAM/BAM file.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qual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// Quality string as in SAM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Phred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tags;                // Tags, raw as in BAM.</a:t>
            </a:r>
          </a:p>
          <a:p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// Constants for marking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, reference id and length members invalid (== *).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INVALID_POS =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VALUE;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INVALID_REFID = -1;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static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INVALID_LEN =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VALUE;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210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I/O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8"/>
            <a:ext cx="8642350" cy="544584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bam_io.h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// Open input stream,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can read SAM and BAM files.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example.sam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// Open output stream, "-" means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on if reading, else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bamStreamOut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("-",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::WRITE);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// Copy header.  The header is automatically written out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before the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first record.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bamStreamOut.header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bamStreamIn.header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BamAlignmentRecord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record;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while (!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(record,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writeRecord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bamStreamOut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, record);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0619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I/O III – BAM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883920"/>
            <a:ext cx="8642350" cy="555497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bam_io.h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bamStreamIn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example.bam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bamStreamOut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("-",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::WRITE);</a:t>
            </a: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bamStreamOut.header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bamStreamIn.header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BamIndex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::Bai&gt;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baiIndex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(read(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baiIndex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example.bam.bai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!= 0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endParaRPr lang="en-US" sz="1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hasAlignments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false;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rID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posBegin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1000,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posEnd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2000;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jumpToRegion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bamStreamIn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hasAlignments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rID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posBegin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posEnd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baiIndex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BamAlignmentRecord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record;</a:t>
            </a:r>
          </a:p>
          <a:p>
            <a:endParaRPr lang="en-US" sz="1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hasAlignments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 !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bamStreamIn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(record,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bamStreamIn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writeRecord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bamStreamOut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, record);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776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I/O in the </a:t>
            </a:r>
            <a:r>
              <a:rPr lang="en-US" sz="3200" dirty="0" err="1" smtClean="0"/>
              <a:t>SeqAn</a:t>
            </a:r>
            <a:r>
              <a:rPr lang="en-US" sz="3200" dirty="0" smtClean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Bioinformatics File Formats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Sequences (FASTA, FASTQ, Compression, FAI)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Genome Annotations (BED, GFF, GTF)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Variants (VCF)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Writing Parsers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FASTA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883920"/>
            <a:ext cx="8642350" cy="555497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seq_io.h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9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char 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FaiIndex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faiIndex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res = read(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faiIndex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file.fasta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  // 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file.fasta.fai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must exist</a:t>
            </a:r>
            <a:endParaRPr lang="en-US" sz="9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(res != 0)</a:t>
            </a:r>
          </a:p>
          <a:p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1;</a:t>
            </a:r>
          </a:p>
          <a:p>
            <a:endParaRPr lang="en-US" sz="9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getIdByName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faiIndex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, "chr1",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1;  // chr1 not known in FAI file</a:t>
            </a:r>
          </a:p>
          <a:p>
            <a:endParaRPr lang="en-US" sz="9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seqLength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sequenceLength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faiIndex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9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Load first 1000 characters of chr1.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seqChr1Prefix;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readRegion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(seqChr1Prefix,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faiIndex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, 0, 1000) != 0)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return 1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9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Load all of chr1.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seqChr1;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readSequence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(seqChr1,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faiIndex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9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) != 0)</a:t>
            </a:r>
          </a:p>
          <a:p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r>
              <a:rPr lang="en-US" sz="9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154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br>
              <a:rPr lang="en-US" dirty="0" smtClean="0"/>
            </a:br>
            <a:r>
              <a:rPr lang="en-US" dirty="0" smtClean="0"/>
              <a:t>Parsers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not rocket surgery!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4" y="1466850"/>
            <a:ext cx="4312975" cy="39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62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BED 3 Parser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BED format (TSV)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BED fields</a:t>
            </a:r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07253" y="1367758"/>
            <a:ext cx="6131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127471196  127472363  Pos1  0  +  127471196  127472363  255,0,0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127472363  127473530  Pos2  0  +  127472363  127473530  255,0,0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127473530  127474697  Pos3  0  +  127473530  127474697  255,0,0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127474697  127475864  Pos4  0  +  127474697  127475864  255,0,0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127475864  127477031  Neg1  0  -  127475864  127477031  0,0,255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127477031  127478198  Neg2  0  -  127477031  127478198  0,0,255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127478198  127479365  Neg3  0  -  127478198  127479365  0,0,255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127479365  127480532  Pos5  0  +  127479365  127480532  255,0,0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chr7  127480532  127481699  Neg4  0  -  127480532  127481699  0,0,255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253" y="4157062"/>
            <a:ext cx="2059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beginPos</a:t>
            </a:r>
            <a:r>
              <a:rPr lang="en-US" dirty="0"/>
              <a:t>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endPos</a:t>
            </a:r>
            <a:r>
              <a:rPr lang="en-US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 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strand (6)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6575" y="4157062"/>
            <a:ext cx="287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thickBegin</a:t>
            </a:r>
            <a:r>
              <a:rPr lang="en-US" dirty="0"/>
              <a:t> 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thickEnd</a:t>
            </a:r>
            <a:r>
              <a:rPr lang="en-US" dirty="0"/>
              <a:t> 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itemRgb</a:t>
            </a:r>
            <a:r>
              <a:rPr lang="en-US" dirty="0"/>
              <a:t> 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blockCount</a:t>
            </a:r>
            <a:r>
              <a:rPr lang="en-US" dirty="0"/>
              <a:t>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blockStarts</a:t>
            </a:r>
            <a:r>
              <a:rPr lang="en-US" dirty="0"/>
              <a:t> 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blockSizes</a:t>
            </a:r>
            <a:r>
              <a:rPr lang="en-US" dirty="0"/>
              <a:t> (12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91563" y="4157062"/>
            <a:ext cx="1613647" cy="929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0901" y="3665284"/>
            <a:ext cx="196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BED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66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BED3 Data Structures,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829876"/>
            <a:ext cx="8642350" cy="56477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Record data structure.</a:t>
            </a:r>
          </a:p>
          <a:p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Bed3Record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ref;      // reference name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beginPos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// begin position of the interval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endPos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          // end position of the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1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clear(Bed3Record &amp; record) { clear(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record.ref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record.beginPos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record.endPos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-1; }</a:t>
            </a:r>
          </a:p>
          <a:p>
            <a:endParaRPr lang="en-US" sz="11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Tags.</a:t>
            </a:r>
          </a:p>
          <a:p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Bed3_;</a:t>
            </a:r>
          </a:p>
          <a:p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::Tag&lt;Bed3_&gt; Bed3;</a:t>
            </a:r>
          </a:p>
          <a:p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Reading.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TStream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1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(Bed3Record &amp; record,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RecordReader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TStream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SinglePass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 &gt; &amp; reader,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Bed3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/*tag*/);</a:t>
            </a:r>
          </a:p>
          <a:p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Writing.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TStream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writeRecord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TStream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out, Bed3Record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&amp; record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Bed3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&amp; /*tag*/);</a:t>
            </a:r>
          </a:p>
          <a:p>
            <a:endParaRPr lang="en-US" sz="11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6886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9"/>
            <a:ext cx="8642350" cy="296421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// Writing.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TStream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writeRecord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TStream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&amp; out, Bed3Record &amp; record, Bed3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&amp; /*tag*/);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streamPut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record.ref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streamPut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, '\t');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streamPut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record.beginPos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streamPut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, '\t');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streamPut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record.endPos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streamPut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, '\n');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streamError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(out);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934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3059"/>
            <a:ext cx="8642350" cy="533090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TStream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(Bed3Record &amp; record,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RecordReader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TStream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SinglePass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&lt;&gt; &gt; &amp; reader,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Bed3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&amp; /*tag*/)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clear(record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buffer</a:t>
            </a:r>
            <a:r>
              <a:rPr lang="en-US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readUntilTabOrLineBreak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record.ref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, reader) != 0)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skipChar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(reader, '\t') != 0)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1;  // error or char was not TAB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readUntilTabOrLineBreak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(buffer, reader) != 0)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skipChar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(reader, '\t') != 0)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1;  // error or char was not TAB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(!lexicalCast2(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reader.beginPos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, buffer))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clear(buffer);  // IMPORTANT, read*() functions append to buffer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readUntilTabOrLineBreak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(buffer, reader) != 0)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(!lexicalCast2(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reader.endPos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, buffer))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!!</a:t>
            </a:r>
            <a:r>
              <a:rPr lang="en-US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skipLine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(reader);</a:t>
            </a:r>
          </a:p>
          <a:p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400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 for your Interest.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Questions?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18" y="1309120"/>
            <a:ext cx="6259563" cy="46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68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In</a:t>
            </a:r>
            <a:br>
              <a:rPr lang="en-US" dirty="0" smtClean="0"/>
            </a:br>
            <a:r>
              <a:rPr lang="en-US" dirty="0" err="1" smtClean="0"/>
              <a:t>SeqAn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Bird’s Eye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54" y="1588647"/>
            <a:ext cx="5873483" cy="39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65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I/O </a:t>
            </a:r>
            <a:r>
              <a:rPr lang="de-DE" dirty="0" err="1" smtClean="0"/>
              <a:t>Layers</a:t>
            </a:r>
            <a:r>
              <a:rPr lang="de-DE" dirty="0" smtClean="0"/>
              <a:t> in </a:t>
            </a:r>
            <a:r>
              <a:rPr lang="de-DE" dirty="0" err="1" smtClean="0"/>
              <a:t>SeqAn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2" y="1092928"/>
            <a:ext cx="8103377" cy="51598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3210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Making writing Bioinformatics file format parsing easier.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/>
              <a:t>Lexical Casting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Parsing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Stream Abstractions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more on all of this later…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26401" y="1675206"/>
            <a:ext cx="5625783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 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“42”;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(!lexicalCast2(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throw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(“Something went wrong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01" y="3397326"/>
            <a:ext cx="8328979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RecordReader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SinglePass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&lt;&gt;&gt; reader(f);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buffer;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readUntilWhitespace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(buffer, reader) != 0) { /* error */ }  // QNAME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skipChar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(reader, ‘\t’) != 0)              {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// “\t”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readDigits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(buffer, reader) != 0)          {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// FLAG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401" y="3299460"/>
            <a:ext cx="1653859" cy="4876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0030" y="3040616"/>
            <a:ext cx="526939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* f;  /* or */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f; /* or… */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8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br>
              <a:rPr lang="en-US" dirty="0" smtClean="0"/>
            </a:br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34"/>
            <a:ext cx="3716234" cy="24787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36" y="1854995"/>
            <a:ext cx="4644777" cy="2310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14" y="146469"/>
            <a:ext cx="2799272" cy="209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19" y="4291985"/>
            <a:ext cx="3702831" cy="20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781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SeqAn</a:t>
            </a:r>
            <a:r>
              <a:rPr lang="en-US" dirty="0" smtClean="0"/>
              <a:t> File Format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Low-Level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Data Structures</a:t>
            </a:r>
            <a:endParaRPr lang="en-US" dirty="0" smtClean="0"/>
          </a:p>
          <a:p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26401" y="1317066"/>
            <a:ext cx="8328979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RecordReader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SinglePass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&lt;&gt;&gt; reader(f);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(!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(reader))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reader,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Fasta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!= 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while reading.”);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38600" y="2423160"/>
            <a:ext cx="1516380" cy="2667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00" y="3437814"/>
            <a:ext cx="8328979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bam_io.h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BamHeader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bamHeader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BamAlignmentRecord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bamRecord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gff_io.h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GffRecord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gffRecord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// also good for GTF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vcf_io.h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VcfHeader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vcfHeader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VcfRecord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vcfRecord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bed_io.h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BedRecord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bedRecord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37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SeqAn’s</a:t>
            </a:r>
            <a:r>
              <a:rPr lang="en-US" dirty="0" smtClean="0"/>
              <a:t> *Stream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RecordReader</a:t>
            </a:r>
            <a:r>
              <a:rPr lang="en-US" dirty="0" smtClean="0"/>
              <a:t> is cumbersome.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Better use the *Stream Classes!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26401" y="1317066"/>
            <a:ext cx="8328979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f(“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input.fa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::binary |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::in);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f.good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opening file.”);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RecordReader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SinglePass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&lt;&gt;&gt; reader(f);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(!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(reader))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reader,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Fasta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!= 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while reading.”);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401" y="4151706"/>
            <a:ext cx="8328979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SequenceStream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in(“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input.fa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SequenceStream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::READ);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isGood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opening file.”);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(!in))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in) != 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while reading.”);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8976" y="362044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 file type detection.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endCxn id="7" idx="1"/>
          </p:cNvCxnSpPr>
          <p:nvPr/>
        </p:nvCxnSpPr>
        <p:spPr bwMode="auto">
          <a:xfrm flipV="1">
            <a:off x="3825240" y="3805108"/>
            <a:ext cx="1953736" cy="2756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941320" y="4080710"/>
            <a:ext cx="1097280" cy="4567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“input.fa.gz”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input.fq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122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Reading record by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Reading batches of records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Reading everything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SeqAn I/O - June 11, 2014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26401" y="1355166"/>
            <a:ext cx="8328979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SequenceStream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in(“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input.fa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isGood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opening file.”);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(!in))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in) != 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throw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(“Problem while reading.”);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401" y="3737410"/>
            <a:ext cx="8328979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StringSet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ids,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(!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(in)))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readBatch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(ids,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in, 1000))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throw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(“Problem while reading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.”);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401" y="5467150"/>
            <a:ext cx="8328979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StringSet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ids,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(!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atEnd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(in)))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readAll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(ids,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throw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(“Problem while reading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.”);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718560" y="4198621"/>
            <a:ext cx="510540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95400" y="4198621"/>
            <a:ext cx="975359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95401" y="5944203"/>
            <a:ext cx="784860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37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2725</Words>
  <Application>Microsoft Office PowerPoint</Application>
  <PresentationFormat>On-screen Show (4:3)</PresentationFormat>
  <Paragraphs>536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Consolas</vt:lpstr>
      <vt:lpstr>Times New Roman</vt:lpstr>
      <vt:lpstr>Verdana</vt:lpstr>
      <vt:lpstr>PowerPoint_Praesentation</vt:lpstr>
      <vt:lpstr>SeqAn I/O Support</vt:lpstr>
      <vt:lpstr>Contents</vt:lpstr>
      <vt:lpstr>I/O In SeqAn</vt:lpstr>
      <vt:lpstr>I/O Layers in SeqAn</vt:lpstr>
      <vt:lpstr>Implementation Support</vt:lpstr>
      <vt:lpstr>Bioinformatics file formats</vt:lpstr>
      <vt:lpstr>SeqAn File Format Support</vt:lpstr>
      <vt:lpstr>SeqAn’s *Stream Classes</vt:lpstr>
      <vt:lpstr>Reading Sequences</vt:lpstr>
      <vt:lpstr>Writing Sequences</vt:lpstr>
      <vt:lpstr>GFF and GTF I/O I</vt:lpstr>
      <vt:lpstr>GFF and GTF I/O II</vt:lpstr>
      <vt:lpstr>BED I/O</vt:lpstr>
      <vt:lpstr>BED I/O II</vt:lpstr>
      <vt:lpstr>VCF I/O I</vt:lpstr>
      <vt:lpstr>VCF I/O II</vt:lpstr>
      <vt:lpstr>BAM I/O I</vt:lpstr>
      <vt:lpstr>BAM I/O II</vt:lpstr>
      <vt:lpstr>BAM I/O III – BAM Indices</vt:lpstr>
      <vt:lpstr>Index FASTA I/O</vt:lpstr>
      <vt:lpstr>Writing Parsers</vt:lpstr>
      <vt:lpstr>Writing a BED 3 Parser</vt:lpstr>
      <vt:lpstr>BED3 Data Structures, Interfaces</vt:lpstr>
      <vt:lpstr>Write Support</vt:lpstr>
      <vt:lpstr>Writing the Parser</vt:lpstr>
      <vt:lpstr>The End</vt:lpstr>
    </vt:vector>
  </TitlesOfParts>
  <Company>FU-Berlin FBs IMP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Holtgrewe, Manuel</dc:creator>
  <dc:description>Version 0.9, 10.11.2005</dc:description>
  <cp:lastModifiedBy>Holtgrewe, Manuel</cp:lastModifiedBy>
  <cp:revision>17</cp:revision>
  <cp:lastPrinted>2002-06-26T11:04:16Z</cp:lastPrinted>
  <dcterms:created xsi:type="dcterms:W3CDTF">2013-07-16T07:42:14Z</dcterms:created>
  <dcterms:modified xsi:type="dcterms:W3CDTF">2014-06-10T09:21:00Z</dcterms:modified>
</cp:coreProperties>
</file>