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19" r:id="rId2"/>
    <p:sldId id="339" r:id="rId3"/>
    <p:sldId id="337" r:id="rId4"/>
    <p:sldId id="340" r:id="rId5"/>
    <p:sldId id="336" r:id="rId6"/>
    <p:sldId id="348" r:id="rId7"/>
    <p:sldId id="335" r:id="rId8"/>
    <p:sldId id="344" r:id="rId9"/>
    <p:sldId id="345" r:id="rId10"/>
    <p:sldId id="346" r:id="rId11"/>
    <p:sldId id="347" r:id="rId12"/>
    <p:sldId id="316" r:id="rId13"/>
    <p:sldId id="323" r:id="rId14"/>
    <p:sldId id="341" r:id="rId15"/>
    <p:sldId id="343" r:id="rId16"/>
    <p:sldId id="349" r:id="rId1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A0C86E70-B6A9-5B4F-8B54-FFB5C4824D79}">
          <p14:sldIdLst>
            <p14:sldId id="319"/>
            <p14:sldId id="339"/>
            <p14:sldId id="337"/>
            <p14:sldId id="340"/>
            <p14:sldId id="336"/>
            <p14:sldId id="348"/>
            <p14:sldId id="335"/>
            <p14:sldId id="344"/>
            <p14:sldId id="345"/>
            <p14:sldId id="346"/>
            <p14:sldId id="347"/>
            <p14:sldId id="316"/>
            <p14:sldId id="323"/>
            <p14:sldId id="341"/>
            <p14:sldId id="343"/>
            <p14:sldId id="3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309"/>
    <a:srgbClr val="EAEBD4"/>
    <a:srgbClr val="800080"/>
    <a:srgbClr val="D00202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2" autoAdjust="0"/>
    <p:restoredTop sz="86306" autoAdjust="0"/>
  </p:normalViewPr>
  <p:slideViewPr>
    <p:cSldViewPr snapToGrid="0" snapToObjects="1">
      <p:cViewPr>
        <p:scale>
          <a:sx n="178" d="100"/>
          <a:sy n="178" d="100"/>
        </p:scale>
        <p:origin x="-2672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86EE-CB51-534E-82FB-2E52898F6FDA}" type="datetimeFigureOut">
              <a:rPr lang="de-DE" smtClean="0"/>
              <a:pPr/>
              <a:t>6/10/14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9F6B1-A7C0-4C4B-B0A9-AE28F2202AF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29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CDFGDC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CDEFGAHGC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9F6B1-A7C0-4C4B-B0A9-AE28F2202AF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37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CDFGDC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CDEFGAHGC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9F6B1-A7C0-4C4B-B0A9-AE28F2202AF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37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CDFGDC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CDEFGAHGC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9F6B1-A7C0-4C4B-B0A9-AE28F2202AF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37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ViewToSourcePosition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Row1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toSourcePosition</a:t>
            </a:r>
            <a:r>
              <a:rPr lang="de-DE" baseline="0" dirty="0" smtClean="0"/>
              <a:t>(</a:t>
            </a:r>
            <a:r>
              <a:rPr lang="de-DE" baseline="0" dirty="0" err="1" smtClean="0"/>
              <a:t>row,pos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SourceToViewPosition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Row1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toViewPosition</a:t>
            </a:r>
            <a:r>
              <a:rPr lang="de-DE" baseline="0" dirty="0" smtClean="0"/>
              <a:t>(</a:t>
            </a:r>
            <a:r>
              <a:rPr lang="de-DE" baseline="0" dirty="0" err="1" smtClean="0"/>
              <a:t>row,pos</a:t>
            </a:r>
            <a:r>
              <a:rPr lang="de-DE" baseline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9F6B1-A7C0-4C4B-B0A9-AE28F2202AF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37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endParaRPr lang="de-DE" dirty="0" smtClean="0"/>
          </a:p>
          <a:p>
            <a:r>
              <a:rPr lang="de-DE" dirty="0" smtClean="0"/>
              <a:t>-  </a:t>
            </a:r>
            <a:r>
              <a:rPr lang="de-DE" dirty="0" err="1" smtClean="0"/>
              <a:t>Modifieres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nested</a:t>
            </a:r>
            <a:r>
              <a:rPr lang="de-DE" dirty="0" smtClean="0"/>
              <a:t>, </a:t>
            </a:r>
            <a:r>
              <a:rPr lang="de-DE" dirty="0" err="1" smtClean="0"/>
              <a:t>e.g</a:t>
            </a:r>
            <a:r>
              <a:rPr lang="de-DE" dirty="0" smtClean="0"/>
              <a:t> </a:t>
            </a:r>
            <a:r>
              <a:rPr lang="de-DE" dirty="0" err="1" smtClean="0"/>
              <a:t>reverse</a:t>
            </a:r>
            <a:r>
              <a:rPr lang="de-DE" dirty="0" smtClean="0"/>
              <a:t> </a:t>
            </a:r>
            <a:r>
              <a:rPr lang="de-DE" dirty="0" err="1" smtClean="0"/>
              <a:t>complement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9F6B1-A7C0-4C4B-B0A9-AE28F2202AFE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371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endParaRPr lang="de-DE" dirty="0" smtClean="0"/>
          </a:p>
          <a:p>
            <a:r>
              <a:rPr lang="de-DE" dirty="0" smtClean="0"/>
              <a:t>-  </a:t>
            </a:r>
            <a:r>
              <a:rPr lang="de-DE" dirty="0" err="1" smtClean="0"/>
              <a:t>Modifieres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nested</a:t>
            </a:r>
            <a:r>
              <a:rPr lang="de-DE" dirty="0" smtClean="0"/>
              <a:t>, </a:t>
            </a:r>
            <a:r>
              <a:rPr lang="de-DE" dirty="0" err="1" smtClean="0"/>
              <a:t>e.g</a:t>
            </a:r>
            <a:r>
              <a:rPr lang="de-DE" dirty="0" smtClean="0"/>
              <a:t> </a:t>
            </a:r>
            <a:r>
              <a:rPr lang="de-DE" dirty="0" err="1" smtClean="0"/>
              <a:t>reverse</a:t>
            </a:r>
            <a:r>
              <a:rPr lang="de-DE" dirty="0" smtClean="0"/>
              <a:t> </a:t>
            </a:r>
            <a:r>
              <a:rPr lang="de-DE" dirty="0" err="1" smtClean="0"/>
              <a:t>complement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9F6B1-A7C0-4C4B-B0A9-AE28F2202AF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37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Master-Untertitelformat bearbeiten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0" y="917147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0" y="6008011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liennummernplatzhalt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22" name="Picture 7" descr="seqan_logo_800_presen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66073" y="6146406"/>
            <a:ext cx="1064055" cy="66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Bild 22" descr="BioStore-Logo-Big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9" y="6090581"/>
            <a:ext cx="1270391" cy="721146"/>
          </a:xfrm>
          <a:prstGeom prst="rect">
            <a:avLst/>
          </a:prstGeom>
        </p:spPr>
      </p:pic>
      <p:pic>
        <p:nvPicPr>
          <p:cNvPr id="24" name="Bild 23" descr="BMBF_CMYK_Gef_S_e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39" y="6085296"/>
            <a:ext cx="1041211" cy="7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8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852" y="152858"/>
            <a:ext cx="8229600" cy="729011"/>
          </a:xfrm>
        </p:spPr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41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1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492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57640"/>
            <a:ext cx="8229600" cy="4052359"/>
          </a:xfrm>
        </p:spPr>
        <p:txBody>
          <a:bodyPr/>
          <a:lstStyle>
            <a:lvl1pPr>
              <a:defRPr sz="2800"/>
            </a:lvl1pPr>
            <a:lvl2pPr marL="742950" indent="-285750">
              <a:buFont typeface="Arial"/>
              <a:buChar char="•"/>
              <a:defRPr sz="2400"/>
            </a:lvl2pPr>
          </a:lstStyle>
          <a:p>
            <a:pPr lvl="0"/>
            <a:r>
              <a:rPr lang="x-none" dirty="0" smtClean="0"/>
              <a:t>Mastertextformat bearbeiten</a:t>
            </a:r>
          </a:p>
          <a:p>
            <a:pPr lvl="1"/>
            <a:r>
              <a:rPr lang="x-none" dirty="0" smtClean="0"/>
              <a:t>Zweite Ebene</a:t>
            </a:r>
          </a:p>
          <a:p>
            <a:pPr lvl="2"/>
            <a:r>
              <a:rPr lang="x-none" dirty="0" smtClean="0"/>
              <a:t>Dritte Ebene</a:t>
            </a:r>
          </a:p>
          <a:p>
            <a:pPr lvl="3"/>
            <a:r>
              <a:rPr lang="x-none" dirty="0" smtClean="0"/>
              <a:t>Vierte Ebene</a:t>
            </a:r>
          </a:p>
          <a:p>
            <a:pPr lvl="4"/>
            <a:r>
              <a:rPr lang="x-none" dirty="0" smtClean="0"/>
              <a:t>Fünfte Ebene</a:t>
            </a:r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917147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0" y="6008011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7" descr="seqan_logo_800_presen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66073" y="6146406"/>
            <a:ext cx="1064055" cy="66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Bild 10" descr="BioStore-Logo-Big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9" y="6090581"/>
            <a:ext cx="1270391" cy="721146"/>
          </a:xfrm>
          <a:prstGeom prst="rect">
            <a:avLst/>
          </a:prstGeom>
        </p:spPr>
      </p:pic>
      <p:pic>
        <p:nvPicPr>
          <p:cNvPr id="12" name="Bild 11" descr="BMBF_CMYK_Gef_S_e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39" y="6085296"/>
            <a:ext cx="1041211" cy="7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3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17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6/10/14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25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6/10/14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08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6/10/14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05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6/10/14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32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6/10/14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8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6/10/14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41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858"/>
            <a:ext cx="8229600" cy="729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80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Mastertextformat bearbeiten</a:t>
            </a:r>
          </a:p>
          <a:p>
            <a:pPr lvl="1"/>
            <a:r>
              <a:rPr lang="x-none" dirty="0" smtClean="0"/>
              <a:t>Zweite Ebene</a:t>
            </a:r>
          </a:p>
          <a:p>
            <a:pPr lvl="2"/>
            <a:r>
              <a:rPr lang="x-none" dirty="0" smtClean="0"/>
              <a:t>Dritte Ebene</a:t>
            </a:r>
          </a:p>
          <a:p>
            <a:pPr lvl="3"/>
            <a:r>
              <a:rPr lang="x-none" dirty="0" smtClean="0"/>
              <a:t>Vierte Ebene</a:t>
            </a:r>
          </a:p>
          <a:p>
            <a:pPr lvl="4"/>
            <a:r>
              <a:rPr lang="x-non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27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www.ebi.ac.uk/ena/about/statistic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212977"/>
            <a:ext cx="6431632" cy="276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</a:pPr>
            <a:r>
              <a:rPr lang="en-US" sz="3200" b="1" dirty="0" err="1" smtClean="0">
                <a:solidFill>
                  <a:schemeClr val="tx1"/>
                </a:solidFill>
                <a:latin typeface="Calibri" charset="0"/>
              </a:rPr>
              <a:t>SeqAn</a:t>
            </a:r>
            <a:r>
              <a:rPr lang="en-US" sz="3200" b="1" dirty="0" smtClean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200" b="1" dirty="0"/>
              <a:t>–</a:t>
            </a:r>
            <a:r>
              <a:rPr lang="en-US" sz="3200" b="1" dirty="0" smtClean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charset="0"/>
              </a:rPr>
              <a:t>BioStore</a:t>
            </a:r>
            <a:r>
              <a:rPr lang="en-US" sz="3200" b="1" dirty="0" smtClean="0">
                <a:solidFill>
                  <a:schemeClr val="tx1"/>
                </a:solidFill>
                <a:latin typeface="Calibri" charset="0"/>
              </a:rPr>
              <a:t> Conference 2014</a:t>
            </a:r>
            <a:endParaRPr lang="en-US" sz="3200" b="1" dirty="0">
              <a:solidFill>
                <a:schemeClr val="tx1"/>
              </a:solidFill>
              <a:latin typeface="Calibri" charset="0"/>
            </a:endParaRPr>
          </a:p>
          <a:p>
            <a:pPr algn="l">
              <a:spcBef>
                <a:spcPct val="20000"/>
              </a:spcBef>
            </a:pPr>
            <a:r>
              <a:rPr lang="en-US" sz="3200" b="0" dirty="0" err="1" smtClean="0">
                <a:solidFill>
                  <a:schemeClr val="tx1"/>
                </a:solidFill>
                <a:latin typeface="Calibri" charset="0"/>
              </a:rPr>
              <a:t>Journaled</a:t>
            </a:r>
            <a:r>
              <a:rPr lang="en-US" sz="3200" b="0" dirty="0" smtClean="0">
                <a:solidFill>
                  <a:schemeClr val="tx1"/>
                </a:solidFill>
                <a:latin typeface="Calibri" charset="0"/>
              </a:rPr>
              <a:t> String Tree</a:t>
            </a:r>
            <a:endParaRPr lang="en-US" sz="2000" dirty="0" smtClean="0">
              <a:solidFill>
                <a:schemeClr val="tx1"/>
              </a:solidFill>
              <a:latin typeface="Calibri" charset="0"/>
            </a:endParaRPr>
          </a:p>
          <a:p>
            <a:pPr algn="l">
              <a:spcBef>
                <a:spcPct val="20000"/>
              </a:spcBef>
            </a:pPr>
            <a:endParaRPr lang="en-US" sz="2000" dirty="0" smtClean="0">
              <a:solidFill>
                <a:schemeClr val="tx1"/>
              </a:solidFill>
              <a:latin typeface="Calibri" charset="0"/>
            </a:endParaRPr>
          </a:p>
          <a:p>
            <a:pPr algn="l">
              <a:spcBef>
                <a:spcPct val="20000"/>
              </a:spcBef>
            </a:pPr>
            <a:endParaRPr lang="en-US" sz="2000" dirty="0" smtClean="0">
              <a:solidFill>
                <a:schemeClr val="tx1"/>
              </a:solidFill>
              <a:latin typeface="Calibri" charset="0"/>
            </a:endParaRPr>
          </a:p>
          <a:p>
            <a:pPr algn="l">
              <a:spcBef>
                <a:spcPct val="200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charset="0"/>
              </a:rPr>
              <a:t>René </a:t>
            </a:r>
            <a:r>
              <a:rPr lang="en-US" sz="2000" b="1" dirty="0" err="1" smtClean="0">
                <a:solidFill>
                  <a:schemeClr val="tx1"/>
                </a:solidFill>
                <a:latin typeface="Calibri" charset="0"/>
              </a:rPr>
              <a:t>Rahn</a:t>
            </a:r>
            <a:endParaRPr lang="en-US" sz="2000" b="1" dirty="0">
              <a:solidFill>
                <a:schemeClr val="tx1"/>
              </a:solidFill>
              <a:latin typeface="Calibri" charset="0"/>
            </a:endParaRPr>
          </a:p>
          <a:p>
            <a:pPr algn="l">
              <a:spcBef>
                <a:spcPct val="20000"/>
              </a:spcBef>
            </a:pPr>
            <a:r>
              <a:rPr lang="de-DE" sz="1800" b="0" dirty="0" smtClean="0">
                <a:latin typeface="Calibri" charset="0"/>
              </a:rPr>
              <a:t>Algorithmische </a:t>
            </a:r>
            <a:r>
              <a:rPr lang="de-DE" sz="1800" b="0" dirty="0">
                <a:latin typeface="Calibri" charset="0"/>
              </a:rPr>
              <a:t>Bioinformatik</a:t>
            </a:r>
          </a:p>
          <a:p>
            <a:pPr algn="l">
              <a:spcBef>
                <a:spcPct val="20000"/>
              </a:spcBef>
            </a:pPr>
            <a:r>
              <a:rPr lang="de-DE" sz="1800" b="0" dirty="0">
                <a:latin typeface="Calibri" charset="0"/>
              </a:rPr>
              <a:t>FU Berlin, Germany</a:t>
            </a:r>
          </a:p>
          <a:p>
            <a:pPr>
              <a:spcBef>
                <a:spcPct val="20000"/>
              </a:spcBef>
            </a:pPr>
            <a:endParaRPr lang="en-US" sz="2000" dirty="0">
              <a:solidFill>
                <a:schemeClr val="tx1"/>
              </a:solidFill>
              <a:latin typeface="Calibri" charset="0"/>
            </a:endParaRPr>
          </a:p>
          <a:p>
            <a:pPr>
              <a:spcBef>
                <a:spcPct val="20000"/>
              </a:spcBef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8" name="Picture 7" descr="seqan_logo_800_pres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96" y="476671"/>
            <a:ext cx="3672408" cy="229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Bild 8" descr="BioStore-Logo-Big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68" y="450344"/>
            <a:ext cx="3851920" cy="2186568"/>
          </a:xfrm>
          <a:prstGeom prst="rect">
            <a:avLst/>
          </a:prstGeom>
        </p:spPr>
      </p:pic>
      <p:pic>
        <p:nvPicPr>
          <p:cNvPr id="10" name="Bild 9" descr="BMBF_CMYK_Gef_S_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730099"/>
            <a:ext cx="2782640" cy="21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Scale Memory Footprint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323528" y="1008492"/>
            <a:ext cx="230425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Process in </a:t>
            </a:r>
            <a:r>
              <a:rPr lang="en-US" sz="2000" dirty="0" smtClean="0"/>
              <a:t>blocks</a:t>
            </a:r>
            <a:endParaRPr lang="en-US" sz="2000" dirty="0" smtClean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611560" y="2544954"/>
            <a:ext cx="79208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899592" y="247294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87624" y="247294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91680" y="247294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83768" y="247294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843808" y="247294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635896" y="247294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923928" y="247294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99992" y="247294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580112" y="247294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084168" y="247294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588224" y="247294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092280" y="247294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452320" y="247294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884368" y="247294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8244408" y="247294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Geschweifte Klammer links 28"/>
          <p:cNvSpPr/>
          <p:nvPr/>
        </p:nvSpPr>
        <p:spPr bwMode="auto">
          <a:xfrm rot="5400000">
            <a:off x="1511660" y="1284814"/>
            <a:ext cx="216024" cy="216024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Geschweifte Klammer links 29"/>
          <p:cNvSpPr/>
          <p:nvPr/>
        </p:nvSpPr>
        <p:spPr bwMode="auto">
          <a:xfrm rot="5400000">
            <a:off x="3743908" y="1212806"/>
            <a:ext cx="216024" cy="230425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Geschweifte Klammer links 30"/>
          <p:cNvSpPr/>
          <p:nvPr/>
        </p:nvSpPr>
        <p:spPr bwMode="auto">
          <a:xfrm rot="5400000">
            <a:off x="6048164" y="1212806"/>
            <a:ext cx="216024" cy="230425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Geschweifte Klammer links 31"/>
          <p:cNvSpPr/>
          <p:nvPr/>
        </p:nvSpPr>
        <p:spPr bwMode="auto">
          <a:xfrm rot="5400000">
            <a:off x="7776356" y="1788870"/>
            <a:ext cx="216024" cy="1152128"/>
          </a:xfrm>
          <a:prstGeom prst="leftBrace">
            <a:avLst>
              <a:gd name="adj1" fmla="val 1373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115616" y="1656564"/>
            <a:ext cx="108012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Block 1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347864" y="1656564"/>
            <a:ext cx="108012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Block 2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652120" y="1656564"/>
            <a:ext cx="108012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Block 3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7380312" y="1656564"/>
            <a:ext cx="108012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Block 4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278592" y="3731325"/>
            <a:ext cx="6152662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>
                <a:solidFill>
                  <a:srgbClr val="FF0000"/>
                </a:solidFill>
                <a:latin typeface="Andale Mono"/>
                <a:cs typeface="Andale Mono"/>
              </a:rPr>
              <a:t>        ---</a:t>
            </a:r>
            <a:r>
              <a:rPr lang="de-DE" b="1" dirty="0">
                <a:solidFill>
                  <a:srgbClr val="FF0000"/>
                </a:solidFill>
                <a:latin typeface="Andale Mono"/>
                <a:cs typeface="Andale Mono"/>
              </a:rPr>
              <a:t>	 </a:t>
            </a:r>
            <a:r>
              <a:rPr lang="de-DE" b="1" dirty="0" smtClean="0">
                <a:solidFill>
                  <a:srgbClr val="008000"/>
                </a:solidFill>
                <a:latin typeface="Andale Mono"/>
                <a:cs typeface="Andale Mono"/>
              </a:rPr>
              <a:t>GA</a:t>
            </a:r>
            <a:endParaRPr lang="de-DE" dirty="0">
              <a:solidFill>
                <a:schemeClr val="bg1">
                  <a:lumMod val="65000"/>
                </a:schemeClr>
              </a:solidFill>
              <a:latin typeface="Andale Mono"/>
              <a:cs typeface="Andale Mono"/>
            </a:endParaRPr>
          </a:p>
          <a:p>
            <a:pPr>
              <a:lnSpc>
                <a:spcPct val="150000"/>
              </a:lnSpc>
            </a:pP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 	G			</a:t>
            </a:r>
            <a:r>
              <a:rPr lang="de-DE" b="1" dirty="0">
                <a:solidFill>
                  <a:srgbClr val="FF0000"/>
                </a:solidFill>
                <a:latin typeface="Andale Mono"/>
                <a:cs typeface="Andale Mono"/>
              </a:rPr>
              <a:t>	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C</a:t>
            </a:r>
            <a:endParaRPr lang="de-DE" dirty="0">
              <a:solidFill>
                <a:schemeClr val="bg1">
                  <a:lumMod val="65000"/>
                </a:schemeClr>
              </a:solidFill>
              <a:latin typeface="Andale Mono"/>
              <a:cs typeface="Andale Mono"/>
            </a:endParaRPr>
          </a:p>
          <a:p>
            <a:pPr>
              <a:lnSpc>
                <a:spcPct val="150000"/>
              </a:lnSpc>
            </a:pP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	G</a:t>
            </a:r>
            <a:r>
              <a:rPr lang="de-DE" b="1" dirty="0">
                <a:solidFill>
                  <a:srgbClr val="3366FF"/>
                </a:solidFill>
                <a:latin typeface="Andale Mono"/>
                <a:cs typeface="Andale Mono"/>
              </a:rPr>
              <a:t>	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		 </a:t>
            </a:r>
            <a:r>
              <a:rPr lang="de-DE" b="1" dirty="0" smtClean="0">
                <a:solidFill>
                  <a:srgbClr val="008000"/>
                </a:solidFill>
                <a:latin typeface="Andale Mono"/>
                <a:cs typeface="Andale Mono"/>
              </a:rPr>
              <a:t>GA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 </a:t>
            </a:r>
            <a:endParaRPr lang="de-DE" dirty="0">
              <a:solidFill>
                <a:schemeClr val="bg1">
                  <a:lumMod val="65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61212" y="3945384"/>
            <a:ext cx="1076759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bgerundetes Rechteck 74"/>
          <p:cNvSpPr/>
          <p:nvPr/>
        </p:nvSpPr>
        <p:spPr>
          <a:xfrm>
            <a:off x="354698" y="4304683"/>
            <a:ext cx="437253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bgerundetes Rechteck 75"/>
          <p:cNvSpPr/>
          <p:nvPr/>
        </p:nvSpPr>
        <p:spPr>
          <a:xfrm>
            <a:off x="361212" y="4721058"/>
            <a:ext cx="437253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bgerundetes Rechteck 76"/>
          <p:cNvSpPr/>
          <p:nvPr/>
        </p:nvSpPr>
        <p:spPr>
          <a:xfrm>
            <a:off x="1055330" y="4297549"/>
            <a:ext cx="1572454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bgerundetes Rechteck 77"/>
          <p:cNvSpPr/>
          <p:nvPr/>
        </p:nvSpPr>
        <p:spPr>
          <a:xfrm>
            <a:off x="1905101" y="3926557"/>
            <a:ext cx="385135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bgerundetes Rechteck 78"/>
          <p:cNvSpPr/>
          <p:nvPr/>
        </p:nvSpPr>
        <p:spPr>
          <a:xfrm>
            <a:off x="1049469" y="4723634"/>
            <a:ext cx="1292885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bgerundetes Rechteck 79"/>
          <p:cNvSpPr/>
          <p:nvPr/>
        </p:nvSpPr>
        <p:spPr>
          <a:xfrm>
            <a:off x="2843807" y="4304683"/>
            <a:ext cx="5538755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bgerundetes Rechteck 80"/>
          <p:cNvSpPr/>
          <p:nvPr/>
        </p:nvSpPr>
        <p:spPr>
          <a:xfrm>
            <a:off x="2699792" y="4723634"/>
            <a:ext cx="5825619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bgerundetes Rechteck 81"/>
          <p:cNvSpPr/>
          <p:nvPr/>
        </p:nvSpPr>
        <p:spPr>
          <a:xfrm>
            <a:off x="2699792" y="3945384"/>
            <a:ext cx="5538755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1605306" y="2703963"/>
            <a:ext cx="7135" cy="102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382372" y="3731325"/>
            <a:ext cx="6152662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>
                <a:solidFill>
                  <a:srgbClr val="FF0000"/>
                </a:solidFill>
                <a:latin typeface="Andale Mono"/>
                <a:cs typeface="Andale Mono"/>
              </a:rPr>
              <a:t>        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C  T</a:t>
            </a:r>
            <a:endParaRPr lang="de-DE" dirty="0">
              <a:solidFill>
                <a:schemeClr val="bg1">
                  <a:lumMod val="65000"/>
                </a:schemeClr>
              </a:solidFill>
              <a:latin typeface="Andale Mono"/>
              <a:cs typeface="Andale Mono"/>
            </a:endParaRPr>
          </a:p>
          <a:p>
            <a:pPr>
              <a:lnSpc>
                <a:spcPct val="150000"/>
              </a:lnSpc>
            </a:pP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 	</a:t>
            </a:r>
            <a:r>
              <a:rPr lang="de-DE" b="1" dirty="0">
                <a:solidFill>
                  <a:srgbClr val="FF0000"/>
                </a:solidFill>
                <a:latin typeface="Andale Mono"/>
                <a:cs typeface="Andale Mono"/>
              </a:rPr>
              <a:t>--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	</a:t>
            </a:r>
            <a:r>
              <a:rPr lang="de-DE" b="1" dirty="0">
                <a:solidFill>
                  <a:srgbClr val="FF0000"/>
                </a:solidFill>
                <a:latin typeface="Andale Mono"/>
                <a:cs typeface="Andale Mono"/>
              </a:rPr>
              <a:t>	</a:t>
            </a:r>
            <a:r>
              <a:rPr lang="de-DE" b="1" dirty="0" smtClean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de-DE" b="1" dirty="0">
                <a:solidFill>
                  <a:srgbClr val="3366FF"/>
                </a:solidFill>
                <a:latin typeface="Andale Mono"/>
                <a:cs typeface="Andale Mono"/>
              </a:rPr>
              <a:t>T</a:t>
            </a:r>
            <a:endParaRPr lang="de-DE" dirty="0">
              <a:solidFill>
                <a:schemeClr val="bg1">
                  <a:lumMod val="65000"/>
                </a:schemeClr>
              </a:solidFill>
              <a:latin typeface="Andale Mono"/>
              <a:cs typeface="Andale Mono"/>
            </a:endParaRPr>
          </a:p>
          <a:p>
            <a:pPr>
              <a:lnSpc>
                <a:spcPct val="150000"/>
              </a:lnSpc>
            </a:pP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	</a:t>
            </a:r>
            <a:r>
              <a:rPr lang="de-DE" b="1" dirty="0">
                <a:solidFill>
                  <a:srgbClr val="FF0000"/>
                </a:solidFill>
                <a:latin typeface="Andale Mono"/>
                <a:cs typeface="Andale Mono"/>
              </a:rPr>
              <a:t>--</a:t>
            </a:r>
            <a:r>
              <a:rPr lang="de-DE" b="1" dirty="0">
                <a:solidFill>
                  <a:srgbClr val="3366FF"/>
                </a:solidFill>
                <a:latin typeface="Andale Mono"/>
                <a:cs typeface="Andale Mono"/>
              </a:rPr>
              <a:t>	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		 G </a:t>
            </a:r>
            <a:endParaRPr lang="de-DE" dirty="0">
              <a:solidFill>
                <a:schemeClr val="bg1">
                  <a:lumMod val="65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361212" y="4321953"/>
            <a:ext cx="2511161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bgerundetes Rechteck 89"/>
          <p:cNvSpPr/>
          <p:nvPr/>
        </p:nvSpPr>
        <p:spPr>
          <a:xfrm>
            <a:off x="398089" y="3936693"/>
            <a:ext cx="3106248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bgerundetes Rechteck 90"/>
          <p:cNvSpPr/>
          <p:nvPr/>
        </p:nvSpPr>
        <p:spPr>
          <a:xfrm>
            <a:off x="363663" y="4748038"/>
            <a:ext cx="2517022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bgerundetes Rechteck 91"/>
          <p:cNvSpPr/>
          <p:nvPr/>
        </p:nvSpPr>
        <p:spPr>
          <a:xfrm>
            <a:off x="4196404" y="4321953"/>
            <a:ext cx="3988292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bgerundetes Rechteck 92"/>
          <p:cNvSpPr/>
          <p:nvPr/>
        </p:nvSpPr>
        <p:spPr>
          <a:xfrm>
            <a:off x="4680886" y="4748038"/>
            <a:ext cx="3500736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bgerundetes Rechteck 93"/>
          <p:cNvSpPr/>
          <p:nvPr/>
        </p:nvSpPr>
        <p:spPr>
          <a:xfrm>
            <a:off x="4165537" y="3950961"/>
            <a:ext cx="4223036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bgerundetes Rechteck 94"/>
          <p:cNvSpPr/>
          <p:nvPr/>
        </p:nvSpPr>
        <p:spPr>
          <a:xfrm>
            <a:off x="3247489" y="4321953"/>
            <a:ext cx="713316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bgerundetes Rechteck 95"/>
          <p:cNvSpPr/>
          <p:nvPr/>
        </p:nvSpPr>
        <p:spPr>
          <a:xfrm>
            <a:off x="3247489" y="4748038"/>
            <a:ext cx="1120146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bgerundetes Rechteck 96"/>
          <p:cNvSpPr/>
          <p:nvPr/>
        </p:nvSpPr>
        <p:spPr>
          <a:xfrm>
            <a:off x="3792588" y="3950961"/>
            <a:ext cx="168217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Gerade Verbindung mit Pfeil 97"/>
          <p:cNvCxnSpPr/>
          <p:nvPr/>
        </p:nvCxnSpPr>
        <p:spPr>
          <a:xfrm>
            <a:off x="3897961" y="2703963"/>
            <a:ext cx="7135" cy="102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5021230" y="3731325"/>
            <a:ext cx="2633018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>
                <a:solidFill>
                  <a:srgbClr val="FF0000"/>
                </a:solidFill>
                <a:latin typeface="Andale Mono"/>
                <a:cs typeface="Andale Mono"/>
              </a:rPr>
              <a:t>       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G       T</a:t>
            </a:r>
            <a:endParaRPr lang="de-DE" dirty="0">
              <a:solidFill>
                <a:schemeClr val="bg1">
                  <a:lumMod val="65000"/>
                </a:schemeClr>
              </a:solidFill>
              <a:latin typeface="Andale Mono"/>
              <a:cs typeface="Andale Mono"/>
            </a:endParaRPr>
          </a:p>
          <a:p>
            <a:pPr>
              <a:lnSpc>
                <a:spcPct val="150000"/>
              </a:lnSpc>
            </a:pP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 		</a:t>
            </a:r>
            <a:r>
              <a:rPr lang="de-DE" b="1" dirty="0">
                <a:solidFill>
                  <a:srgbClr val="FF0000"/>
                </a:solidFill>
                <a:latin typeface="Andale Mono"/>
                <a:cs typeface="Andale Mono"/>
              </a:rPr>
              <a:t>	</a:t>
            </a:r>
            <a:r>
              <a:rPr lang="de-DE" b="1" dirty="0" smtClean="0">
                <a:solidFill>
                  <a:srgbClr val="008000"/>
                </a:solidFill>
                <a:latin typeface="Andale Mono"/>
                <a:cs typeface="Andale Mono"/>
              </a:rPr>
              <a:t>CA   </a:t>
            </a:r>
            <a:r>
              <a:rPr lang="de-DE" b="1" dirty="0">
                <a:solidFill>
                  <a:srgbClr val="3366FF"/>
                </a:solidFill>
                <a:latin typeface="Andale Mono"/>
                <a:cs typeface="Andale Mono"/>
              </a:rPr>
              <a:t>T</a:t>
            </a:r>
            <a:endParaRPr lang="de-DE" dirty="0">
              <a:solidFill>
                <a:srgbClr val="008000"/>
              </a:solidFill>
              <a:latin typeface="Andale Mono"/>
              <a:cs typeface="Andale Mono"/>
            </a:endParaRP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3366FF"/>
                </a:solidFill>
                <a:latin typeface="Andale Mono"/>
                <a:cs typeface="Andale Mono"/>
              </a:rPr>
              <a:t> 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  A</a:t>
            </a:r>
            <a:r>
              <a:rPr lang="de-DE" b="1" dirty="0">
                <a:solidFill>
                  <a:srgbClr val="3366FF"/>
                </a:solidFill>
                <a:latin typeface="Andale Mono"/>
                <a:cs typeface="Andale Mono"/>
              </a:rPr>
              <a:t>	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		  </a:t>
            </a:r>
            <a:endParaRPr lang="de-DE" dirty="0">
              <a:solidFill>
                <a:schemeClr val="bg1">
                  <a:lumMod val="65000"/>
                </a:schemeClr>
              </a:solidFill>
              <a:latin typeface="Andale Mono"/>
              <a:cs typeface="Andale Mono"/>
            </a:endParaRPr>
          </a:p>
        </p:txBody>
      </p:sp>
      <p:cxnSp>
        <p:nvCxnSpPr>
          <p:cNvPr id="109" name="Gerade Verbindung mit Pfeil 108"/>
          <p:cNvCxnSpPr/>
          <p:nvPr/>
        </p:nvCxnSpPr>
        <p:spPr>
          <a:xfrm>
            <a:off x="6162636" y="2739633"/>
            <a:ext cx="7135" cy="102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Abgerundetes Rechteck 99"/>
          <p:cNvSpPr/>
          <p:nvPr/>
        </p:nvSpPr>
        <p:spPr>
          <a:xfrm>
            <a:off x="226825" y="4321953"/>
            <a:ext cx="6224561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bgerundetes Rechteck 100"/>
          <p:cNvSpPr/>
          <p:nvPr/>
        </p:nvSpPr>
        <p:spPr>
          <a:xfrm>
            <a:off x="226824" y="3943827"/>
            <a:ext cx="5798973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bgerundetes Rechteck 101"/>
          <p:cNvSpPr/>
          <p:nvPr/>
        </p:nvSpPr>
        <p:spPr>
          <a:xfrm>
            <a:off x="217860" y="4748038"/>
            <a:ext cx="5225414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bgerundetes Rechteck 102"/>
          <p:cNvSpPr/>
          <p:nvPr/>
        </p:nvSpPr>
        <p:spPr>
          <a:xfrm>
            <a:off x="7368858" y="4321953"/>
            <a:ext cx="1181104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bgerundetes Rechteck 104"/>
          <p:cNvSpPr/>
          <p:nvPr/>
        </p:nvSpPr>
        <p:spPr>
          <a:xfrm>
            <a:off x="7413521" y="3950961"/>
            <a:ext cx="975052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bgerundetes Rechteck 105"/>
          <p:cNvSpPr/>
          <p:nvPr/>
        </p:nvSpPr>
        <p:spPr>
          <a:xfrm>
            <a:off x="6831806" y="4321953"/>
            <a:ext cx="267652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bgerundetes Rechteck 106"/>
          <p:cNvSpPr/>
          <p:nvPr/>
        </p:nvSpPr>
        <p:spPr>
          <a:xfrm>
            <a:off x="5806361" y="4748038"/>
            <a:ext cx="2582212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bgerundetes Rechteck 107"/>
          <p:cNvSpPr/>
          <p:nvPr/>
        </p:nvSpPr>
        <p:spPr>
          <a:xfrm>
            <a:off x="6283169" y="3950961"/>
            <a:ext cx="816289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feld 109"/>
          <p:cNvSpPr txBox="1"/>
          <p:nvPr/>
        </p:nvSpPr>
        <p:spPr>
          <a:xfrm>
            <a:off x="6549155" y="3714007"/>
            <a:ext cx="246196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>
                <a:solidFill>
                  <a:srgbClr val="FF0000"/>
                </a:solidFill>
                <a:latin typeface="Andale Mono"/>
                <a:cs typeface="Andale Mono"/>
              </a:rPr>
              <a:t>      </a:t>
            </a:r>
            <a:r>
              <a:rPr lang="de-DE" b="1" dirty="0" smtClean="0">
                <a:solidFill>
                  <a:srgbClr val="FF0000"/>
                </a:solidFill>
                <a:latin typeface="Andale Mono"/>
                <a:cs typeface="Andale Mono"/>
              </a:rPr>
              <a:t>-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 </a:t>
            </a:r>
            <a:endParaRPr lang="de-DE" dirty="0">
              <a:solidFill>
                <a:schemeClr val="bg1">
                  <a:lumMod val="65000"/>
                </a:schemeClr>
              </a:solidFill>
              <a:latin typeface="Andale Mono"/>
              <a:cs typeface="Andale Mono"/>
            </a:endParaRPr>
          </a:p>
          <a:p>
            <a:pPr>
              <a:lnSpc>
                <a:spcPct val="150000"/>
              </a:lnSpc>
            </a:pP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 		</a:t>
            </a:r>
            <a:r>
              <a:rPr lang="de-DE" b="1" dirty="0">
                <a:solidFill>
                  <a:srgbClr val="FF0000"/>
                </a:solidFill>
                <a:latin typeface="Andale Mono"/>
                <a:cs typeface="Andale Mono"/>
              </a:rPr>
              <a:t>	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A</a:t>
            </a:r>
            <a:r>
              <a:rPr lang="de-DE" dirty="0">
                <a:solidFill>
                  <a:srgbClr val="008000"/>
                </a:solidFill>
                <a:latin typeface="Andale Mono"/>
                <a:cs typeface="Andale Mono"/>
              </a:rPr>
              <a:t> </a:t>
            </a:r>
            <a:r>
              <a:rPr lang="de-DE" dirty="0">
                <a:solidFill>
                  <a:srgbClr val="008000"/>
                </a:solidFill>
                <a:latin typeface="Andale Mono"/>
                <a:cs typeface="Andale Mono"/>
              </a:rPr>
              <a:t> 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C</a:t>
            </a:r>
            <a:r>
              <a:rPr lang="de-DE" b="1" dirty="0">
                <a:solidFill>
                  <a:srgbClr val="3366FF"/>
                </a:solidFill>
                <a:latin typeface="Andale Mono"/>
                <a:cs typeface="Andale Mono"/>
              </a:rPr>
              <a:t>	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		  </a:t>
            </a:r>
            <a:endParaRPr lang="de-DE" dirty="0">
              <a:solidFill>
                <a:schemeClr val="bg1">
                  <a:lumMod val="65000"/>
                </a:schemeClr>
              </a:solidFill>
              <a:latin typeface="Andale Mono"/>
              <a:cs typeface="Andale Mono"/>
            </a:endParaRP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7900492" y="2703963"/>
            <a:ext cx="7135" cy="102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Abgerundetes Rechteck 111"/>
          <p:cNvSpPr/>
          <p:nvPr/>
        </p:nvSpPr>
        <p:spPr>
          <a:xfrm>
            <a:off x="208646" y="4321953"/>
            <a:ext cx="7761874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bgerundetes Rechteck 112"/>
          <p:cNvSpPr/>
          <p:nvPr/>
        </p:nvSpPr>
        <p:spPr>
          <a:xfrm>
            <a:off x="199682" y="3936693"/>
            <a:ext cx="7234460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bgerundetes Rechteck 113"/>
          <p:cNvSpPr/>
          <p:nvPr/>
        </p:nvSpPr>
        <p:spPr>
          <a:xfrm>
            <a:off x="199682" y="4728814"/>
            <a:ext cx="8600620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bgerundetes Rechteck 114"/>
          <p:cNvSpPr/>
          <p:nvPr/>
        </p:nvSpPr>
        <p:spPr>
          <a:xfrm>
            <a:off x="8623138" y="4321953"/>
            <a:ext cx="177164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bgerundetes Rechteck 115"/>
          <p:cNvSpPr/>
          <p:nvPr/>
        </p:nvSpPr>
        <p:spPr>
          <a:xfrm>
            <a:off x="7694424" y="3950961"/>
            <a:ext cx="974198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bgerundetes Rechteck 116"/>
          <p:cNvSpPr/>
          <p:nvPr/>
        </p:nvSpPr>
        <p:spPr>
          <a:xfrm>
            <a:off x="8213319" y="4321953"/>
            <a:ext cx="192751" cy="199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9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/>
      <p:bldP spid="33" grpId="1"/>
      <p:bldP spid="34" grpId="0"/>
      <p:bldP spid="34" grpId="1"/>
      <p:bldP spid="35" grpId="0"/>
      <p:bldP spid="35" grpId="1"/>
      <p:bldP spid="36" grpId="0"/>
      <p:bldP spid="74" grpId="0"/>
      <p:bldP spid="74" grpId="1"/>
      <p:bldP spid="3" grpId="0" animBg="1"/>
      <p:bldP spid="3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5" grpId="0"/>
      <p:bldP spid="85" grpId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9" grpId="0"/>
      <p:bldP spid="99" grpId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10" grpId="0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50506"/>
            <a:ext cx="8229600" cy="40523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0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j03155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28800"/>
            <a:ext cx="3657600" cy="2609088"/>
          </a:xfrm>
          <a:prstGeom prst="rect">
            <a:avLst/>
          </a:prstGeom>
        </p:spPr>
      </p:pic>
      <p:sp>
        <p:nvSpPr>
          <p:cNvPr id="41986" name="Rectangle 6"/>
          <p:cNvSpPr>
            <a:spLocks noChangeArrowheads="1"/>
          </p:cNvSpPr>
          <p:nvPr/>
        </p:nvSpPr>
        <p:spPr bwMode="auto">
          <a:xfrm>
            <a:off x="611188" y="4995863"/>
            <a:ext cx="79184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de-DE" sz="3200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Questions?</a:t>
            </a:r>
          </a:p>
        </p:txBody>
      </p:sp>
      <p:sp>
        <p:nvSpPr>
          <p:cNvPr id="41988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latin typeface="Calibri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1314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33505"/>
            <a:ext cx="8229600" cy="4052359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endParaRPr lang="en-US" sz="800" b="1" dirty="0">
              <a:ea typeface="ＭＳ Ｐゴシック" charset="0"/>
              <a:cs typeface="Courier New" charset="0"/>
            </a:endParaRPr>
          </a:p>
          <a:p>
            <a:pPr lvl="1">
              <a:buFontTx/>
              <a:buNone/>
            </a:pPr>
            <a:endParaRPr lang="en-US" sz="1400" b="1" dirty="0" smtClean="0">
              <a:ea typeface="ＭＳ Ｐゴシック" charset="0"/>
              <a:cs typeface="Courier New" charset="0"/>
            </a:endParaRPr>
          </a:p>
          <a:p>
            <a:pPr lvl="1">
              <a:buFontTx/>
              <a:buNone/>
            </a:pPr>
            <a:endParaRPr lang="en-US" sz="1400" b="1" dirty="0">
              <a:ea typeface="ＭＳ Ｐゴシック" charset="0"/>
              <a:cs typeface="Courier New" charset="0"/>
            </a:endParaRPr>
          </a:p>
          <a:p>
            <a:pPr lvl="1">
              <a:buFontTx/>
              <a:buNone/>
            </a:pPr>
            <a:endParaRPr lang="en-US" sz="1400" b="1" dirty="0" smtClean="0">
              <a:ea typeface="ＭＳ Ｐゴシック" charset="0"/>
              <a:cs typeface="Courier New" charset="0"/>
            </a:endParaRPr>
          </a:p>
          <a:p>
            <a:pPr lvl="1">
              <a:buFontTx/>
              <a:buNone/>
            </a:pPr>
            <a:endParaRPr lang="en-US" sz="1400" b="1" dirty="0">
              <a:ea typeface="ＭＳ Ｐゴシック" charset="0"/>
              <a:cs typeface="Courier New" charset="0"/>
            </a:endParaRPr>
          </a:p>
          <a:p>
            <a:pPr lvl="1">
              <a:buFontTx/>
              <a:buNone/>
            </a:pPr>
            <a:endParaRPr lang="en-US" sz="1400" b="1" dirty="0">
              <a:ea typeface="ＭＳ Ｐゴシック" charset="0"/>
              <a:cs typeface="Courier New" charset="0"/>
            </a:endParaRPr>
          </a:p>
          <a:p>
            <a:pPr lvl="1">
              <a:buFontTx/>
              <a:buNone/>
            </a:pPr>
            <a:endParaRPr lang="de-DE" sz="1400" b="1" dirty="0">
              <a:solidFill>
                <a:srgbClr val="0000FF"/>
              </a:solidFill>
              <a:ea typeface="ＭＳ Ｐゴシック" charset="0"/>
              <a:cs typeface="Courier New" charset="0"/>
            </a:endParaRPr>
          </a:p>
          <a:p>
            <a:pPr lvl="1">
              <a:buFontTx/>
              <a:buNone/>
            </a:pPr>
            <a:endParaRPr lang="de-DE" sz="1400" b="1" dirty="0">
              <a:solidFill>
                <a:srgbClr val="0000FF"/>
              </a:solidFill>
              <a:ea typeface="ＭＳ Ｐゴシック" charset="0"/>
              <a:cs typeface="Courier New" charset="0"/>
            </a:endParaRPr>
          </a:p>
          <a:p>
            <a:pPr lvl="1">
              <a:buFontTx/>
              <a:buNone/>
            </a:pPr>
            <a:endParaRPr lang="de-DE" sz="1400" b="1" dirty="0">
              <a:solidFill>
                <a:srgbClr val="0000FF"/>
              </a:solidFill>
              <a:ea typeface="ＭＳ Ｐゴシック" charset="0"/>
              <a:cs typeface="Courier New" charset="0"/>
            </a:endParaRPr>
          </a:p>
          <a:p>
            <a:pPr lvl="1">
              <a:buFontTx/>
              <a:buNone/>
            </a:pPr>
            <a:endParaRPr lang="de-DE" sz="1400" b="1" dirty="0">
              <a:solidFill>
                <a:srgbClr val="0000FF"/>
              </a:solidFill>
              <a:ea typeface="ＭＳ Ｐゴシック" charset="0"/>
              <a:cs typeface="Courier New" charset="0"/>
            </a:endParaRPr>
          </a:p>
          <a:p>
            <a:pPr lvl="1">
              <a:buFontTx/>
              <a:buNone/>
            </a:pPr>
            <a:endParaRPr lang="de-DE" sz="1400" b="1" dirty="0">
              <a:solidFill>
                <a:srgbClr val="0000FF"/>
              </a:solidFill>
              <a:ea typeface="ＭＳ Ｐゴシック" charset="0"/>
              <a:cs typeface="Courier New" charset="0"/>
            </a:endParaRPr>
          </a:p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>
              <a:buFontTx/>
              <a:buNone/>
            </a:pPr>
            <a:endParaRPr lang="de-DE" sz="1400" b="1" dirty="0">
              <a:solidFill>
                <a:srgbClr val="0000FF"/>
              </a:solidFill>
              <a:ea typeface="ＭＳ Ｐゴシック" charset="0"/>
              <a:cs typeface="Courier New" charset="0"/>
            </a:endParaRP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5287017"/>
            <a:ext cx="107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3"/>
          <a:srcRect l="15609" t="13641" r="14012" b="12501"/>
          <a:stretch/>
        </p:blipFill>
        <p:spPr>
          <a:xfrm>
            <a:off x="6243412" y="3896953"/>
            <a:ext cx="2655146" cy="1488243"/>
          </a:xfrm>
          <a:prstGeom prst="rect">
            <a:avLst/>
          </a:prstGeom>
        </p:spPr>
      </p:pic>
      <p:pic>
        <p:nvPicPr>
          <p:cNvPr id="7" name="Bild 6" descr="Bildschirmfoto 2014-06-01 um 15.03.00.png"/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t="7730" r="6370" b="29201"/>
          <a:stretch/>
        </p:blipFill>
        <p:spPr>
          <a:xfrm>
            <a:off x="978188" y="4791475"/>
            <a:ext cx="5430446" cy="991083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2456793"/>
            <a:ext cx="3527346" cy="150970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2744825"/>
            <a:ext cx="4196443" cy="1909165"/>
          </a:xfrm>
          <a:prstGeom prst="rect">
            <a:avLst/>
          </a:prstGeom>
        </p:spPr>
      </p:pic>
      <p:pic>
        <p:nvPicPr>
          <p:cNvPr id="11" name="Bild 10" descr="Bildschirmfoto 2014-06-01 um 19.06.2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220"/>
            <a:ext cx="9155340" cy="11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04" y="1259619"/>
            <a:ext cx="5713017" cy="4154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feld 4"/>
          <p:cNvSpPr txBox="1"/>
          <p:nvPr/>
        </p:nvSpPr>
        <p:spPr>
          <a:xfrm>
            <a:off x="6230192" y="5784346"/>
            <a:ext cx="28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http://www.ebi.ac.uk/ena/about/</a:t>
            </a:r>
            <a:r>
              <a:rPr lang="en-US" sz="800" dirty="0" smtClean="0">
                <a:hlinkClick r:id="rId3"/>
              </a:rPr>
              <a:t>statistics</a:t>
            </a:r>
            <a:r>
              <a:rPr lang="en-US" sz="800" dirty="0" smtClean="0"/>
              <a:t>; Accessed 01.06.2014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8951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Abgerundetes Rechteck 483"/>
          <p:cNvSpPr/>
          <p:nvPr/>
        </p:nvSpPr>
        <p:spPr>
          <a:xfrm>
            <a:off x="5798685" y="1480942"/>
            <a:ext cx="3286830" cy="4493435"/>
          </a:xfrm>
          <a:prstGeom prst="roundRect">
            <a:avLst>
              <a:gd name="adj" fmla="val 929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Abgerundetes Rechteck 442"/>
          <p:cNvSpPr/>
          <p:nvPr/>
        </p:nvSpPr>
        <p:spPr>
          <a:xfrm>
            <a:off x="58496" y="1038145"/>
            <a:ext cx="5188732" cy="4936232"/>
          </a:xfrm>
          <a:prstGeom prst="roundRect">
            <a:avLst>
              <a:gd name="adj" fmla="val 56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Journaled</a:t>
            </a:r>
            <a:r>
              <a:rPr lang="en-US" dirty="0" smtClean="0"/>
              <a:t> String Tree</a:t>
            </a:r>
            <a:endParaRPr lang="en-US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7236271" y="4113451"/>
            <a:ext cx="1174195" cy="1544550"/>
            <a:chOff x="3109575" y="1162304"/>
            <a:chExt cx="1439334" cy="1654240"/>
          </a:xfrm>
        </p:grpSpPr>
        <p:sp>
          <p:nvSpPr>
            <p:cNvPr id="5" name="Eine Ecke des Rechtecks schneiden 4"/>
            <p:cNvSpPr/>
            <p:nvPr/>
          </p:nvSpPr>
          <p:spPr>
            <a:xfrm>
              <a:off x="3144215" y="1215574"/>
              <a:ext cx="1404694" cy="1600970"/>
            </a:xfrm>
            <a:prstGeom prst="snip1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6" name="Gerade Verbindung 5"/>
            <p:cNvCxnSpPr/>
            <p:nvPr/>
          </p:nvCxnSpPr>
          <p:spPr>
            <a:xfrm>
              <a:off x="3144215" y="1493212"/>
              <a:ext cx="1404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3488654" y="1162304"/>
              <a:ext cx="721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Apple Chancery"/>
                </a:rPr>
                <a:t>State</a:t>
              </a:r>
              <a:endParaRPr lang="en-US" dirty="0">
                <a:latin typeface="+mj-lt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109575" y="1662545"/>
              <a:ext cx="1417587" cy="992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" indent="-285750">
                <a:buSzPct val="100000"/>
                <a:buFont typeface="Wingdings" charset="2"/>
                <a:buChar char="§"/>
              </a:pPr>
              <a:r>
                <a:rPr lang="en-US" sz="1400" dirty="0" smtClean="0"/>
                <a:t>counter</a:t>
              </a:r>
            </a:p>
            <a:p>
              <a:pPr marL="9144" indent="-285750">
                <a:buSzPct val="100000"/>
                <a:buFont typeface="Wingdings" charset="2"/>
                <a:buChar char="§"/>
              </a:pPr>
              <a:r>
                <a:rPr lang="en-US" sz="1400" dirty="0" smtClean="0"/>
                <a:t>position</a:t>
              </a:r>
            </a:p>
            <a:p>
              <a:pPr marL="9144" indent="-285750">
                <a:buSzPct val="100000"/>
                <a:buFont typeface="Wingdings" charset="2"/>
                <a:buChar char="§"/>
              </a:pPr>
              <a:r>
                <a:rPr lang="en-US" sz="1400" dirty="0" smtClean="0"/>
                <a:t>bit mask</a:t>
              </a:r>
            </a:p>
            <a:p>
              <a:pPr marL="9144" indent="-285750">
                <a:buSzPct val="100000"/>
                <a:buFont typeface="Wingdings" charset="2"/>
                <a:buChar char="§"/>
              </a:pPr>
              <a:r>
                <a:rPr lang="en-US" sz="1400" dirty="0" smtClean="0"/>
                <a:t>…</a:t>
              </a:r>
              <a:endParaRPr lang="en-US" sz="1400" dirty="0"/>
            </a:p>
          </p:txBody>
        </p:sp>
      </p:grpSp>
      <p:sp>
        <p:nvSpPr>
          <p:cNvPr id="15" name="Rechteck 14"/>
          <p:cNvSpPr/>
          <p:nvPr/>
        </p:nvSpPr>
        <p:spPr>
          <a:xfrm>
            <a:off x="5956088" y="2970506"/>
            <a:ext cx="749561" cy="450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rocess</a:t>
            </a:r>
          </a:p>
          <a:p>
            <a:pPr algn="ctr"/>
            <a:r>
              <a:rPr lang="en-US" sz="1400" dirty="0"/>
              <a:t>c</a:t>
            </a:r>
            <a:r>
              <a:rPr lang="en-US" sz="1400" dirty="0" smtClean="0"/>
              <a:t>ontext</a:t>
            </a:r>
            <a:endParaRPr lang="en-US" sz="1400" dirty="0"/>
          </a:p>
        </p:txBody>
      </p:sp>
      <p:sp>
        <p:nvSpPr>
          <p:cNvPr id="16" name="Rechteck 15"/>
          <p:cNvSpPr/>
          <p:nvPr/>
        </p:nvSpPr>
        <p:spPr>
          <a:xfrm>
            <a:off x="8315725" y="2937935"/>
            <a:ext cx="724716" cy="292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eport</a:t>
            </a:r>
            <a:endParaRPr lang="en-US" sz="1400" dirty="0"/>
          </a:p>
        </p:txBody>
      </p:sp>
      <p:sp>
        <p:nvSpPr>
          <p:cNvPr id="17" name="Rechteck 16"/>
          <p:cNvSpPr/>
          <p:nvPr/>
        </p:nvSpPr>
        <p:spPr>
          <a:xfrm>
            <a:off x="7198511" y="3286620"/>
            <a:ext cx="860612" cy="4258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compute shift</a:t>
            </a:r>
            <a:endParaRPr lang="en-US" sz="1400" dirty="0"/>
          </a:p>
        </p:txBody>
      </p:sp>
      <p:sp>
        <p:nvSpPr>
          <p:cNvPr id="32" name="Textfeld 31"/>
          <p:cNvSpPr txBox="1"/>
          <p:nvPr/>
        </p:nvSpPr>
        <p:spPr>
          <a:xfrm>
            <a:off x="2024374" y="1060100"/>
            <a:ext cx="130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Traversal</a:t>
            </a:r>
            <a:endParaRPr lang="en-US" dirty="0"/>
          </a:p>
        </p:txBody>
      </p:sp>
      <p:grpSp>
        <p:nvGrpSpPr>
          <p:cNvPr id="52" name="Gruppierung 51"/>
          <p:cNvGrpSpPr/>
          <p:nvPr/>
        </p:nvGrpSpPr>
        <p:grpSpPr>
          <a:xfrm>
            <a:off x="7215221" y="2233698"/>
            <a:ext cx="818955" cy="746606"/>
            <a:chOff x="8076492" y="1729098"/>
            <a:chExt cx="818955" cy="746606"/>
          </a:xfrm>
        </p:grpSpPr>
        <p:sp>
          <p:nvSpPr>
            <p:cNvPr id="11" name="Raute 10"/>
            <p:cNvSpPr/>
            <p:nvPr/>
          </p:nvSpPr>
          <p:spPr>
            <a:xfrm>
              <a:off x="8097542" y="1729098"/>
              <a:ext cx="785091" cy="746606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8076492" y="1923444"/>
              <a:ext cx="81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success?</a:t>
              </a:r>
              <a:endParaRPr lang="en-US" sz="1400" dirty="0"/>
            </a:p>
          </p:txBody>
        </p:sp>
      </p:grpSp>
      <p:sp>
        <p:nvSpPr>
          <p:cNvPr id="35" name="Rechteck 34"/>
          <p:cNvSpPr/>
          <p:nvPr/>
        </p:nvSpPr>
        <p:spPr>
          <a:xfrm>
            <a:off x="1533602" y="1615012"/>
            <a:ext cx="948330" cy="292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</a:t>
            </a:r>
            <a:r>
              <a:rPr lang="en-US" sz="1400" dirty="0" smtClean="0"/>
              <a:t>nitialize</a:t>
            </a:r>
            <a:endParaRPr lang="en-US" sz="14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100271" y="1611668"/>
            <a:ext cx="854361" cy="29248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tart</a:t>
            </a:r>
            <a:endParaRPr lang="en-US" dirty="0"/>
          </a:p>
        </p:txBody>
      </p:sp>
      <p:sp>
        <p:nvSpPr>
          <p:cNvPr id="38" name="Abgerundetes Rechteck 37"/>
          <p:cNvSpPr/>
          <p:nvPr/>
        </p:nvSpPr>
        <p:spPr>
          <a:xfrm>
            <a:off x="100271" y="2314818"/>
            <a:ext cx="854361" cy="29248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top</a:t>
            </a:r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3131586" y="1763596"/>
            <a:ext cx="1223810" cy="7753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</a:t>
            </a:r>
          </a:p>
          <a:p>
            <a:pPr algn="ctr"/>
            <a:r>
              <a:rPr lang="en-US" sz="1400" dirty="0" smtClean="0"/>
              <a:t>reference segment</a:t>
            </a:r>
            <a:endParaRPr lang="en-US" sz="1400" dirty="0"/>
          </a:p>
        </p:txBody>
      </p:sp>
      <p:cxnSp>
        <p:nvCxnSpPr>
          <p:cNvPr id="42" name="Gerade Verbindung mit Pfeil 41"/>
          <p:cNvCxnSpPr>
            <a:stCxn id="34" idx="1"/>
            <a:endCxn id="38" idx="3"/>
          </p:cNvCxnSpPr>
          <p:nvPr/>
        </p:nvCxnSpPr>
        <p:spPr>
          <a:xfrm flipH="1">
            <a:off x="954632" y="2461061"/>
            <a:ext cx="6605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1274995" y="2197794"/>
            <a:ext cx="38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379719" y="2197794"/>
            <a:ext cx="4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</a:p>
        </p:txBody>
      </p:sp>
      <p:grpSp>
        <p:nvGrpSpPr>
          <p:cNvPr id="603" name="Gruppierung 602"/>
          <p:cNvGrpSpPr/>
          <p:nvPr/>
        </p:nvGrpSpPr>
        <p:grpSpPr>
          <a:xfrm>
            <a:off x="1601212" y="2087758"/>
            <a:ext cx="818955" cy="762077"/>
            <a:chOff x="1601212" y="2087758"/>
            <a:chExt cx="818955" cy="762077"/>
          </a:xfrm>
        </p:grpSpPr>
        <p:sp>
          <p:nvSpPr>
            <p:cNvPr id="34" name="Raute 33"/>
            <p:cNvSpPr/>
            <p:nvPr/>
          </p:nvSpPr>
          <p:spPr>
            <a:xfrm>
              <a:off x="1615221" y="2087758"/>
              <a:ext cx="785091" cy="746606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601212" y="2111171"/>
              <a:ext cx="8189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dirty="0" smtClean="0"/>
                <a:t>ext</a:t>
              </a:r>
            </a:p>
            <a:p>
              <a:pPr algn="ctr"/>
              <a:r>
                <a:rPr lang="en-US" sz="1400" dirty="0" smtClean="0"/>
                <a:t>segment?</a:t>
              </a:r>
              <a:endParaRPr lang="en-US" sz="1400" dirty="0"/>
            </a:p>
          </p:txBody>
        </p:sp>
      </p:grpSp>
      <p:cxnSp>
        <p:nvCxnSpPr>
          <p:cNvPr id="70" name="Gewinkelte Verbindung 69"/>
          <p:cNvCxnSpPr>
            <a:stCxn id="11" idx="3"/>
            <a:endCxn id="16" idx="0"/>
          </p:cNvCxnSpPr>
          <p:nvPr/>
        </p:nvCxnSpPr>
        <p:spPr>
          <a:xfrm>
            <a:off x="8021362" y="2607001"/>
            <a:ext cx="656721" cy="3309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winkelte Verbindung 72"/>
          <p:cNvCxnSpPr>
            <a:stCxn id="16" idx="2"/>
            <a:endCxn id="17" idx="3"/>
          </p:cNvCxnSpPr>
          <p:nvPr/>
        </p:nvCxnSpPr>
        <p:spPr>
          <a:xfrm rot="5400000">
            <a:off x="8233853" y="3055291"/>
            <a:ext cx="269501" cy="6189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3" name="Gruppierung 612"/>
          <p:cNvGrpSpPr/>
          <p:nvPr/>
        </p:nvGrpSpPr>
        <p:grpSpPr>
          <a:xfrm>
            <a:off x="582654" y="3820991"/>
            <a:ext cx="818955" cy="746606"/>
            <a:chOff x="582654" y="3820991"/>
            <a:chExt cx="818955" cy="746606"/>
          </a:xfrm>
        </p:grpSpPr>
        <p:sp>
          <p:nvSpPr>
            <p:cNvPr id="134" name="Raute 133"/>
            <p:cNvSpPr/>
            <p:nvPr/>
          </p:nvSpPr>
          <p:spPr>
            <a:xfrm>
              <a:off x="599808" y="3820991"/>
              <a:ext cx="785091" cy="746606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582654" y="3876936"/>
              <a:ext cx="818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stack</a:t>
              </a:r>
            </a:p>
            <a:p>
              <a:pPr algn="ctr"/>
              <a:r>
                <a:rPr lang="en-US" sz="1400" dirty="0" smtClean="0"/>
                <a:t>empty?</a:t>
              </a:r>
              <a:endParaRPr lang="en-US" sz="1400" dirty="0"/>
            </a:p>
          </p:txBody>
        </p:sp>
      </p:grpSp>
      <p:sp>
        <p:nvSpPr>
          <p:cNvPr id="152" name="Rechteck 151"/>
          <p:cNvSpPr/>
          <p:nvPr/>
        </p:nvSpPr>
        <p:spPr>
          <a:xfrm>
            <a:off x="659226" y="5027435"/>
            <a:ext cx="662205" cy="514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pop state</a:t>
            </a:r>
            <a:endParaRPr lang="en-US" sz="1400" dirty="0"/>
          </a:p>
        </p:txBody>
      </p:sp>
      <p:grpSp>
        <p:nvGrpSpPr>
          <p:cNvPr id="483" name="Gruppierung 482"/>
          <p:cNvGrpSpPr/>
          <p:nvPr/>
        </p:nvGrpSpPr>
        <p:grpSpPr>
          <a:xfrm>
            <a:off x="3350945" y="2823121"/>
            <a:ext cx="818955" cy="746606"/>
            <a:chOff x="3350945" y="2823121"/>
            <a:chExt cx="818955" cy="746606"/>
          </a:xfrm>
        </p:grpSpPr>
        <p:sp>
          <p:nvSpPr>
            <p:cNvPr id="204" name="Raute 203"/>
            <p:cNvSpPr/>
            <p:nvPr/>
          </p:nvSpPr>
          <p:spPr>
            <a:xfrm>
              <a:off x="3350945" y="2823121"/>
              <a:ext cx="785091" cy="746606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feld 204"/>
            <p:cNvSpPr txBox="1"/>
            <p:nvPr/>
          </p:nvSpPr>
          <p:spPr>
            <a:xfrm>
              <a:off x="3350945" y="3031804"/>
              <a:ext cx="81895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at end?</a:t>
              </a:r>
              <a:endParaRPr lang="en-US" sz="1400" dirty="0"/>
            </a:p>
          </p:txBody>
        </p:sp>
      </p:grpSp>
      <p:sp>
        <p:nvSpPr>
          <p:cNvPr id="215" name="Rechteck 214"/>
          <p:cNvSpPr/>
          <p:nvPr/>
        </p:nvSpPr>
        <p:spPr>
          <a:xfrm>
            <a:off x="1860523" y="4898470"/>
            <a:ext cx="1223810" cy="7753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</a:t>
            </a:r>
          </a:p>
          <a:p>
            <a:pPr algn="ctr"/>
            <a:r>
              <a:rPr lang="en-US" sz="1400" dirty="0" smtClean="0"/>
              <a:t>branch</a:t>
            </a:r>
          </a:p>
          <a:p>
            <a:pPr algn="ctr"/>
            <a:r>
              <a:rPr lang="en-US" sz="1400" dirty="0" smtClean="0"/>
              <a:t>segment</a:t>
            </a:r>
            <a:endParaRPr lang="en-US" sz="1400" dirty="0"/>
          </a:p>
        </p:txBody>
      </p:sp>
      <p:sp>
        <p:nvSpPr>
          <p:cNvPr id="219" name="Rechteck 218"/>
          <p:cNvSpPr/>
          <p:nvPr/>
        </p:nvSpPr>
        <p:spPr>
          <a:xfrm>
            <a:off x="3778746" y="5262425"/>
            <a:ext cx="676151" cy="45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push state</a:t>
            </a:r>
            <a:endParaRPr lang="en-US" sz="1400" dirty="0"/>
          </a:p>
        </p:txBody>
      </p:sp>
      <p:grpSp>
        <p:nvGrpSpPr>
          <p:cNvPr id="531" name="Gruppierung 530"/>
          <p:cNvGrpSpPr/>
          <p:nvPr/>
        </p:nvGrpSpPr>
        <p:grpSpPr>
          <a:xfrm>
            <a:off x="2075683" y="3820992"/>
            <a:ext cx="818955" cy="746606"/>
            <a:chOff x="2159233" y="3820992"/>
            <a:chExt cx="818955" cy="746606"/>
          </a:xfrm>
        </p:grpSpPr>
        <p:sp>
          <p:nvSpPr>
            <p:cNvPr id="154" name="Raute 153"/>
            <p:cNvSpPr/>
            <p:nvPr/>
          </p:nvSpPr>
          <p:spPr>
            <a:xfrm>
              <a:off x="2159233" y="3820992"/>
              <a:ext cx="785091" cy="746606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feld 250"/>
            <p:cNvSpPr txBox="1"/>
            <p:nvPr/>
          </p:nvSpPr>
          <p:spPr>
            <a:xfrm>
              <a:off x="2159233" y="4019821"/>
              <a:ext cx="81895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at end?</a:t>
              </a:r>
              <a:endParaRPr lang="en-US" sz="1400" dirty="0"/>
            </a:p>
          </p:txBody>
        </p:sp>
      </p:grpSp>
      <p:cxnSp>
        <p:nvCxnSpPr>
          <p:cNvPr id="302" name="Gerade Verbindung mit Pfeil 301"/>
          <p:cNvCxnSpPr>
            <a:stCxn id="215" idx="0"/>
            <a:endCxn id="154" idx="2"/>
          </p:cNvCxnSpPr>
          <p:nvPr/>
        </p:nvCxnSpPr>
        <p:spPr>
          <a:xfrm flipH="1" flipV="1">
            <a:off x="2468229" y="4567598"/>
            <a:ext cx="4199" cy="330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Gewinkelte Verbindung 310"/>
          <p:cNvCxnSpPr>
            <a:stCxn id="15" idx="0"/>
            <a:endCxn id="39" idx="3"/>
          </p:cNvCxnSpPr>
          <p:nvPr/>
        </p:nvCxnSpPr>
        <p:spPr>
          <a:xfrm rot="16200000" flipV="1">
            <a:off x="4933528" y="1573164"/>
            <a:ext cx="819210" cy="19754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Gewinkelte Verbindung 314"/>
          <p:cNvCxnSpPr>
            <a:endCxn id="215" idx="2"/>
          </p:cNvCxnSpPr>
          <p:nvPr/>
        </p:nvCxnSpPr>
        <p:spPr>
          <a:xfrm rot="10800000" flipV="1">
            <a:off x="2472428" y="3428745"/>
            <a:ext cx="3702254" cy="2245123"/>
          </a:xfrm>
          <a:prstGeom prst="bentConnector4">
            <a:avLst>
              <a:gd name="adj1" fmla="val -242"/>
              <a:gd name="adj2" fmla="val 11129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Gerade Verbindung mit Pfeil 320"/>
          <p:cNvCxnSpPr>
            <a:stCxn id="11" idx="2"/>
            <a:endCxn id="17" idx="0"/>
          </p:cNvCxnSpPr>
          <p:nvPr/>
        </p:nvCxnSpPr>
        <p:spPr>
          <a:xfrm>
            <a:off x="7628817" y="2980304"/>
            <a:ext cx="0" cy="306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Gewinkelte Verbindung 326"/>
          <p:cNvCxnSpPr/>
          <p:nvPr/>
        </p:nvCxnSpPr>
        <p:spPr>
          <a:xfrm flipV="1">
            <a:off x="6705649" y="2607001"/>
            <a:ext cx="530622" cy="497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Gewinkelte Verbindung 328"/>
          <p:cNvCxnSpPr>
            <a:stCxn id="17" idx="1"/>
          </p:cNvCxnSpPr>
          <p:nvPr/>
        </p:nvCxnSpPr>
        <p:spPr>
          <a:xfrm rot="10800000">
            <a:off x="6705649" y="3286620"/>
            <a:ext cx="492862" cy="2129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Gewinkelte Verbindung 355"/>
          <p:cNvCxnSpPr>
            <a:endCxn id="5" idx="2"/>
          </p:cNvCxnSpPr>
          <p:nvPr/>
        </p:nvCxnSpPr>
        <p:spPr>
          <a:xfrm rot="16200000" flipH="1">
            <a:off x="6149968" y="3796032"/>
            <a:ext cx="1481849" cy="7472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Textfeld 356"/>
          <p:cNvSpPr txBox="1"/>
          <p:nvPr/>
        </p:nvSpPr>
        <p:spPr>
          <a:xfrm>
            <a:off x="6553141" y="4642642"/>
            <a:ext cx="84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ead</a:t>
            </a:r>
          </a:p>
          <a:p>
            <a:r>
              <a:rPr lang="en-US" sz="1400" dirty="0" smtClean="0"/>
              <a:t>update</a:t>
            </a:r>
            <a:endParaRPr lang="en-US" dirty="0"/>
          </a:p>
        </p:txBody>
      </p:sp>
      <p:cxnSp>
        <p:nvCxnSpPr>
          <p:cNvPr id="367" name="Gerade Verbindung mit Pfeil 366"/>
          <p:cNvCxnSpPr>
            <a:stCxn id="134" idx="2"/>
            <a:endCxn id="152" idx="0"/>
          </p:cNvCxnSpPr>
          <p:nvPr/>
        </p:nvCxnSpPr>
        <p:spPr>
          <a:xfrm flipH="1">
            <a:off x="990329" y="4567597"/>
            <a:ext cx="2025" cy="459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Gerade Verbindung mit Pfeil 369"/>
          <p:cNvCxnSpPr>
            <a:stCxn id="152" idx="3"/>
            <a:endCxn id="215" idx="1"/>
          </p:cNvCxnSpPr>
          <p:nvPr/>
        </p:nvCxnSpPr>
        <p:spPr>
          <a:xfrm>
            <a:off x="1321431" y="5284518"/>
            <a:ext cx="539092" cy="1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Gewinkelte Verbindung 388"/>
          <p:cNvCxnSpPr>
            <a:stCxn id="134" idx="1"/>
            <a:endCxn id="34" idx="2"/>
          </p:cNvCxnSpPr>
          <p:nvPr/>
        </p:nvCxnSpPr>
        <p:spPr>
          <a:xfrm rot="10800000" flipH="1">
            <a:off x="599807" y="2834364"/>
            <a:ext cx="1407959" cy="1359930"/>
          </a:xfrm>
          <a:prstGeom prst="bentConnector4">
            <a:avLst>
              <a:gd name="adj1" fmla="val -20984"/>
              <a:gd name="adj2" fmla="val 8154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Gerade Verbindung mit Pfeil 392"/>
          <p:cNvCxnSpPr>
            <a:stCxn id="35" idx="2"/>
            <a:endCxn id="34" idx="0"/>
          </p:cNvCxnSpPr>
          <p:nvPr/>
        </p:nvCxnSpPr>
        <p:spPr>
          <a:xfrm>
            <a:off x="2007767" y="1907098"/>
            <a:ext cx="0" cy="18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Gerade Verbindung mit Pfeil 394"/>
          <p:cNvCxnSpPr>
            <a:stCxn id="37" idx="3"/>
            <a:endCxn id="35" idx="1"/>
          </p:cNvCxnSpPr>
          <p:nvPr/>
        </p:nvCxnSpPr>
        <p:spPr>
          <a:xfrm>
            <a:off x="954632" y="1757911"/>
            <a:ext cx="578970" cy="3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>
            <a:stCxn id="204" idx="3"/>
            <a:endCxn id="15" idx="1"/>
          </p:cNvCxnSpPr>
          <p:nvPr/>
        </p:nvCxnSpPr>
        <p:spPr>
          <a:xfrm flipV="1">
            <a:off x="4136036" y="3195902"/>
            <a:ext cx="1820052" cy="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Rechteck 431"/>
          <p:cNvSpPr/>
          <p:nvPr/>
        </p:nvSpPr>
        <p:spPr>
          <a:xfrm>
            <a:off x="1434111" y="3328400"/>
            <a:ext cx="676151" cy="45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push state</a:t>
            </a:r>
            <a:endParaRPr lang="en-US" sz="1400" dirty="0"/>
          </a:p>
        </p:txBody>
      </p:sp>
      <p:sp>
        <p:nvSpPr>
          <p:cNvPr id="441" name="Textfeld 440"/>
          <p:cNvSpPr txBox="1"/>
          <p:nvPr/>
        </p:nvSpPr>
        <p:spPr>
          <a:xfrm>
            <a:off x="4067300" y="3944635"/>
            <a:ext cx="38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</a:p>
        </p:txBody>
      </p:sp>
      <p:sp>
        <p:nvSpPr>
          <p:cNvPr id="442" name="Textfeld 441"/>
          <p:cNvSpPr txBox="1"/>
          <p:nvPr/>
        </p:nvSpPr>
        <p:spPr>
          <a:xfrm>
            <a:off x="4454897" y="4319458"/>
            <a:ext cx="4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</a:p>
        </p:txBody>
      </p:sp>
      <p:cxnSp>
        <p:nvCxnSpPr>
          <p:cNvPr id="486" name="Gerade Verbindung mit Pfeil 485"/>
          <p:cNvCxnSpPr>
            <a:stCxn id="39" idx="2"/>
          </p:cNvCxnSpPr>
          <p:nvPr/>
        </p:nvCxnSpPr>
        <p:spPr>
          <a:xfrm>
            <a:off x="3743491" y="2538995"/>
            <a:ext cx="0" cy="27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7" name="Textfeld 486"/>
          <p:cNvSpPr txBox="1"/>
          <p:nvPr/>
        </p:nvSpPr>
        <p:spPr>
          <a:xfrm>
            <a:off x="2944324" y="2934079"/>
            <a:ext cx="4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</a:p>
        </p:txBody>
      </p:sp>
      <p:sp>
        <p:nvSpPr>
          <p:cNvPr id="488" name="Textfeld 487"/>
          <p:cNvSpPr txBox="1"/>
          <p:nvPr/>
        </p:nvSpPr>
        <p:spPr>
          <a:xfrm>
            <a:off x="4119624" y="2937041"/>
            <a:ext cx="38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</a:p>
        </p:txBody>
      </p:sp>
      <p:sp>
        <p:nvSpPr>
          <p:cNvPr id="489" name="Textfeld 488"/>
          <p:cNvSpPr txBox="1"/>
          <p:nvPr/>
        </p:nvSpPr>
        <p:spPr>
          <a:xfrm>
            <a:off x="271915" y="3926138"/>
            <a:ext cx="4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</a:p>
        </p:txBody>
      </p:sp>
      <p:sp>
        <p:nvSpPr>
          <p:cNvPr id="491" name="Textfeld 490"/>
          <p:cNvSpPr txBox="1"/>
          <p:nvPr/>
        </p:nvSpPr>
        <p:spPr>
          <a:xfrm>
            <a:off x="659226" y="4488753"/>
            <a:ext cx="38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</a:p>
        </p:txBody>
      </p:sp>
      <p:sp>
        <p:nvSpPr>
          <p:cNvPr id="492" name="Textfeld 491"/>
          <p:cNvSpPr txBox="1"/>
          <p:nvPr/>
        </p:nvSpPr>
        <p:spPr>
          <a:xfrm>
            <a:off x="1705808" y="3920770"/>
            <a:ext cx="4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</a:p>
        </p:txBody>
      </p:sp>
      <p:sp>
        <p:nvSpPr>
          <p:cNvPr id="493" name="Textfeld 492"/>
          <p:cNvSpPr txBox="1"/>
          <p:nvPr/>
        </p:nvSpPr>
        <p:spPr>
          <a:xfrm>
            <a:off x="2844064" y="3935402"/>
            <a:ext cx="38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</a:p>
        </p:txBody>
      </p:sp>
      <p:sp>
        <p:nvSpPr>
          <p:cNvPr id="494" name="Textfeld 493"/>
          <p:cNvSpPr txBox="1"/>
          <p:nvPr/>
        </p:nvSpPr>
        <p:spPr>
          <a:xfrm>
            <a:off x="4507221" y="1864023"/>
            <a:ext cx="103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shift size</a:t>
            </a:r>
          </a:p>
        </p:txBody>
      </p:sp>
      <p:sp>
        <p:nvSpPr>
          <p:cNvPr id="495" name="Textfeld 494"/>
          <p:cNvSpPr txBox="1"/>
          <p:nvPr/>
        </p:nvSpPr>
        <p:spPr>
          <a:xfrm>
            <a:off x="2623718" y="5658001"/>
            <a:ext cx="103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shift size</a:t>
            </a:r>
          </a:p>
        </p:txBody>
      </p:sp>
      <p:sp>
        <p:nvSpPr>
          <p:cNvPr id="498" name="Textfeld 497"/>
          <p:cNvSpPr txBox="1"/>
          <p:nvPr/>
        </p:nvSpPr>
        <p:spPr>
          <a:xfrm>
            <a:off x="6330870" y="1520438"/>
            <a:ext cx="217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Sequential Algorithm </a:t>
            </a:r>
            <a:endParaRPr lang="en-US" dirty="0"/>
          </a:p>
        </p:txBody>
      </p:sp>
      <p:cxnSp>
        <p:nvCxnSpPr>
          <p:cNvPr id="501" name="Gewinkelte Verbindung 500"/>
          <p:cNvCxnSpPr>
            <a:endCxn id="39" idx="1"/>
          </p:cNvCxnSpPr>
          <p:nvPr/>
        </p:nvCxnSpPr>
        <p:spPr>
          <a:xfrm flipV="1">
            <a:off x="2400312" y="2151296"/>
            <a:ext cx="731274" cy="3097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winkelte Verbindung 505"/>
          <p:cNvCxnSpPr>
            <a:stCxn id="205" idx="1"/>
          </p:cNvCxnSpPr>
          <p:nvPr/>
        </p:nvCxnSpPr>
        <p:spPr>
          <a:xfrm rot="10800000" flipV="1">
            <a:off x="2110263" y="3201081"/>
            <a:ext cx="1240683" cy="2276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Gewinkelte Verbindung 506"/>
          <p:cNvCxnSpPr>
            <a:stCxn id="432" idx="1"/>
            <a:endCxn id="134" idx="0"/>
          </p:cNvCxnSpPr>
          <p:nvPr/>
        </p:nvCxnSpPr>
        <p:spPr>
          <a:xfrm rot="10800000" flipV="1">
            <a:off x="992355" y="3557519"/>
            <a:ext cx="441757" cy="2634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Gerade Verbindung mit Pfeil 532"/>
          <p:cNvCxnSpPr>
            <a:stCxn id="154" idx="1"/>
            <a:endCxn id="134" idx="3"/>
          </p:cNvCxnSpPr>
          <p:nvPr/>
        </p:nvCxnSpPr>
        <p:spPr>
          <a:xfrm flipH="1" flipV="1">
            <a:off x="1384899" y="4194294"/>
            <a:ext cx="69078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7" name="Gruppierung 536"/>
          <p:cNvGrpSpPr/>
          <p:nvPr/>
        </p:nvGrpSpPr>
        <p:grpSpPr>
          <a:xfrm>
            <a:off x="3717089" y="4217822"/>
            <a:ext cx="818955" cy="746606"/>
            <a:chOff x="2145441" y="3804280"/>
            <a:chExt cx="818955" cy="746606"/>
          </a:xfrm>
        </p:grpSpPr>
        <p:sp>
          <p:nvSpPr>
            <p:cNvPr id="538" name="Raute 537"/>
            <p:cNvSpPr/>
            <p:nvPr/>
          </p:nvSpPr>
          <p:spPr>
            <a:xfrm>
              <a:off x="2159233" y="3804280"/>
              <a:ext cx="785091" cy="746606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Textfeld 538"/>
            <p:cNvSpPr txBox="1"/>
            <p:nvPr/>
          </p:nvSpPr>
          <p:spPr>
            <a:xfrm>
              <a:off x="2145441" y="3975451"/>
              <a:ext cx="81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split?</a:t>
              </a:r>
              <a:endParaRPr lang="en-US" sz="1400" dirty="0"/>
            </a:p>
          </p:txBody>
        </p:sp>
      </p:grpSp>
      <p:cxnSp>
        <p:nvCxnSpPr>
          <p:cNvPr id="557" name="Gewinkelte Verbindung 556"/>
          <p:cNvCxnSpPr>
            <a:stCxn id="538" idx="3"/>
            <a:endCxn id="219" idx="3"/>
          </p:cNvCxnSpPr>
          <p:nvPr/>
        </p:nvCxnSpPr>
        <p:spPr>
          <a:xfrm flipH="1">
            <a:off x="4454897" y="4591125"/>
            <a:ext cx="61075" cy="900420"/>
          </a:xfrm>
          <a:prstGeom prst="bentConnector3">
            <a:avLst>
              <a:gd name="adj1" fmla="val -37429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Gerade Verbindung mit Pfeil 560"/>
          <p:cNvCxnSpPr>
            <a:stCxn id="219" idx="0"/>
            <a:endCxn id="538" idx="2"/>
          </p:cNvCxnSpPr>
          <p:nvPr/>
        </p:nvCxnSpPr>
        <p:spPr>
          <a:xfrm flipV="1">
            <a:off x="4116822" y="4964428"/>
            <a:ext cx="6605" cy="297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Gewinkelte Verbindung 562"/>
          <p:cNvCxnSpPr>
            <a:stCxn id="154" idx="3"/>
            <a:endCxn id="538" idx="1"/>
          </p:cNvCxnSpPr>
          <p:nvPr/>
        </p:nvCxnSpPr>
        <p:spPr>
          <a:xfrm>
            <a:off x="2860774" y="4194295"/>
            <a:ext cx="870107" cy="3968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0" name="Gewinkelte Verbindung 579"/>
          <p:cNvCxnSpPr>
            <a:stCxn id="538" idx="0"/>
          </p:cNvCxnSpPr>
          <p:nvPr/>
        </p:nvCxnSpPr>
        <p:spPr>
          <a:xfrm rot="5400000" flipH="1" flipV="1">
            <a:off x="4065745" y="3253584"/>
            <a:ext cx="1021920" cy="906556"/>
          </a:xfrm>
          <a:prstGeom prst="bentConnector3">
            <a:avLst>
              <a:gd name="adj1" fmla="val 36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Gewinkelte Verbindung 581"/>
          <p:cNvCxnSpPr/>
          <p:nvPr/>
        </p:nvCxnSpPr>
        <p:spPr>
          <a:xfrm>
            <a:off x="2110262" y="3712423"/>
            <a:ext cx="5145913" cy="687733"/>
          </a:xfrm>
          <a:prstGeom prst="bentConnector3">
            <a:avLst>
              <a:gd name="adj1" fmla="val 65588"/>
            </a:avLst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8" name="Gewinkelte Verbindung 587"/>
          <p:cNvCxnSpPr/>
          <p:nvPr/>
        </p:nvCxnSpPr>
        <p:spPr>
          <a:xfrm rot="5400000" flipH="1" flipV="1">
            <a:off x="4350246" y="4527068"/>
            <a:ext cx="1235585" cy="1026284"/>
          </a:xfrm>
          <a:prstGeom prst="bentConnector3">
            <a:avLst>
              <a:gd name="adj1" fmla="val -43"/>
            </a:avLst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Gewinkelte Verbindung 592"/>
          <p:cNvCxnSpPr>
            <a:stCxn id="152" idx="2"/>
            <a:endCxn id="5" idx="1"/>
          </p:cNvCxnSpPr>
          <p:nvPr/>
        </p:nvCxnSpPr>
        <p:spPr>
          <a:xfrm rot="16200000" flipH="1">
            <a:off x="4355713" y="2176215"/>
            <a:ext cx="116401" cy="6847169"/>
          </a:xfrm>
          <a:prstGeom prst="bentConnector3">
            <a:avLst>
              <a:gd name="adj1" fmla="val 353817"/>
            </a:avLst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0" name="Textfeld 599"/>
          <p:cNvSpPr txBox="1"/>
          <p:nvPr/>
        </p:nvSpPr>
        <p:spPr>
          <a:xfrm>
            <a:off x="5426324" y="4106879"/>
            <a:ext cx="103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getState</a:t>
            </a:r>
            <a:endParaRPr lang="en-US" sz="1400" dirty="0" smtClean="0"/>
          </a:p>
        </p:txBody>
      </p:sp>
      <p:sp>
        <p:nvSpPr>
          <p:cNvPr id="601" name="Textfeld 600"/>
          <p:cNvSpPr txBox="1"/>
          <p:nvPr/>
        </p:nvSpPr>
        <p:spPr>
          <a:xfrm>
            <a:off x="6222379" y="5654991"/>
            <a:ext cx="103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</a:t>
            </a:r>
            <a:r>
              <a:rPr lang="en-US" sz="1400" dirty="0" err="1" smtClean="0"/>
              <a:t>etState</a:t>
            </a:r>
            <a:endParaRPr lang="en-US" sz="1400" dirty="0" smtClean="0"/>
          </a:p>
        </p:txBody>
      </p:sp>
      <p:sp>
        <p:nvSpPr>
          <p:cNvPr id="607" name="Textfeld 606"/>
          <p:cNvSpPr txBox="1"/>
          <p:nvPr/>
        </p:nvSpPr>
        <p:spPr>
          <a:xfrm>
            <a:off x="7597443" y="2888125"/>
            <a:ext cx="38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</a:p>
        </p:txBody>
      </p:sp>
      <p:sp>
        <p:nvSpPr>
          <p:cNvPr id="608" name="Textfeld 607"/>
          <p:cNvSpPr txBox="1"/>
          <p:nvPr/>
        </p:nvSpPr>
        <p:spPr>
          <a:xfrm>
            <a:off x="7985040" y="2314818"/>
            <a:ext cx="4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</a:p>
        </p:txBody>
      </p:sp>
      <p:cxnSp>
        <p:nvCxnSpPr>
          <p:cNvPr id="610" name="Gewinkelte Verbindung 609"/>
          <p:cNvCxnSpPr/>
          <p:nvPr/>
        </p:nvCxnSpPr>
        <p:spPr>
          <a:xfrm rot="10800000">
            <a:off x="5247229" y="1295145"/>
            <a:ext cx="3651331" cy="1638934"/>
          </a:xfrm>
          <a:prstGeom prst="bentConnector3">
            <a:avLst>
              <a:gd name="adj1" fmla="val -114"/>
            </a:avLst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2" name="Textfeld 611"/>
          <p:cNvSpPr txBox="1"/>
          <p:nvPr/>
        </p:nvSpPr>
        <p:spPr>
          <a:xfrm>
            <a:off x="5658459" y="1012564"/>
            <a:ext cx="119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getPositions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1778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" grpId="0" animBg="1"/>
      <p:bldP spid="443" grpId="0" animBg="1"/>
      <p:bldP spid="15" grpId="0" animBg="1"/>
      <p:bldP spid="16" grpId="0" animBg="1"/>
      <p:bldP spid="17" grpId="0" animBg="1"/>
      <p:bldP spid="32" grpId="0"/>
      <p:bldP spid="35" grpId="0" animBg="1"/>
      <p:bldP spid="37" grpId="0" animBg="1"/>
      <p:bldP spid="38" grpId="0" animBg="1"/>
      <p:bldP spid="39" grpId="0" animBg="1"/>
      <p:bldP spid="45" grpId="0"/>
      <p:bldP spid="46" grpId="0"/>
      <p:bldP spid="152" grpId="0" animBg="1"/>
      <p:bldP spid="215" grpId="0" animBg="1"/>
      <p:bldP spid="219" grpId="0" animBg="1"/>
      <p:bldP spid="357" grpId="0"/>
      <p:bldP spid="432" grpId="0" animBg="1"/>
      <p:bldP spid="441" grpId="0"/>
      <p:bldP spid="442" grpId="0"/>
      <p:bldP spid="487" grpId="0"/>
      <p:bldP spid="488" grpId="0"/>
      <p:bldP spid="489" grpId="0"/>
      <p:bldP spid="491" grpId="0"/>
      <p:bldP spid="492" grpId="0"/>
      <p:bldP spid="493" grpId="0"/>
      <p:bldP spid="494" grpId="0"/>
      <p:bldP spid="495" grpId="0"/>
      <p:bldP spid="498" grpId="0"/>
      <p:bldP spid="600" grpId="0"/>
      <p:bldP spid="601" grpId="0"/>
      <p:bldP spid="607" grpId="0"/>
      <p:bldP spid="608" grpId="0"/>
      <p:bldP spid="6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Parallelization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 bwMode="auto">
          <a:xfrm>
            <a:off x="335331" y="4093394"/>
            <a:ext cx="819710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Oval 5"/>
          <p:cNvSpPr/>
          <p:nvPr/>
        </p:nvSpPr>
        <p:spPr bwMode="auto">
          <a:xfrm>
            <a:off x="539552" y="402138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187624" y="4021386"/>
            <a:ext cx="144016" cy="144016"/>
          </a:xfrm>
          <a:prstGeom prst="ellipse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91680" y="4021386"/>
            <a:ext cx="144016" cy="144016"/>
          </a:xfrm>
          <a:prstGeom prst="ellipse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979712" y="4021386"/>
            <a:ext cx="144016" cy="144016"/>
          </a:xfrm>
          <a:prstGeom prst="ellipse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83768" y="4021386"/>
            <a:ext cx="144016" cy="14401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843808" y="4021386"/>
            <a:ext cx="144016" cy="14401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131840" y="4021386"/>
            <a:ext cx="144016" cy="14401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635896" y="402138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923928" y="402138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139952" y="402138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499992" y="402138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788024" y="402138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92080" y="402138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580112" y="402138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084168" y="402138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588224" y="402138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876256" y="402138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092280" y="402138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452320" y="402138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884368" y="402138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244408" y="402138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611560" y="4309418"/>
            <a:ext cx="30963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feld 27"/>
          <p:cNvSpPr txBox="1"/>
          <p:nvPr/>
        </p:nvSpPr>
        <p:spPr>
          <a:xfrm>
            <a:off x="6189219" y="180674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6189219" y="23828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6189219" y="295887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1979712" y="43814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2" name="Mehrere Dokumente 31"/>
          <p:cNvSpPr/>
          <p:nvPr/>
        </p:nvSpPr>
        <p:spPr bwMode="auto">
          <a:xfrm>
            <a:off x="3779911" y="2033321"/>
            <a:ext cx="1456953" cy="1484009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Concurrent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Queue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693275" y="1878754"/>
            <a:ext cx="576064" cy="216024"/>
          </a:xfrm>
          <a:prstGeom prst="roundRect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6693275" y="2454818"/>
            <a:ext cx="1224136" cy="216024"/>
          </a:xfrm>
          <a:prstGeom prst="roundRect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6693275" y="3030882"/>
            <a:ext cx="1080120" cy="216024"/>
          </a:xfrm>
          <a:prstGeom prst="roundRect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827584" y="4021386"/>
            <a:ext cx="144016" cy="144016"/>
          </a:xfrm>
          <a:prstGeom prst="ellipse">
            <a:avLst/>
          </a:prstGeom>
          <a:solidFill>
            <a:srgbClr val="4342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Gerade Verbindung mit Pfeil 36"/>
          <p:cNvCxnSpPr>
            <a:endCxn id="28" idx="1"/>
          </p:cNvCxnSpPr>
          <p:nvPr/>
        </p:nvCxnSpPr>
        <p:spPr bwMode="auto">
          <a:xfrm flipV="1">
            <a:off x="5253115" y="1991412"/>
            <a:ext cx="936104" cy="319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Gerade Verbindung mit Pfeil 37"/>
          <p:cNvCxnSpPr/>
          <p:nvPr/>
        </p:nvCxnSpPr>
        <p:spPr bwMode="auto">
          <a:xfrm>
            <a:off x="5253115" y="2598834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endCxn id="30" idx="1"/>
          </p:cNvCxnSpPr>
          <p:nvPr/>
        </p:nvCxnSpPr>
        <p:spPr bwMode="auto">
          <a:xfrm>
            <a:off x="5253115" y="2886866"/>
            <a:ext cx="936104" cy="256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Gerade Verbindung mit Pfeil 39"/>
          <p:cNvCxnSpPr>
            <a:stCxn id="13" idx="0"/>
          </p:cNvCxnSpPr>
          <p:nvPr/>
        </p:nvCxnSpPr>
        <p:spPr bwMode="auto">
          <a:xfrm flipV="1">
            <a:off x="3707904" y="3517330"/>
            <a:ext cx="144016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9968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!</a:t>
            </a:r>
            <a:endParaRPr lang="de-DE" dirty="0"/>
          </a:p>
        </p:txBody>
      </p:sp>
      <p:grpSp>
        <p:nvGrpSpPr>
          <p:cNvPr id="3" name="Gruppierung 2"/>
          <p:cNvGrpSpPr/>
          <p:nvPr/>
        </p:nvGrpSpPr>
        <p:grpSpPr>
          <a:xfrm>
            <a:off x="6847111" y="2772620"/>
            <a:ext cx="1174195" cy="1544550"/>
            <a:chOff x="3109575" y="1162304"/>
            <a:chExt cx="1439334" cy="1654240"/>
          </a:xfrm>
        </p:grpSpPr>
        <p:sp>
          <p:nvSpPr>
            <p:cNvPr id="12" name="Eine Ecke des Rechtecks schneiden 11"/>
            <p:cNvSpPr/>
            <p:nvPr/>
          </p:nvSpPr>
          <p:spPr>
            <a:xfrm>
              <a:off x="3144215" y="1215574"/>
              <a:ext cx="1404694" cy="1600970"/>
            </a:xfrm>
            <a:prstGeom prst="snip1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3144215" y="1493212"/>
              <a:ext cx="1404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3488654" y="1162304"/>
              <a:ext cx="721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Apple Chancery"/>
                </a:rPr>
                <a:t>State</a:t>
              </a:r>
              <a:endParaRPr lang="en-US" dirty="0">
                <a:latin typeface="+mj-lt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9575" y="1662545"/>
              <a:ext cx="1417587" cy="992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" indent="-285750">
                <a:buSzPct val="100000"/>
                <a:buFont typeface="Wingdings" charset="2"/>
                <a:buChar char="§"/>
              </a:pPr>
              <a:r>
                <a:rPr lang="en-US" sz="1400" dirty="0" smtClean="0"/>
                <a:t>counter</a:t>
              </a:r>
            </a:p>
            <a:p>
              <a:pPr marL="9144" indent="-285750">
                <a:buSzPct val="100000"/>
                <a:buFont typeface="Wingdings" charset="2"/>
                <a:buChar char="§"/>
              </a:pPr>
              <a:r>
                <a:rPr lang="en-US" sz="1400" dirty="0" smtClean="0"/>
                <a:t>position</a:t>
              </a:r>
            </a:p>
            <a:p>
              <a:pPr marL="9144" indent="-285750">
                <a:buSzPct val="100000"/>
                <a:buFont typeface="Wingdings" charset="2"/>
                <a:buChar char="§"/>
              </a:pPr>
              <a:r>
                <a:rPr lang="en-US" sz="1400" dirty="0" smtClean="0"/>
                <a:t>bit mask</a:t>
              </a:r>
            </a:p>
            <a:p>
              <a:pPr marL="9144" indent="-285750">
                <a:buSzPct val="100000"/>
                <a:buFont typeface="Wingdings" charset="2"/>
                <a:buChar char="§"/>
              </a:pPr>
              <a:r>
                <a:rPr lang="en-US" sz="1400" dirty="0" smtClean="0"/>
                <a:t>…</a:t>
              </a:r>
              <a:endParaRPr lang="en-US" sz="1400" dirty="0"/>
            </a:p>
          </p:txBody>
        </p:sp>
      </p:grpSp>
      <p:cxnSp>
        <p:nvCxnSpPr>
          <p:cNvPr id="92" name="Gewinkelte Verbindung 91"/>
          <p:cNvCxnSpPr>
            <a:stCxn id="117" idx="2"/>
            <a:endCxn id="119" idx="3"/>
          </p:cNvCxnSpPr>
          <p:nvPr/>
        </p:nvCxnSpPr>
        <p:spPr>
          <a:xfrm rot="5400000">
            <a:off x="5327269" y="4684149"/>
            <a:ext cx="648415" cy="806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7" name="Raute 106"/>
          <p:cNvSpPr/>
          <p:nvPr/>
        </p:nvSpPr>
        <p:spPr>
          <a:xfrm>
            <a:off x="4252275" y="2409879"/>
            <a:ext cx="785091" cy="746606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aute 107"/>
          <p:cNvSpPr/>
          <p:nvPr/>
        </p:nvSpPr>
        <p:spPr>
          <a:xfrm>
            <a:off x="4244579" y="4245606"/>
            <a:ext cx="785091" cy="746606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hteck 108"/>
          <p:cNvSpPr/>
          <p:nvPr/>
        </p:nvSpPr>
        <p:spPr>
          <a:xfrm>
            <a:off x="4029637" y="1824909"/>
            <a:ext cx="1223810" cy="292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</a:t>
            </a:r>
            <a:r>
              <a:rPr lang="en-US" sz="1400" dirty="0" smtClean="0"/>
              <a:t>nitialize</a:t>
            </a:r>
            <a:endParaRPr lang="en-US" sz="14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4214361" y="1263029"/>
            <a:ext cx="854361" cy="29248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tart</a:t>
            </a:r>
            <a:endParaRPr lang="en-US" dirty="0"/>
          </a:p>
        </p:txBody>
      </p:sp>
      <p:sp>
        <p:nvSpPr>
          <p:cNvPr id="113" name="Abgerundetes Rechteck 112"/>
          <p:cNvSpPr/>
          <p:nvPr/>
        </p:nvSpPr>
        <p:spPr>
          <a:xfrm>
            <a:off x="5582315" y="2640788"/>
            <a:ext cx="854361" cy="29248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top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029637" y="3472061"/>
            <a:ext cx="1223810" cy="450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rocess</a:t>
            </a:r>
          </a:p>
          <a:p>
            <a:pPr algn="ctr"/>
            <a:r>
              <a:rPr lang="en-US" sz="1400" dirty="0"/>
              <a:t>c</a:t>
            </a:r>
            <a:r>
              <a:rPr lang="en-US" sz="1400" dirty="0" smtClean="0"/>
              <a:t>ontext</a:t>
            </a:r>
            <a:endParaRPr lang="en-US" sz="1400" dirty="0"/>
          </a:p>
        </p:txBody>
      </p:sp>
      <p:sp>
        <p:nvSpPr>
          <p:cNvPr id="117" name="Rechteck 116"/>
          <p:cNvSpPr/>
          <p:nvPr/>
        </p:nvSpPr>
        <p:spPr>
          <a:xfrm>
            <a:off x="5442792" y="4471077"/>
            <a:ext cx="1223810" cy="292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eport</a:t>
            </a:r>
            <a:endParaRPr lang="en-US" sz="1400" dirty="0"/>
          </a:p>
        </p:txBody>
      </p:sp>
      <p:sp>
        <p:nvSpPr>
          <p:cNvPr id="119" name="Rechteck 118"/>
          <p:cNvSpPr/>
          <p:nvPr/>
        </p:nvSpPr>
        <p:spPr>
          <a:xfrm>
            <a:off x="4024445" y="5265535"/>
            <a:ext cx="1223810" cy="292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move forward</a:t>
            </a:r>
            <a:endParaRPr lang="en-US" sz="1400" dirty="0"/>
          </a:p>
        </p:txBody>
      </p:sp>
      <p:cxnSp>
        <p:nvCxnSpPr>
          <p:cNvPr id="122" name="Gerade Verbindung mit Pfeil 121"/>
          <p:cNvCxnSpPr>
            <a:stCxn id="112" idx="2"/>
            <a:endCxn id="109" idx="0"/>
          </p:cNvCxnSpPr>
          <p:nvPr/>
        </p:nvCxnSpPr>
        <p:spPr>
          <a:xfrm>
            <a:off x="4641542" y="1555515"/>
            <a:ext cx="0" cy="269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4" name="Gerade Verbindung mit Pfeil 123"/>
          <p:cNvCxnSpPr>
            <a:stCxn id="109" idx="2"/>
            <a:endCxn id="107" idx="0"/>
          </p:cNvCxnSpPr>
          <p:nvPr/>
        </p:nvCxnSpPr>
        <p:spPr>
          <a:xfrm>
            <a:off x="4641542" y="2116995"/>
            <a:ext cx="3279" cy="29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7" name="Gerade Verbindung mit Pfeil 126"/>
          <p:cNvCxnSpPr>
            <a:stCxn id="107" idx="3"/>
            <a:endCxn id="113" idx="1"/>
          </p:cNvCxnSpPr>
          <p:nvPr/>
        </p:nvCxnSpPr>
        <p:spPr>
          <a:xfrm>
            <a:off x="5037366" y="2783182"/>
            <a:ext cx="544949" cy="3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0" name="Gerade Verbindung mit Pfeil 129"/>
          <p:cNvCxnSpPr>
            <a:stCxn id="107" idx="2"/>
            <a:endCxn id="10" idx="0"/>
          </p:cNvCxnSpPr>
          <p:nvPr/>
        </p:nvCxnSpPr>
        <p:spPr>
          <a:xfrm flipH="1">
            <a:off x="4641542" y="3156485"/>
            <a:ext cx="3279" cy="315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3" name="Gerade Verbindung mit Pfeil 132"/>
          <p:cNvCxnSpPr>
            <a:stCxn id="10" idx="2"/>
            <a:endCxn id="108" idx="0"/>
          </p:cNvCxnSpPr>
          <p:nvPr/>
        </p:nvCxnSpPr>
        <p:spPr>
          <a:xfrm flipH="1">
            <a:off x="4637125" y="3922853"/>
            <a:ext cx="4417" cy="322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6" name="Gerade Verbindung mit Pfeil 135"/>
          <p:cNvCxnSpPr>
            <a:stCxn id="108" idx="3"/>
            <a:endCxn id="117" idx="1"/>
          </p:cNvCxnSpPr>
          <p:nvPr/>
        </p:nvCxnSpPr>
        <p:spPr>
          <a:xfrm flipV="1">
            <a:off x="5029670" y="4617120"/>
            <a:ext cx="413122" cy="1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9" name="Gerade Verbindung mit Pfeil 138"/>
          <p:cNvCxnSpPr>
            <a:stCxn id="108" idx="2"/>
            <a:endCxn id="119" idx="0"/>
          </p:cNvCxnSpPr>
          <p:nvPr/>
        </p:nvCxnSpPr>
        <p:spPr>
          <a:xfrm flipH="1">
            <a:off x="4636350" y="4992212"/>
            <a:ext cx="775" cy="273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2" name="Gewinkelte Verbindung 141"/>
          <p:cNvCxnSpPr>
            <a:stCxn id="119" idx="1"/>
            <a:endCxn id="107" idx="1"/>
          </p:cNvCxnSpPr>
          <p:nvPr/>
        </p:nvCxnSpPr>
        <p:spPr>
          <a:xfrm rot="10800000" flipH="1">
            <a:off x="4024445" y="2783182"/>
            <a:ext cx="227830" cy="2628396"/>
          </a:xfrm>
          <a:prstGeom prst="bentConnector3">
            <a:avLst>
              <a:gd name="adj1" fmla="val -100338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3" name="Gerade Verbindung mit Pfeil 152"/>
          <p:cNvCxnSpPr>
            <a:stCxn id="10" idx="3"/>
            <a:endCxn id="20" idx="1"/>
          </p:cNvCxnSpPr>
          <p:nvPr/>
        </p:nvCxnSpPr>
        <p:spPr>
          <a:xfrm>
            <a:off x="5253447" y="3697457"/>
            <a:ext cx="1593664" cy="5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Textfeld 156"/>
          <p:cNvSpPr txBox="1"/>
          <p:nvPr/>
        </p:nvSpPr>
        <p:spPr>
          <a:xfrm>
            <a:off x="5610574" y="3422724"/>
            <a:ext cx="84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ead</a:t>
            </a:r>
          </a:p>
          <a:p>
            <a:r>
              <a:rPr lang="en-US" sz="1400" dirty="0" smtClean="0"/>
              <a:t>update</a:t>
            </a:r>
            <a:endParaRPr lang="en-US" dirty="0"/>
          </a:p>
        </p:txBody>
      </p:sp>
      <p:sp>
        <p:nvSpPr>
          <p:cNvPr id="177" name="Textfeld 176"/>
          <p:cNvSpPr txBox="1"/>
          <p:nvPr/>
        </p:nvSpPr>
        <p:spPr>
          <a:xfrm>
            <a:off x="5048136" y="2499187"/>
            <a:ext cx="4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4579181" y="3076462"/>
            <a:ext cx="4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</a:p>
        </p:txBody>
      </p:sp>
      <p:sp>
        <p:nvSpPr>
          <p:cNvPr id="179" name="Textfeld 178"/>
          <p:cNvSpPr txBox="1"/>
          <p:nvPr/>
        </p:nvSpPr>
        <p:spPr>
          <a:xfrm>
            <a:off x="4967882" y="4357262"/>
            <a:ext cx="4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4605562" y="4899286"/>
            <a:ext cx="4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23272" y="1197731"/>
            <a:ext cx="2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Sequential algorithm:</a:t>
            </a:r>
            <a:endParaRPr lang="en-US" dirty="0"/>
          </a:p>
        </p:txBody>
      </p:sp>
      <p:sp>
        <p:nvSpPr>
          <p:cNvPr id="183" name="Rechteck 182"/>
          <p:cNvSpPr/>
          <p:nvPr/>
        </p:nvSpPr>
        <p:spPr>
          <a:xfrm>
            <a:off x="677332" y="3815332"/>
            <a:ext cx="2740123" cy="159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feld 183"/>
          <p:cNvSpPr txBox="1"/>
          <p:nvPr/>
        </p:nvSpPr>
        <p:spPr>
          <a:xfrm>
            <a:off x="84667" y="3692240"/>
            <a:ext cx="70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</a:t>
            </a:r>
            <a:r>
              <a:rPr lang="en-US" baseline="30000" dirty="0" smtClean="0">
                <a:latin typeface="Andale Mono"/>
                <a:cs typeface="Andale Mono"/>
              </a:rPr>
              <a:t>0</a:t>
            </a:r>
            <a:r>
              <a:rPr lang="en-US" dirty="0" smtClean="0">
                <a:latin typeface="Andale Mono"/>
                <a:cs typeface="Andale Mono"/>
              </a:rPr>
              <a:t>:</a:t>
            </a:r>
            <a:endParaRPr lang="en-US" dirty="0">
              <a:latin typeface="Andale Mono"/>
              <a:cs typeface="Andale Mono"/>
            </a:endParaRPr>
          </a:p>
        </p:txBody>
      </p:sp>
      <p:grpSp>
        <p:nvGrpSpPr>
          <p:cNvPr id="196" name="Gruppierung 195"/>
          <p:cNvGrpSpPr/>
          <p:nvPr/>
        </p:nvGrpSpPr>
        <p:grpSpPr>
          <a:xfrm>
            <a:off x="603439" y="3086720"/>
            <a:ext cx="912861" cy="954857"/>
            <a:chOff x="949804" y="3086720"/>
            <a:chExt cx="912861" cy="954857"/>
          </a:xfrm>
        </p:grpSpPr>
        <p:sp>
          <p:nvSpPr>
            <p:cNvPr id="185" name="Abgerundetes Rechteck 184"/>
            <p:cNvSpPr/>
            <p:nvPr/>
          </p:nvSpPr>
          <p:spPr>
            <a:xfrm>
              <a:off x="1015526" y="3749153"/>
              <a:ext cx="723514" cy="292424"/>
            </a:xfrm>
            <a:prstGeom prst="round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  <a:alpha val="50000"/>
                  </a:schemeClr>
                </a:gs>
                <a:gs pos="35000">
                  <a:schemeClr val="dk1">
                    <a:tint val="37000"/>
                    <a:satMod val="300000"/>
                    <a:alpha val="50000"/>
                  </a:schemeClr>
                </a:gs>
                <a:gs pos="100000">
                  <a:schemeClr val="dk1">
                    <a:tint val="15000"/>
                    <a:satMod val="350000"/>
                    <a:alpha val="50000"/>
                  </a:schemeClr>
                </a:gs>
              </a:gsLst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 Chancery"/>
                <a:cs typeface="Apple Chancery"/>
              </a:endParaRPr>
            </a:p>
          </p:txBody>
        </p:sp>
        <p:sp>
          <p:nvSpPr>
            <p:cNvPr id="188" name="Textfeld 187"/>
            <p:cNvSpPr txBox="1"/>
            <p:nvPr/>
          </p:nvSpPr>
          <p:spPr>
            <a:xfrm>
              <a:off x="949804" y="3086720"/>
              <a:ext cx="912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Context</a:t>
              </a:r>
              <a:endParaRPr lang="en-US" dirty="0"/>
            </a:p>
          </p:txBody>
        </p:sp>
        <p:cxnSp>
          <p:nvCxnSpPr>
            <p:cNvPr id="190" name="Gerade Verbindung 189"/>
            <p:cNvCxnSpPr>
              <a:stCxn id="188" idx="1"/>
              <a:endCxn id="185" idx="1"/>
            </p:cNvCxnSpPr>
            <p:nvPr/>
          </p:nvCxnSpPr>
          <p:spPr>
            <a:xfrm>
              <a:off x="949804" y="3271386"/>
              <a:ext cx="65722" cy="62397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>
              <a:stCxn id="188" idx="3"/>
            </p:cNvCxnSpPr>
            <p:nvPr/>
          </p:nvCxnSpPr>
          <p:spPr>
            <a:xfrm flipH="1">
              <a:off x="1739040" y="3271386"/>
              <a:ext cx="123625" cy="67455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Abgerundetes Rechteck 196"/>
          <p:cNvSpPr/>
          <p:nvPr/>
        </p:nvSpPr>
        <p:spPr>
          <a:xfrm>
            <a:off x="1592389" y="3749153"/>
            <a:ext cx="723514" cy="2924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ple Chancery"/>
                <a:cs typeface="Apple Chancery"/>
              </a:rPr>
              <a:t>	</a:t>
            </a:r>
          </a:p>
        </p:txBody>
      </p:sp>
      <p:sp>
        <p:nvSpPr>
          <p:cNvPr id="199" name="Abgerundetes Rechteck 198"/>
          <p:cNvSpPr/>
          <p:nvPr/>
        </p:nvSpPr>
        <p:spPr>
          <a:xfrm>
            <a:off x="4212817" y="1263029"/>
            <a:ext cx="854361" cy="29248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tart</a:t>
            </a:r>
            <a:endParaRPr lang="en-US" dirty="0"/>
          </a:p>
        </p:txBody>
      </p:sp>
      <p:sp>
        <p:nvSpPr>
          <p:cNvPr id="200" name="Rechteck 199"/>
          <p:cNvSpPr/>
          <p:nvPr/>
        </p:nvSpPr>
        <p:spPr>
          <a:xfrm>
            <a:off x="4032917" y="1824909"/>
            <a:ext cx="1223810" cy="29208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</a:t>
            </a:r>
            <a:r>
              <a:rPr lang="en-US" sz="1400" dirty="0" smtClean="0"/>
              <a:t>nitialize</a:t>
            </a:r>
            <a:endParaRPr lang="en-US" sz="1400" dirty="0"/>
          </a:p>
        </p:txBody>
      </p:sp>
      <p:sp>
        <p:nvSpPr>
          <p:cNvPr id="201" name="Raute 200"/>
          <p:cNvSpPr/>
          <p:nvPr/>
        </p:nvSpPr>
        <p:spPr>
          <a:xfrm>
            <a:off x="4250735" y="2408339"/>
            <a:ext cx="785091" cy="746606"/>
          </a:xfrm>
          <a:prstGeom prst="diamond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feld 150"/>
          <p:cNvSpPr txBox="1"/>
          <p:nvPr/>
        </p:nvSpPr>
        <p:spPr>
          <a:xfrm>
            <a:off x="4234375" y="2625445"/>
            <a:ext cx="818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at end?</a:t>
            </a:r>
            <a:endParaRPr lang="en-US" sz="1400" dirty="0"/>
          </a:p>
        </p:txBody>
      </p:sp>
      <p:sp>
        <p:nvSpPr>
          <p:cNvPr id="202" name="Rechteck 201"/>
          <p:cNvSpPr/>
          <p:nvPr/>
        </p:nvSpPr>
        <p:spPr>
          <a:xfrm>
            <a:off x="4029637" y="3469936"/>
            <a:ext cx="1223810" cy="45079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rocess</a:t>
            </a:r>
          </a:p>
          <a:p>
            <a:pPr algn="ctr"/>
            <a:r>
              <a:rPr lang="en-US" sz="1400" dirty="0"/>
              <a:t>c</a:t>
            </a:r>
            <a:r>
              <a:rPr lang="en-US" sz="1400" dirty="0" smtClean="0"/>
              <a:t>ontext</a:t>
            </a:r>
            <a:endParaRPr lang="en-US" sz="1400" dirty="0"/>
          </a:p>
        </p:txBody>
      </p:sp>
      <p:grpSp>
        <p:nvGrpSpPr>
          <p:cNvPr id="208" name="Gruppierung 207"/>
          <p:cNvGrpSpPr/>
          <p:nvPr/>
        </p:nvGrpSpPr>
        <p:grpSpPr>
          <a:xfrm>
            <a:off x="6844582" y="2771637"/>
            <a:ext cx="1174195" cy="1544550"/>
            <a:chOff x="3109575" y="1162304"/>
            <a:chExt cx="1439334" cy="1654240"/>
          </a:xfrm>
          <a:effectLst/>
        </p:grpSpPr>
        <p:sp>
          <p:nvSpPr>
            <p:cNvPr id="209" name="Eine Ecke des Rechtecks schneiden 208"/>
            <p:cNvSpPr/>
            <p:nvPr/>
          </p:nvSpPr>
          <p:spPr>
            <a:xfrm>
              <a:off x="3144215" y="1215574"/>
              <a:ext cx="1404694" cy="160097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210" name="Gerade Verbindung 209"/>
            <p:cNvCxnSpPr/>
            <p:nvPr/>
          </p:nvCxnSpPr>
          <p:spPr>
            <a:xfrm>
              <a:off x="3144215" y="1493212"/>
              <a:ext cx="1404694" cy="0"/>
            </a:xfrm>
            <a:prstGeom prst="line">
              <a:avLst/>
            </a:prstGeom>
            <a:ln w="28575" cmpd="sng"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1" name="Textfeld 210"/>
            <p:cNvSpPr txBox="1"/>
            <p:nvPr/>
          </p:nvSpPr>
          <p:spPr>
            <a:xfrm>
              <a:off x="3488654" y="1162304"/>
              <a:ext cx="721589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Apple Chancery"/>
                </a:rPr>
                <a:t>State</a:t>
              </a:r>
              <a:endParaRPr lang="en-US" dirty="0">
                <a:latin typeface="+mj-lt"/>
              </a:endParaRPr>
            </a:p>
          </p:txBody>
        </p:sp>
        <p:sp>
          <p:nvSpPr>
            <p:cNvPr id="212" name="Textfeld 211"/>
            <p:cNvSpPr txBox="1"/>
            <p:nvPr/>
          </p:nvSpPr>
          <p:spPr>
            <a:xfrm>
              <a:off x="3109575" y="1662545"/>
              <a:ext cx="1417587" cy="9924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9144" indent="-285750">
                <a:buSzPct val="100000"/>
                <a:buFont typeface="Wingdings" charset="2"/>
                <a:buChar char="§"/>
              </a:pPr>
              <a:r>
                <a:rPr lang="en-US" sz="1400" dirty="0" smtClean="0"/>
                <a:t>counter</a:t>
              </a:r>
            </a:p>
            <a:p>
              <a:pPr marL="9144" indent="-285750">
                <a:buSzPct val="100000"/>
                <a:buFont typeface="Wingdings" charset="2"/>
                <a:buChar char="§"/>
              </a:pPr>
              <a:r>
                <a:rPr lang="en-US" sz="1400" dirty="0" smtClean="0"/>
                <a:t>position</a:t>
              </a:r>
            </a:p>
            <a:p>
              <a:pPr marL="9144" indent="-285750">
                <a:buSzPct val="100000"/>
                <a:buFont typeface="Wingdings" charset="2"/>
                <a:buChar char="§"/>
              </a:pPr>
              <a:r>
                <a:rPr lang="en-US" sz="1400" dirty="0" smtClean="0"/>
                <a:t>bit mask</a:t>
              </a:r>
            </a:p>
            <a:p>
              <a:pPr marL="9144" indent="-285750">
                <a:buSzPct val="100000"/>
                <a:buFont typeface="Wingdings" charset="2"/>
                <a:buChar char="§"/>
              </a:pPr>
              <a:r>
                <a:rPr lang="en-US" sz="1400" dirty="0" smtClean="0"/>
                <a:t>…</a:t>
              </a:r>
              <a:endParaRPr lang="en-US" sz="1400" dirty="0"/>
            </a:p>
          </p:txBody>
        </p:sp>
      </p:grpSp>
      <p:sp>
        <p:nvSpPr>
          <p:cNvPr id="213" name="Raute 212"/>
          <p:cNvSpPr/>
          <p:nvPr/>
        </p:nvSpPr>
        <p:spPr>
          <a:xfrm>
            <a:off x="4240935" y="4243669"/>
            <a:ext cx="785091" cy="746606"/>
          </a:xfrm>
          <a:prstGeom prst="diamond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feld 151"/>
          <p:cNvSpPr txBox="1"/>
          <p:nvPr/>
        </p:nvSpPr>
        <p:spPr>
          <a:xfrm>
            <a:off x="4240526" y="4441929"/>
            <a:ext cx="818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success?</a:t>
            </a:r>
            <a:endParaRPr lang="en-US" sz="1400" dirty="0"/>
          </a:p>
        </p:txBody>
      </p:sp>
      <p:sp>
        <p:nvSpPr>
          <p:cNvPr id="215" name="Rechteck 214"/>
          <p:cNvSpPr/>
          <p:nvPr/>
        </p:nvSpPr>
        <p:spPr>
          <a:xfrm>
            <a:off x="4025220" y="5264195"/>
            <a:ext cx="1223810" cy="29208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move forward</a:t>
            </a:r>
            <a:endParaRPr lang="en-US" sz="1400" dirty="0"/>
          </a:p>
        </p:txBody>
      </p:sp>
      <p:sp>
        <p:nvSpPr>
          <p:cNvPr id="216" name="Rechteck 215"/>
          <p:cNvSpPr/>
          <p:nvPr/>
        </p:nvSpPr>
        <p:spPr>
          <a:xfrm>
            <a:off x="5444801" y="4473689"/>
            <a:ext cx="1223810" cy="29208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eport</a:t>
            </a:r>
            <a:endParaRPr lang="en-US" sz="1400" dirty="0"/>
          </a:p>
        </p:txBody>
      </p:sp>
      <p:sp>
        <p:nvSpPr>
          <p:cNvPr id="217" name="Abgerundetes Rechteck 216"/>
          <p:cNvSpPr/>
          <p:nvPr/>
        </p:nvSpPr>
        <p:spPr>
          <a:xfrm>
            <a:off x="5582315" y="2641771"/>
            <a:ext cx="854361" cy="292486"/>
          </a:xfrm>
          <a:prstGeom prst="roundRect">
            <a:avLst>
              <a:gd name="adj" fmla="val 50000"/>
            </a:avLst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top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516300" y="3858589"/>
            <a:ext cx="93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 </a:t>
            </a:r>
            <a:r>
              <a:rPr lang="en-US" sz="1400" dirty="0" err="1" smtClean="0"/>
              <a:t>pos</a:t>
            </a:r>
            <a:r>
              <a:rPr lang="en-US" sz="1400" dirty="0" smtClean="0"/>
              <a:t> 350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389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707E-6 -0.00046 L 0.10125 -0.00023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0.15853 " pathEditMode="relative" ptsTypes="AA">
                                      <p:cBhvr>
                                        <p:cTn id="1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xit" presetSubtype="0" fill="hold" grpId="5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1" presetClass="exit" presetSubtype="0" fill="hold" grpId="5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500"/>
                            </p:stCondLst>
                            <p:childTnLst>
                              <p:par>
                                <p:cTn id="1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500"/>
                            </p:stCondLst>
                            <p:childTnLst>
                              <p:par>
                                <p:cTn id="186" presetID="1" presetClass="exit" presetSubtype="0" fill="hold" grpId="5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0"/>
                            </p:stCondLst>
                            <p:childTnLst>
                              <p:par>
                                <p:cTn id="18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0"/>
                            </p:stCondLst>
                            <p:childTnLst>
                              <p:par>
                                <p:cTn id="192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125 -0.00024 L 0.23254 -0.00047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000"/>
                            </p:stCondLst>
                            <p:childTnLst>
                              <p:par>
                                <p:cTn id="195" presetID="1" presetClass="exit" presetSubtype="0" fill="hold" grpId="5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8000"/>
                            </p:stCondLst>
                            <p:childTnLst>
                              <p:par>
                                <p:cTn id="19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8000"/>
                            </p:stCondLst>
                            <p:childTnLst>
                              <p:par>
                                <p:cTn id="201" presetID="1" presetClass="exit" presetSubtype="0" fill="hold" grpId="9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95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09" grpId="0" animBg="1"/>
      <p:bldP spid="112" grpId="0" animBg="1"/>
      <p:bldP spid="113" grpId="0" animBg="1"/>
      <p:bldP spid="10" grpId="0" animBg="1"/>
      <p:bldP spid="117" grpId="0" animBg="1"/>
      <p:bldP spid="119" grpId="0" animBg="1"/>
      <p:bldP spid="157" grpId="0"/>
      <p:bldP spid="177" grpId="0"/>
      <p:bldP spid="178" grpId="0"/>
      <p:bldP spid="179" grpId="0"/>
      <p:bldP spid="180" grpId="0"/>
      <p:bldP spid="183" grpId="0" animBg="1"/>
      <p:bldP spid="184" grpId="0"/>
      <p:bldP spid="197" grpId="0" animBg="1"/>
      <p:bldP spid="197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1" grpId="2" animBg="1"/>
      <p:bldP spid="201" grpId="3" animBg="1"/>
      <p:bldP spid="201" grpId="4" animBg="1"/>
      <p:bldP spid="201" grpId="5" animBg="1"/>
      <p:bldP spid="201" grpId="8" animBg="1"/>
      <p:bldP spid="201" grpId="9" animBg="1"/>
      <p:bldP spid="151" grpId="0"/>
      <p:bldP spid="202" grpId="0" animBg="1"/>
      <p:bldP spid="202" grpId="1" animBg="1"/>
      <p:bldP spid="202" grpId="2" animBg="1"/>
      <p:bldP spid="202" grpId="3" animBg="1"/>
      <p:bldP spid="202" grpId="4" animBg="1"/>
      <p:bldP spid="202" grpId="5" animBg="1"/>
      <p:bldP spid="213" grpId="0" animBg="1"/>
      <p:bldP spid="213" grpId="1" animBg="1"/>
      <p:bldP spid="213" grpId="2" animBg="1"/>
      <p:bldP spid="213" grpId="3" animBg="1"/>
      <p:bldP spid="213" grpId="4" animBg="1"/>
      <p:bldP spid="213" grpId="5" animBg="1"/>
      <p:bldP spid="152" grpId="0"/>
      <p:bldP spid="215" grpId="0" animBg="1"/>
      <p:bldP spid="215" grpId="1" animBg="1"/>
      <p:bldP spid="215" grpId="2" animBg="1"/>
      <p:bldP spid="215" grpId="3" animBg="1"/>
      <p:bldP spid="215" grpId="4" animBg="1"/>
      <p:bldP spid="215" grpId="5" animBg="1"/>
      <p:bldP spid="216" grpId="0" animBg="1"/>
      <p:bldP spid="216" grpId="1" animBg="1"/>
      <p:bldP spid="217" grpId="0" animBg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93395" y="2390683"/>
            <a:ext cx="5441757" cy="1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793395" y="2897143"/>
            <a:ext cx="5441757" cy="1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1793396" y="3388209"/>
            <a:ext cx="5441756" cy="1693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1793395" y="3894670"/>
            <a:ext cx="5441757" cy="1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1243062" y="2267652"/>
            <a:ext cx="70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</a:t>
            </a:r>
            <a:r>
              <a:rPr lang="en-US" baseline="30000" dirty="0" smtClean="0">
                <a:latin typeface="Andale Mono"/>
                <a:cs typeface="Andale Mono"/>
              </a:rPr>
              <a:t>0</a:t>
            </a:r>
            <a:r>
              <a:rPr lang="en-US" dirty="0" smtClean="0">
                <a:latin typeface="Andale Mono"/>
                <a:cs typeface="Andale Mono"/>
              </a:rPr>
              <a:t>: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23272" y="1197731"/>
            <a:ext cx="2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multiple sequences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1260766" y="2757177"/>
            <a:ext cx="70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</a:t>
            </a:r>
            <a:r>
              <a:rPr lang="en-US" baseline="30000" dirty="0" smtClean="0">
                <a:latin typeface="Andale Mono"/>
                <a:cs typeface="Andale Mono"/>
              </a:rPr>
              <a:t>1</a:t>
            </a:r>
            <a:r>
              <a:rPr lang="en-US" dirty="0" smtClean="0">
                <a:latin typeface="Andale Mono"/>
                <a:cs typeface="Andale Mono"/>
              </a:rPr>
              <a:t>: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245372" y="3225152"/>
            <a:ext cx="70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</a:t>
            </a:r>
            <a:r>
              <a:rPr lang="en-US" baseline="30000" dirty="0">
                <a:latin typeface="Andale Mono"/>
                <a:cs typeface="Andale Mono"/>
              </a:rPr>
              <a:t>2</a:t>
            </a:r>
            <a:r>
              <a:rPr lang="en-US" dirty="0" smtClean="0">
                <a:latin typeface="Andale Mono"/>
                <a:cs typeface="Andale Mono"/>
              </a:rPr>
              <a:t>: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263076" y="3714677"/>
            <a:ext cx="70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</a:t>
            </a:r>
            <a:r>
              <a:rPr lang="en-US" baseline="30000" dirty="0">
                <a:latin typeface="Andale Mono"/>
                <a:cs typeface="Andale Mono"/>
              </a:rPr>
              <a:t>3</a:t>
            </a:r>
            <a:r>
              <a:rPr lang="en-US" dirty="0" smtClean="0">
                <a:latin typeface="Andale Mono"/>
                <a:cs typeface="Andale Mono"/>
              </a:rPr>
              <a:t>: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33395" y="4394970"/>
            <a:ext cx="800219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11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/>
      <p:bldP spid="14" grpId="0"/>
      <p:bldP spid="1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447804" y="2412476"/>
            <a:ext cx="70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</a:t>
            </a:r>
            <a:r>
              <a:rPr lang="en-US" baseline="30000" dirty="0" smtClean="0">
                <a:latin typeface="Andale Mono"/>
                <a:cs typeface="Andale Mono"/>
              </a:rPr>
              <a:t>0</a:t>
            </a:r>
            <a:r>
              <a:rPr lang="en-US" dirty="0" smtClean="0">
                <a:latin typeface="Andale Mono"/>
                <a:cs typeface="Andale Mono"/>
              </a:rPr>
              <a:t>: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23272" y="1197731"/>
            <a:ext cx="409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multiple similar sequences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1465508" y="2902001"/>
            <a:ext cx="70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</a:t>
            </a:r>
            <a:r>
              <a:rPr lang="en-US" baseline="30000" dirty="0" smtClean="0">
                <a:latin typeface="Andale Mono"/>
                <a:cs typeface="Andale Mono"/>
              </a:rPr>
              <a:t>1</a:t>
            </a:r>
            <a:r>
              <a:rPr lang="en-US" dirty="0" smtClean="0">
                <a:latin typeface="Andale Mono"/>
                <a:cs typeface="Andale Mono"/>
              </a:rPr>
              <a:t>: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450114" y="3369976"/>
            <a:ext cx="70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</a:t>
            </a:r>
            <a:r>
              <a:rPr lang="en-US" baseline="30000" dirty="0">
                <a:latin typeface="Andale Mono"/>
                <a:cs typeface="Andale Mono"/>
              </a:rPr>
              <a:t>2</a:t>
            </a:r>
            <a:r>
              <a:rPr lang="en-US" dirty="0" smtClean="0">
                <a:latin typeface="Andale Mono"/>
                <a:cs typeface="Andale Mono"/>
              </a:rPr>
              <a:t>: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467818" y="3859501"/>
            <a:ext cx="70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</a:t>
            </a:r>
            <a:r>
              <a:rPr lang="en-US" baseline="30000" dirty="0">
                <a:latin typeface="Andale Mono"/>
                <a:cs typeface="Andale Mono"/>
              </a:rPr>
              <a:t>3</a:t>
            </a:r>
            <a:r>
              <a:rPr lang="en-US" dirty="0" smtClean="0">
                <a:latin typeface="Andale Mono"/>
                <a:cs typeface="Andale Mono"/>
              </a:rPr>
              <a:t>: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998137" y="2523558"/>
            <a:ext cx="972893" cy="207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sp>
        <p:nvSpPr>
          <p:cNvPr id="16" name="Rechteck 15"/>
          <p:cNvSpPr/>
          <p:nvPr/>
        </p:nvSpPr>
        <p:spPr>
          <a:xfrm>
            <a:off x="1998137" y="3006685"/>
            <a:ext cx="972893" cy="207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1998137" y="3469273"/>
            <a:ext cx="972893" cy="2078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1998137" y="3974715"/>
            <a:ext cx="972893" cy="207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3543689" y="2523558"/>
            <a:ext cx="1705645" cy="207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>
            <a:off x="3543688" y="3006685"/>
            <a:ext cx="1705645" cy="207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hteck 23"/>
          <p:cNvSpPr/>
          <p:nvPr/>
        </p:nvSpPr>
        <p:spPr>
          <a:xfrm>
            <a:off x="3543689" y="3469273"/>
            <a:ext cx="1705644" cy="2078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hteck 24"/>
          <p:cNvSpPr/>
          <p:nvPr/>
        </p:nvSpPr>
        <p:spPr>
          <a:xfrm>
            <a:off x="3543689" y="3974715"/>
            <a:ext cx="1705644" cy="207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/>
          <p:cNvSpPr/>
          <p:nvPr/>
        </p:nvSpPr>
        <p:spPr>
          <a:xfrm>
            <a:off x="3092641" y="3006685"/>
            <a:ext cx="332511" cy="207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hteck 26"/>
          <p:cNvSpPr/>
          <p:nvPr/>
        </p:nvSpPr>
        <p:spPr>
          <a:xfrm>
            <a:off x="3092641" y="3974715"/>
            <a:ext cx="332511" cy="207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5"/>
          <p:cNvCxnSpPr>
            <a:stCxn id="3" idx="3"/>
            <a:endCxn id="22" idx="1"/>
          </p:cNvCxnSpPr>
          <p:nvPr/>
        </p:nvCxnSpPr>
        <p:spPr>
          <a:xfrm>
            <a:off x="2971030" y="2627467"/>
            <a:ext cx="57265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16" idx="3"/>
            <a:endCxn id="26" idx="1"/>
          </p:cNvCxnSpPr>
          <p:nvPr/>
        </p:nvCxnSpPr>
        <p:spPr>
          <a:xfrm>
            <a:off x="2971030" y="3110594"/>
            <a:ext cx="12161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6" idx="3"/>
            <a:endCxn id="23" idx="1"/>
          </p:cNvCxnSpPr>
          <p:nvPr/>
        </p:nvCxnSpPr>
        <p:spPr>
          <a:xfrm>
            <a:off x="3425152" y="3110594"/>
            <a:ext cx="11853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21" idx="3"/>
            <a:endCxn id="27" idx="1"/>
          </p:cNvCxnSpPr>
          <p:nvPr/>
        </p:nvCxnSpPr>
        <p:spPr>
          <a:xfrm>
            <a:off x="2971030" y="4078624"/>
            <a:ext cx="12161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27" idx="3"/>
            <a:endCxn id="25" idx="1"/>
          </p:cNvCxnSpPr>
          <p:nvPr/>
        </p:nvCxnSpPr>
        <p:spPr>
          <a:xfrm>
            <a:off x="3425152" y="4078624"/>
            <a:ext cx="11853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20" idx="3"/>
            <a:endCxn id="24" idx="1"/>
          </p:cNvCxnSpPr>
          <p:nvPr/>
        </p:nvCxnSpPr>
        <p:spPr>
          <a:xfrm>
            <a:off x="2971030" y="3573182"/>
            <a:ext cx="57265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5442708" y="3469273"/>
            <a:ext cx="155120" cy="2078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5434952" y="3974715"/>
            <a:ext cx="170632" cy="207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5696709" y="3006685"/>
            <a:ext cx="155120" cy="207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6049823" y="2523558"/>
            <a:ext cx="1390072" cy="207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6049823" y="3006685"/>
            <a:ext cx="1390071" cy="207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hteck 47"/>
          <p:cNvSpPr/>
          <p:nvPr/>
        </p:nvSpPr>
        <p:spPr>
          <a:xfrm>
            <a:off x="6049823" y="3469273"/>
            <a:ext cx="1390071" cy="2078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hteck 48"/>
          <p:cNvSpPr/>
          <p:nvPr/>
        </p:nvSpPr>
        <p:spPr>
          <a:xfrm>
            <a:off x="6049823" y="3974715"/>
            <a:ext cx="1390071" cy="207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Gerade Verbindung 49"/>
          <p:cNvCxnSpPr>
            <a:stCxn id="22" idx="3"/>
            <a:endCxn id="85" idx="1"/>
          </p:cNvCxnSpPr>
          <p:nvPr/>
        </p:nvCxnSpPr>
        <p:spPr>
          <a:xfrm>
            <a:off x="5249334" y="2627467"/>
            <a:ext cx="4473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stCxn id="23" idx="3"/>
            <a:endCxn id="45" idx="1"/>
          </p:cNvCxnSpPr>
          <p:nvPr/>
        </p:nvCxnSpPr>
        <p:spPr>
          <a:xfrm>
            <a:off x="5249333" y="3110594"/>
            <a:ext cx="44737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5" idx="3"/>
            <a:endCxn id="47" idx="1"/>
          </p:cNvCxnSpPr>
          <p:nvPr/>
        </p:nvCxnSpPr>
        <p:spPr>
          <a:xfrm>
            <a:off x="5851829" y="3110594"/>
            <a:ext cx="19799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>
            <a:stCxn id="43" idx="3"/>
            <a:endCxn id="48" idx="1"/>
          </p:cNvCxnSpPr>
          <p:nvPr/>
        </p:nvCxnSpPr>
        <p:spPr>
          <a:xfrm>
            <a:off x="5597828" y="3573182"/>
            <a:ext cx="45199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>
            <a:stCxn id="24" idx="3"/>
            <a:endCxn id="43" idx="1"/>
          </p:cNvCxnSpPr>
          <p:nvPr/>
        </p:nvCxnSpPr>
        <p:spPr>
          <a:xfrm>
            <a:off x="5249333" y="3573182"/>
            <a:ext cx="1933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25" idx="3"/>
            <a:endCxn id="44" idx="1"/>
          </p:cNvCxnSpPr>
          <p:nvPr/>
        </p:nvCxnSpPr>
        <p:spPr>
          <a:xfrm>
            <a:off x="5249333" y="4078624"/>
            <a:ext cx="1856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stCxn id="44" idx="3"/>
            <a:endCxn id="49" idx="1"/>
          </p:cNvCxnSpPr>
          <p:nvPr/>
        </p:nvCxnSpPr>
        <p:spPr>
          <a:xfrm>
            <a:off x="5605584" y="4078624"/>
            <a:ext cx="4442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5696709" y="2523558"/>
            <a:ext cx="155120" cy="207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Gerade Verbindung 87"/>
          <p:cNvCxnSpPr>
            <a:stCxn id="85" idx="3"/>
            <a:endCxn id="46" idx="1"/>
          </p:cNvCxnSpPr>
          <p:nvPr/>
        </p:nvCxnSpPr>
        <p:spPr>
          <a:xfrm>
            <a:off x="5851829" y="2627467"/>
            <a:ext cx="19799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1998136" y="2523558"/>
            <a:ext cx="972893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sp>
        <p:nvSpPr>
          <p:cNvPr id="92" name="Rechteck 91"/>
          <p:cNvSpPr/>
          <p:nvPr/>
        </p:nvSpPr>
        <p:spPr>
          <a:xfrm>
            <a:off x="1998136" y="3006685"/>
            <a:ext cx="972893" cy="207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hteck 92"/>
          <p:cNvSpPr/>
          <p:nvPr/>
        </p:nvSpPr>
        <p:spPr>
          <a:xfrm>
            <a:off x="1998136" y="3469273"/>
            <a:ext cx="972893" cy="207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hteck 93"/>
          <p:cNvSpPr/>
          <p:nvPr/>
        </p:nvSpPr>
        <p:spPr>
          <a:xfrm>
            <a:off x="1998136" y="3974715"/>
            <a:ext cx="972893" cy="207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hteck 94"/>
          <p:cNvSpPr/>
          <p:nvPr/>
        </p:nvSpPr>
        <p:spPr>
          <a:xfrm>
            <a:off x="3543688" y="2523558"/>
            <a:ext cx="1705645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96" name="Rechteck 95"/>
          <p:cNvSpPr/>
          <p:nvPr/>
        </p:nvSpPr>
        <p:spPr>
          <a:xfrm>
            <a:off x="3543687" y="3006685"/>
            <a:ext cx="1705645" cy="207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hteck 96"/>
          <p:cNvSpPr/>
          <p:nvPr/>
        </p:nvSpPr>
        <p:spPr>
          <a:xfrm>
            <a:off x="3543688" y="3469273"/>
            <a:ext cx="1705644" cy="207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hteck 97"/>
          <p:cNvSpPr/>
          <p:nvPr/>
        </p:nvSpPr>
        <p:spPr>
          <a:xfrm>
            <a:off x="3543688" y="3974715"/>
            <a:ext cx="1705644" cy="207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hteck 98"/>
          <p:cNvSpPr/>
          <p:nvPr/>
        </p:nvSpPr>
        <p:spPr>
          <a:xfrm>
            <a:off x="3092640" y="3006685"/>
            <a:ext cx="332511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hteck 99"/>
          <p:cNvSpPr/>
          <p:nvPr/>
        </p:nvSpPr>
        <p:spPr>
          <a:xfrm>
            <a:off x="3092640" y="3974715"/>
            <a:ext cx="332511" cy="207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Gerade Verbindung 100"/>
          <p:cNvCxnSpPr>
            <a:stCxn id="91" idx="3"/>
            <a:endCxn id="95" idx="1"/>
          </p:cNvCxnSpPr>
          <p:nvPr/>
        </p:nvCxnSpPr>
        <p:spPr>
          <a:xfrm>
            <a:off x="2971029" y="2627467"/>
            <a:ext cx="57265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>
            <a:stCxn id="92" idx="3"/>
            <a:endCxn id="99" idx="1"/>
          </p:cNvCxnSpPr>
          <p:nvPr/>
        </p:nvCxnSpPr>
        <p:spPr>
          <a:xfrm>
            <a:off x="2971029" y="3110594"/>
            <a:ext cx="12161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>
            <a:stCxn id="99" idx="3"/>
            <a:endCxn id="96" idx="1"/>
          </p:cNvCxnSpPr>
          <p:nvPr/>
        </p:nvCxnSpPr>
        <p:spPr>
          <a:xfrm>
            <a:off x="3425151" y="3110594"/>
            <a:ext cx="11853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>
            <a:stCxn id="94" idx="3"/>
            <a:endCxn id="100" idx="1"/>
          </p:cNvCxnSpPr>
          <p:nvPr/>
        </p:nvCxnSpPr>
        <p:spPr>
          <a:xfrm>
            <a:off x="2971029" y="4078624"/>
            <a:ext cx="12161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>
            <a:stCxn id="100" idx="3"/>
            <a:endCxn id="98" idx="1"/>
          </p:cNvCxnSpPr>
          <p:nvPr/>
        </p:nvCxnSpPr>
        <p:spPr>
          <a:xfrm>
            <a:off x="3425151" y="4078624"/>
            <a:ext cx="11853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stCxn id="93" idx="3"/>
            <a:endCxn id="97" idx="1"/>
          </p:cNvCxnSpPr>
          <p:nvPr/>
        </p:nvCxnSpPr>
        <p:spPr>
          <a:xfrm>
            <a:off x="2971029" y="3573182"/>
            <a:ext cx="57265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5442707" y="3469273"/>
            <a:ext cx="155120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hteck 107"/>
          <p:cNvSpPr/>
          <p:nvPr/>
        </p:nvSpPr>
        <p:spPr>
          <a:xfrm>
            <a:off x="5434951" y="3974715"/>
            <a:ext cx="170632" cy="207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hteck 108"/>
          <p:cNvSpPr/>
          <p:nvPr/>
        </p:nvSpPr>
        <p:spPr>
          <a:xfrm>
            <a:off x="5696708" y="3006685"/>
            <a:ext cx="155120" cy="207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hteck 109"/>
          <p:cNvSpPr/>
          <p:nvPr/>
        </p:nvSpPr>
        <p:spPr>
          <a:xfrm>
            <a:off x="6049822" y="2523558"/>
            <a:ext cx="1390072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hteck 110"/>
          <p:cNvSpPr/>
          <p:nvPr/>
        </p:nvSpPr>
        <p:spPr>
          <a:xfrm>
            <a:off x="6049822" y="3006685"/>
            <a:ext cx="1390071" cy="207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hteck 111"/>
          <p:cNvSpPr/>
          <p:nvPr/>
        </p:nvSpPr>
        <p:spPr>
          <a:xfrm>
            <a:off x="6049822" y="3469273"/>
            <a:ext cx="1390071" cy="207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hteck 112"/>
          <p:cNvSpPr/>
          <p:nvPr/>
        </p:nvSpPr>
        <p:spPr>
          <a:xfrm>
            <a:off x="6049822" y="3974715"/>
            <a:ext cx="1390071" cy="207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Gerade Verbindung 113"/>
          <p:cNvCxnSpPr>
            <a:stCxn id="95" idx="3"/>
            <a:endCxn id="121" idx="1"/>
          </p:cNvCxnSpPr>
          <p:nvPr/>
        </p:nvCxnSpPr>
        <p:spPr>
          <a:xfrm>
            <a:off x="5249333" y="2627467"/>
            <a:ext cx="4473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>
            <a:stCxn id="96" idx="3"/>
            <a:endCxn id="109" idx="1"/>
          </p:cNvCxnSpPr>
          <p:nvPr/>
        </p:nvCxnSpPr>
        <p:spPr>
          <a:xfrm>
            <a:off x="5249332" y="3110594"/>
            <a:ext cx="44737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>
            <a:stCxn id="109" idx="3"/>
            <a:endCxn id="111" idx="1"/>
          </p:cNvCxnSpPr>
          <p:nvPr/>
        </p:nvCxnSpPr>
        <p:spPr>
          <a:xfrm>
            <a:off x="5851828" y="3110594"/>
            <a:ext cx="19799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>
            <a:stCxn id="107" idx="3"/>
            <a:endCxn id="112" idx="1"/>
          </p:cNvCxnSpPr>
          <p:nvPr/>
        </p:nvCxnSpPr>
        <p:spPr>
          <a:xfrm>
            <a:off x="5597827" y="3573182"/>
            <a:ext cx="45199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>
            <a:stCxn id="97" idx="3"/>
            <a:endCxn id="107" idx="1"/>
          </p:cNvCxnSpPr>
          <p:nvPr/>
        </p:nvCxnSpPr>
        <p:spPr>
          <a:xfrm>
            <a:off x="5249332" y="3573182"/>
            <a:ext cx="1933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>
            <a:stCxn id="98" idx="3"/>
            <a:endCxn id="108" idx="1"/>
          </p:cNvCxnSpPr>
          <p:nvPr/>
        </p:nvCxnSpPr>
        <p:spPr>
          <a:xfrm>
            <a:off x="5249332" y="4078624"/>
            <a:ext cx="1856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>
            <a:stCxn id="108" idx="3"/>
            <a:endCxn id="113" idx="1"/>
          </p:cNvCxnSpPr>
          <p:nvPr/>
        </p:nvCxnSpPr>
        <p:spPr>
          <a:xfrm>
            <a:off x="5605583" y="4078624"/>
            <a:ext cx="4442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hteck 120"/>
          <p:cNvSpPr/>
          <p:nvPr/>
        </p:nvSpPr>
        <p:spPr>
          <a:xfrm>
            <a:off x="5696708" y="2523558"/>
            <a:ext cx="155120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Gerade Verbindung 121"/>
          <p:cNvCxnSpPr>
            <a:stCxn id="121" idx="3"/>
            <a:endCxn id="110" idx="1"/>
          </p:cNvCxnSpPr>
          <p:nvPr/>
        </p:nvCxnSpPr>
        <p:spPr>
          <a:xfrm>
            <a:off x="5851828" y="2627467"/>
            <a:ext cx="19799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1990439" y="2481255"/>
            <a:ext cx="723514" cy="292424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50000"/>
                </a:schemeClr>
              </a:gs>
              <a:gs pos="35000">
                <a:schemeClr val="dk1">
                  <a:tint val="37000"/>
                  <a:satMod val="300000"/>
                  <a:alpha val="50000"/>
                </a:schemeClr>
              </a:gs>
              <a:gs pos="100000">
                <a:schemeClr val="dk1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pple Chancery"/>
              <a:cs typeface="Apple Chancery"/>
            </a:endParaRPr>
          </a:p>
        </p:txBody>
      </p:sp>
      <p:sp>
        <p:nvSpPr>
          <p:cNvPr id="136" name="Freihandform 135"/>
          <p:cNvSpPr/>
          <p:nvPr/>
        </p:nvSpPr>
        <p:spPr>
          <a:xfrm>
            <a:off x="2971030" y="2454978"/>
            <a:ext cx="572659" cy="68579"/>
          </a:xfrm>
          <a:custGeom>
            <a:avLst/>
            <a:gdLst>
              <a:gd name="connsiteX0" fmla="*/ 0 w 915939"/>
              <a:gd name="connsiteY0" fmla="*/ 315595 h 315595"/>
              <a:gd name="connsiteX1" fmla="*/ 461818 w 915939"/>
              <a:gd name="connsiteY1" fmla="*/ 19 h 315595"/>
              <a:gd name="connsiteX2" fmla="*/ 915939 w 915939"/>
              <a:gd name="connsiteY2" fmla="*/ 300201 h 31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5939" h="315595">
                <a:moveTo>
                  <a:pt x="0" y="315595"/>
                </a:moveTo>
                <a:cubicBezTo>
                  <a:pt x="154581" y="159090"/>
                  <a:pt x="309162" y="2585"/>
                  <a:pt x="461818" y="19"/>
                </a:cubicBezTo>
                <a:cubicBezTo>
                  <a:pt x="614474" y="-2547"/>
                  <a:pt x="841535" y="248888"/>
                  <a:pt x="915939" y="300201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ihandform 137"/>
          <p:cNvSpPr/>
          <p:nvPr/>
        </p:nvSpPr>
        <p:spPr>
          <a:xfrm>
            <a:off x="2947940" y="2755515"/>
            <a:ext cx="144701" cy="323273"/>
          </a:xfrm>
          <a:custGeom>
            <a:avLst/>
            <a:gdLst>
              <a:gd name="connsiteX0" fmla="*/ 0 w 277091"/>
              <a:gd name="connsiteY0" fmla="*/ 0 h 323273"/>
              <a:gd name="connsiteX1" fmla="*/ 130849 w 277091"/>
              <a:gd name="connsiteY1" fmla="*/ 230909 h 323273"/>
              <a:gd name="connsiteX2" fmla="*/ 277091 w 277091"/>
              <a:gd name="connsiteY2" fmla="*/ 323273 h 32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1" h="323273">
                <a:moveTo>
                  <a:pt x="0" y="0"/>
                </a:moveTo>
                <a:cubicBezTo>
                  <a:pt x="42333" y="88515"/>
                  <a:pt x="84667" y="177030"/>
                  <a:pt x="130849" y="230909"/>
                </a:cubicBezTo>
                <a:cubicBezTo>
                  <a:pt x="177031" y="284788"/>
                  <a:pt x="277091" y="323273"/>
                  <a:pt x="277091" y="323273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ihandform 138"/>
          <p:cNvSpPr/>
          <p:nvPr/>
        </p:nvSpPr>
        <p:spPr>
          <a:xfrm>
            <a:off x="3417455" y="2747818"/>
            <a:ext cx="132273" cy="258867"/>
          </a:xfrm>
          <a:custGeom>
            <a:avLst/>
            <a:gdLst>
              <a:gd name="connsiteX0" fmla="*/ 0 w 132273"/>
              <a:gd name="connsiteY0" fmla="*/ 230909 h 230909"/>
              <a:gd name="connsiteX1" fmla="*/ 123151 w 132273"/>
              <a:gd name="connsiteY1" fmla="*/ 84667 h 230909"/>
              <a:gd name="connsiteX2" fmla="*/ 123151 w 132273"/>
              <a:gd name="connsiteY2" fmla="*/ 0 h 23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73" h="230909">
                <a:moveTo>
                  <a:pt x="0" y="230909"/>
                </a:moveTo>
                <a:cubicBezTo>
                  <a:pt x="51313" y="177030"/>
                  <a:pt x="102626" y="123152"/>
                  <a:pt x="123151" y="84667"/>
                </a:cubicBezTo>
                <a:cubicBezTo>
                  <a:pt x="143676" y="46182"/>
                  <a:pt x="123151" y="0"/>
                  <a:pt x="123151" y="0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ihandform 139"/>
          <p:cNvSpPr/>
          <p:nvPr/>
        </p:nvSpPr>
        <p:spPr>
          <a:xfrm>
            <a:off x="5249333" y="2432321"/>
            <a:ext cx="447376" cy="94653"/>
          </a:xfrm>
          <a:custGeom>
            <a:avLst/>
            <a:gdLst>
              <a:gd name="connsiteX0" fmla="*/ 0 w 915939"/>
              <a:gd name="connsiteY0" fmla="*/ 315595 h 315595"/>
              <a:gd name="connsiteX1" fmla="*/ 461818 w 915939"/>
              <a:gd name="connsiteY1" fmla="*/ 19 h 315595"/>
              <a:gd name="connsiteX2" fmla="*/ 915939 w 915939"/>
              <a:gd name="connsiteY2" fmla="*/ 300201 h 31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5939" h="315595">
                <a:moveTo>
                  <a:pt x="0" y="315595"/>
                </a:moveTo>
                <a:cubicBezTo>
                  <a:pt x="154581" y="159090"/>
                  <a:pt x="309162" y="2585"/>
                  <a:pt x="461818" y="19"/>
                </a:cubicBezTo>
                <a:cubicBezTo>
                  <a:pt x="614474" y="-2547"/>
                  <a:pt x="841535" y="248888"/>
                  <a:pt x="915939" y="300201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>
            <a:off x="5851829" y="2454978"/>
            <a:ext cx="197994" cy="71996"/>
          </a:xfrm>
          <a:custGeom>
            <a:avLst/>
            <a:gdLst>
              <a:gd name="connsiteX0" fmla="*/ 0 w 915939"/>
              <a:gd name="connsiteY0" fmla="*/ 315595 h 315595"/>
              <a:gd name="connsiteX1" fmla="*/ 461818 w 915939"/>
              <a:gd name="connsiteY1" fmla="*/ 19 h 315595"/>
              <a:gd name="connsiteX2" fmla="*/ 915939 w 915939"/>
              <a:gd name="connsiteY2" fmla="*/ 300201 h 31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5939" h="315595">
                <a:moveTo>
                  <a:pt x="0" y="315595"/>
                </a:moveTo>
                <a:cubicBezTo>
                  <a:pt x="154581" y="159090"/>
                  <a:pt x="309162" y="2585"/>
                  <a:pt x="461818" y="19"/>
                </a:cubicBezTo>
                <a:cubicBezTo>
                  <a:pt x="614474" y="-2547"/>
                  <a:pt x="841535" y="248888"/>
                  <a:pt x="915939" y="300201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ihandform 141"/>
          <p:cNvSpPr/>
          <p:nvPr/>
        </p:nvSpPr>
        <p:spPr>
          <a:xfrm>
            <a:off x="5249332" y="2718048"/>
            <a:ext cx="193376" cy="751225"/>
          </a:xfrm>
          <a:custGeom>
            <a:avLst/>
            <a:gdLst>
              <a:gd name="connsiteX0" fmla="*/ 0 w 277091"/>
              <a:gd name="connsiteY0" fmla="*/ 0 h 323273"/>
              <a:gd name="connsiteX1" fmla="*/ 130849 w 277091"/>
              <a:gd name="connsiteY1" fmla="*/ 230909 h 323273"/>
              <a:gd name="connsiteX2" fmla="*/ 277091 w 277091"/>
              <a:gd name="connsiteY2" fmla="*/ 323273 h 32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1" h="323273">
                <a:moveTo>
                  <a:pt x="0" y="0"/>
                </a:moveTo>
                <a:cubicBezTo>
                  <a:pt x="42333" y="88515"/>
                  <a:pt x="84667" y="177030"/>
                  <a:pt x="130849" y="230909"/>
                </a:cubicBezTo>
                <a:cubicBezTo>
                  <a:pt x="177031" y="284788"/>
                  <a:pt x="277091" y="323273"/>
                  <a:pt x="277091" y="323273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ihandform 143"/>
          <p:cNvSpPr/>
          <p:nvPr/>
        </p:nvSpPr>
        <p:spPr>
          <a:xfrm>
            <a:off x="5603394" y="2763212"/>
            <a:ext cx="431030" cy="692727"/>
          </a:xfrm>
          <a:custGeom>
            <a:avLst/>
            <a:gdLst>
              <a:gd name="connsiteX0" fmla="*/ 0 w 431030"/>
              <a:gd name="connsiteY0" fmla="*/ 692727 h 692727"/>
              <a:gd name="connsiteX1" fmla="*/ 169333 w 431030"/>
              <a:gd name="connsiteY1" fmla="*/ 569576 h 692727"/>
              <a:gd name="connsiteX2" fmla="*/ 315576 w 431030"/>
              <a:gd name="connsiteY2" fmla="*/ 400243 h 692727"/>
              <a:gd name="connsiteX3" fmla="*/ 431030 w 431030"/>
              <a:gd name="connsiteY3" fmla="*/ 0 h 69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0" h="692727">
                <a:moveTo>
                  <a:pt x="0" y="692727"/>
                </a:moveTo>
                <a:cubicBezTo>
                  <a:pt x="58368" y="655525"/>
                  <a:pt x="116737" y="618323"/>
                  <a:pt x="169333" y="569576"/>
                </a:cubicBezTo>
                <a:cubicBezTo>
                  <a:pt x="221929" y="520829"/>
                  <a:pt x="271960" y="495172"/>
                  <a:pt x="315576" y="400243"/>
                </a:cubicBezTo>
                <a:cubicBezTo>
                  <a:pt x="359192" y="305314"/>
                  <a:pt x="431030" y="0"/>
                  <a:pt x="431030" y="0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Abgerundetes Rechteck 144"/>
          <p:cNvSpPr/>
          <p:nvPr/>
        </p:nvSpPr>
        <p:spPr>
          <a:xfrm>
            <a:off x="2262049" y="2478404"/>
            <a:ext cx="723514" cy="29242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  <a:alpha val="79000"/>
                </a:schemeClr>
              </a:gs>
              <a:gs pos="35000">
                <a:schemeClr val="accent6">
                  <a:tint val="37000"/>
                  <a:satMod val="300000"/>
                  <a:alpha val="79000"/>
                </a:schemeClr>
              </a:gs>
              <a:gs pos="100000">
                <a:schemeClr val="accent6">
                  <a:tint val="15000"/>
                  <a:satMod val="350000"/>
                  <a:alpha val="7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pple Chancery"/>
              <a:cs typeface="Apple Chancery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2483093" y="2869193"/>
            <a:ext cx="84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1: 245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3: 245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512374" y="2957062"/>
            <a:ext cx="723514" cy="2924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pple Chancery"/>
              <a:cs typeface="Apple Chancery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3941413" y="2432321"/>
            <a:ext cx="843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0</a:t>
            </a:r>
            <a:r>
              <a:rPr lang="en-US" sz="1200" dirty="0" smtClean="0">
                <a:latin typeface="Andale Mono"/>
                <a:cs typeface="Andale Mono"/>
              </a:rPr>
              <a:t>: 53</a:t>
            </a:r>
            <a:r>
              <a:rPr lang="en-US" sz="1200" dirty="0">
                <a:latin typeface="Andale Mono"/>
                <a:cs typeface="Andale Mono"/>
              </a:rPr>
              <a:t>1</a:t>
            </a:r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1</a:t>
            </a:r>
            <a:r>
              <a:rPr lang="en-US" sz="1200" dirty="0" smtClean="0">
                <a:latin typeface="Andale Mono"/>
                <a:cs typeface="Andale Mono"/>
              </a:rPr>
              <a:t>: 545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2: 531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3: 545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83" name="Abgerundetes Rechteck 82"/>
          <p:cNvSpPr/>
          <p:nvPr/>
        </p:nvSpPr>
        <p:spPr>
          <a:xfrm>
            <a:off x="3934798" y="2481255"/>
            <a:ext cx="723514" cy="2924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pple Chancery"/>
              <a:cs typeface="Apple Chancery"/>
            </a:endParaRPr>
          </a:p>
        </p:txBody>
      </p:sp>
      <p:sp>
        <p:nvSpPr>
          <p:cNvPr id="87" name="Interaktive Schaltfläche: Anpassen 86">
            <a:hlinkClick r:id="" action="ppaction://hlinkshowjump?jump=nextslide" highlightClick="1"/>
          </p:cNvPr>
          <p:cNvSpPr/>
          <p:nvPr/>
        </p:nvSpPr>
        <p:spPr>
          <a:xfrm>
            <a:off x="8818746" y="6542569"/>
            <a:ext cx="312285" cy="307075"/>
          </a:xfrm>
          <a:prstGeom prst="actionButtonBlank">
            <a:avLst/>
          </a:prstGeom>
          <a:solidFill>
            <a:srgbClr val="FFFFFF"/>
          </a:solidFill>
          <a:ln>
            <a:solidFill>
              <a:srgbClr val="FFFFFF"/>
            </a:solidFill>
          </a:ln>
          <a:scene3d>
            <a:camera prst="orthographicFront"/>
            <a:lightRig rig="threePt" dir="t"/>
          </a:scene3d>
          <a:sp3d>
            <a:bevelT w="57150" h="3175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9427E-6 -5.53369E-7 L 0.02985 -0.00023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3 L 0.00017 0.03494 C 0.00017 0.05045 0.00764 0.06989 0.01389 0.06989 L 0.0276 0.06989 " pathEditMode="relative" rAng="0" ptsTypes="FfFF">
                                      <p:cBhvr>
                                        <p:cTn id="17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34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016E-6 -1.56445E-6 L 0.00018 0.29183 " pathEditMode="relative" rAng="0" ptsTypes="AA">
                                      <p:cBhvr>
                                        <p:cTn id="18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1 0.06989 L 0.08162 0.06989 C 0.10611 0.06989 0.1372 0.05068 0.1372 0.03518 L 0.1372 0.00116 " pathEditMode="relative" rAng="0" ptsTypes="FfFF">
                                      <p:cBhvr>
                                        <p:cTn id="1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1" y="-34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7 -0.00023 L 0.21275 -0.00023 " pathEditMode="relative" rAng="0" ptsTypes="AA">
                                      <p:cBhvr>
                                        <p:cTn id="19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18826E-6 2.62208E-6 L -2.18826E-6 0.32909 " pathEditMode="relative" rAng="0" ptsTypes="AA">
                                      <p:cBhvr>
                                        <p:cTn id="20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75 -0.00023 L 0.27718 -0.00023 " pathEditMode="relative" rAng="0" ptsTypes="AA">
                                      <p:cBhvr>
                                        <p:cTn id="2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3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85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1" grpId="0" animBg="1"/>
      <p:bldP spid="10" grpId="0" animBg="1"/>
      <p:bldP spid="10" grpId="1" animBg="1"/>
      <p:bldP spid="10" grpId="2" animBg="1"/>
      <p:bldP spid="10" grpId="3" animBg="1"/>
      <p:bldP spid="136" grpId="0" animBg="1"/>
      <p:bldP spid="138" grpId="0" animBg="1"/>
      <p:bldP spid="139" grpId="0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4" grpId="0" animBg="1"/>
      <p:bldP spid="145" grpId="0" animBg="1"/>
      <p:bldP spid="145" grpId="1" animBg="1"/>
      <p:bldP spid="145" grpId="3" animBg="1"/>
      <p:bldP spid="145" grpId="4" animBg="1"/>
      <p:bldP spid="146" grpId="0"/>
      <p:bldP spid="146" grpId="1"/>
      <p:bldP spid="11" grpId="0" animBg="1"/>
      <p:bldP spid="11" grpId="1" animBg="1"/>
      <p:bldP spid="86" grpId="0"/>
      <p:bldP spid="86" grpId="1"/>
      <p:bldP spid="83" grpId="0" animBg="1"/>
      <p:bldP spid="8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bgerundetes Rechteck 31"/>
          <p:cNvSpPr/>
          <p:nvPr/>
        </p:nvSpPr>
        <p:spPr>
          <a:xfrm>
            <a:off x="927445" y="2648780"/>
            <a:ext cx="7264761" cy="3175194"/>
          </a:xfrm>
          <a:prstGeom prst="roundRect">
            <a:avLst>
              <a:gd name="adj" fmla="val 48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Referential</a:t>
            </a:r>
            <a:r>
              <a:rPr lang="de-DE" dirty="0" smtClean="0"/>
              <a:t> </a:t>
            </a:r>
            <a:r>
              <a:rPr lang="de-DE" dirty="0" err="1" smtClean="0"/>
              <a:t>Compression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769382" y="1376865"/>
            <a:ext cx="444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ndale Mono"/>
                <a:cs typeface="Andale Mono"/>
              </a:rPr>
              <a:t>TAGCGTAGCAGCTATGAGGAGG-ACCGAGTT</a:t>
            </a: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4861088" y="2847354"/>
            <a:ext cx="1728192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ndale Mono"/>
              </a:rPr>
              <a:t>(19,1,1,1)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ndale Mono"/>
              </a:rPr>
              <a:t>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ndale Mono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4861088" y="5079602"/>
            <a:ext cx="1728192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ndale Mono"/>
              </a:rPr>
              <a:t>(18,0,1,1)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66FF"/>
                </a:solidFill>
                <a:latin typeface="Andale Mono"/>
              </a:rPr>
              <a:t>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3366FF"/>
              </a:solidFill>
              <a:effectLst/>
              <a:latin typeface="Andale Mono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2196792" y="5079602"/>
            <a:ext cx="1728192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ndale Mono"/>
              </a:rPr>
              <a:t>(0,0,12,0)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ndale Mono"/>
              </a:rPr>
              <a:t>TAGCGTAGCAGC</a:t>
            </a: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3564944" y="3927474"/>
            <a:ext cx="1728192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ndale Mono"/>
              </a:rPr>
              <a:t>(12,15,6,0)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ndale Mono"/>
              </a:rPr>
              <a:t>GAGGAG</a:t>
            </a: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6229240" y="3927474"/>
            <a:ext cx="1728192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ndale Mono"/>
              </a:rPr>
              <a:t>(20,22,8,0)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ndale Mono"/>
              </a:rPr>
              <a:t>ACCGAGTT</a:t>
            </a:r>
          </a:p>
        </p:txBody>
      </p:sp>
      <p:cxnSp>
        <p:nvCxnSpPr>
          <p:cNvPr id="10" name="Gerade Verbindung 9"/>
          <p:cNvCxnSpPr>
            <a:stCxn id="5" idx="2"/>
            <a:endCxn id="8" idx="0"/>
          </p:cNvCxnSpPr>
          <p:nvPr/>
        </p:nvCxnSpPr>
        <p:spPr bwMode="auto">
          <a:xfrm flipH="1">
            <a:off x="4429040" y="3495426"/>
            <a:ext cx="1296144" cy="4320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>
            <a:stCxn id="5" idx="2"/>
            <a:endCxn id="9" idx="0"/>
          </p:cNvCxnSpPr>
          <p:nvPr/>
        </p:nvCxnSpPr>
        <p:spPr bwMode="auto">
          <a:xfrm>
            <a:off x="5725184" y="3495426"/>
            <a:ext cx="1368152" cy="4320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>
            <a:stCxn id="8" idx="2"/>
            <a:endCxn id="7" idx="0"/>
          </p:cNvCxnSpPr>
          <p:nvPr/>
        </p:nvCxnSpPr>
        <p:spPr bwMode="auto">
          <a:xfrm flipH="1">
            <a:off x="3060888" y="4575546"/>
            <a:ext cx="1368152" cy="5040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>
            <a:stCxn id="8" idx="2"/>
            <a:endCxn id="6" idx="0"/>
          </p:cNvCxnSpPr>
          <p:nvPr/>
        </p:nvCxnSpPr>
        <p:spPr bwMode="auto">
          <a:xfrm>
            <a:off x="4429040" y="4575546"/>
            <a:ext cx="1296144" cy="5040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feld 13"/>
          <p:cNvSpPr txBox="1"/>
          <p:nvPr/>
        </p:nvSpPr>
        <p:spPr>
          <a:xfrm>
            <a:off x="4573056" y="298891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3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295225" y="403051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1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933819" y="51784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0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573056" y="51784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2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920596" y="403051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4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69382" y="1874039"/>
            <a:ext cx="444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ndale Mono"/>
                <a:cs typeface="Andale Mono"/>
              </a:rPr>
              <a:t>TAGCGTAGCAGC</a:t>
            </a:r>
            <a:r>
              <a:rPr lang="de-DE" dirty="0">
                <a:latin typeface="Andale Mono"/>
                <a:cs typeface="Andale Mono"/>
              </a:rPr>
              <a:t>---</a:t>
            </a:r>
            <a:r>
              <a:rPr lang="de-DE" dirty="0" smtClean="0">
                <a:latin typeface="Andale Mono"/>
                <a:cs typeface="Andale Mono"/>
              </a:rPr>
              <a:t>GAGGAGCGACCGAGTT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 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1154562" y="3012011"/>
            <a:ext cx="95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</a:t>
            </a:r>
            <a:endParaRPr lang="en-US" dirty="0">
              <a:latin typeface="Andale Mono"/>
              <a:cs typeface="Andale Mono"/>
            </a:endParaRPr>
          </a:p>
          <a:p>
            <a:r>
              <a:rPr lang="en-US" sz="1600" dirty="0" err="1" smtClean="0">
                <a:latin typeface="Andale Mono"/>
                <a:cs typeface="Andale Mono"/>
              </a:rPr>
              <a:t>ib</a:t>
            </a:r>
            <a:r>
              <a:rPr lang="en-US" sz="1600" dirty="0" smtClean="0">
                <a:latin typeface="Andale Mono"/>
                <a:cs typeface="Andale Mono"/>
              </a:rPr>
              <a:t>: </a:t>
            </a:r>
            <a:r>
              <a:rPr lang="en-US" dirty="0" smtClean="0">
                <a:solidFill>
                  <a:srgbClr val="3366FF"/>
                </a:solidFill>
                <a:latin typeface="Andale Mono"/>
                <a:cs typeface="Andale Mono"/>
              </a:rPr>
              <a:t>C</a:t>
            </a:r>
            <a:r>
              <a:rPr lang="en-US" dirty="0" smtClean="0">
                <a:solidFill>
                  <a:srgbClr val="008000"/>
                </a:solidFill>
                <a:latin typeface="Andale Mono"/>
                <a:cs typeface="Andale Mono"/>
              </a:rPr>
              <a:t>G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771392" y="1873529"/>
            <a:ext cx="4447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ndale Mono"/>
                <a:cs typeface="Andale Mono"/>
              </a:rPr>
              <a:t>TAGCGTAGCAGC</a:t>
            </a:r>
            <a:r>
              <a:rPr lang="de-DE" b="1" dirty="0">
                <a:solidFill>
                  <a:srgbClr val="FF0000"/>
                </a:solidFill>
                <a:latin typeface="Andale Mono"/>
                <a:cs typeface="Andale Mono"/>
              </a:rPr>
              <a:t>---</a:t>
            </a:r>
            <a:r>
              <a:rPr lang="de-DE" dirty="0" smtClean="0">
                <a:latin typeface="Andale Mono"/>
                <a:cs typeface="Andale Mono"/>
              </a:rPr>
              <a:t>GAGGAG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C</a:t>
            </a:r>
            <a:r>
              <a:rPr lang="de-DE" b="1" dirty="0" smtClean="0">
                <a:solidFill>
                  <a:srgbClr val="008000"/>
                </a:solidFill>
                <a:latin typeface="Andale Mono"/>
                <a:cs typeface="Andale Mono"/>
              </a:rPr>
              <a:t>G</a:t>
            </a:r>
            <a:r>
              <a:rPr lang="de-DE" dirty="0" smtClean="0">
                <a:latin typeface="Andale Mono"/>
                <a:cs typeface="Andale Mono"/>
              </a:rPr>
              <a:t>ACCGAGTT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 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2771392" y="1869000"/>
            <a:ext cx="4447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TAGCGTAGCAGC</a:t>
            </a:r>
            <a:r>
              <a:rPr lang="de-DE" b="1" dirty="0">
                <a:solidFill>
                  <a:srgbClr val="FF0000"/>
                </a:solidFill>
                <a:latin typeface="Andale Mono"/>
                <a:cs typeface="Andale Mono"/>
              </a:rPr>
              <a:t>---</a:t>
            </a:r>
            <a:r>
              <a:rPr lang="de-DE" dirty="0" smtClean="0">
                <a:solidFill>
                  <a:srgbClr val="A6A6A6"/>
                </a:solidFill>
                <a:latin typeface="Andale Mono"/>
                <a:cs typeface="Andale Mono"/>
              </a:rPr>
              <a:t>GAGGAG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C</a:t>
            </a:r>
            <a:r>
              <a:rPr lang="de-DE" b="1" dirty="0" smtClean="0">
                <a:solidFill>
                  <a:srgbClr val="008000"/>
                </a:solidFill>
                <a:latin typeface="Andale Mono"/>
                <a:cs typeface="Andale Mono"/>
              </a:rPr>
              <a:t>G</a:t>
            </a:r>
            <a:r>
              <a:rPr lang="de-DE" dirty="0" smtClean="0">
                <a:solidFill>
                  <a:srgbClr val="A6A6A6"/>
                </a:solidFill>
                <a:latin typeface="Andale Mono"/>
                <a:cs typeface="Andale Mono"/>
              </a:rPr>
              <a:t>ACCGAGTT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 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2771392" y="1612825"/>
            <a:ext cx="460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ndale Mono"/>
                <a:cs typeface="Andale Mono"/>
              </a:rPr>
              <a:t>||||||||||||   ||||||  ||||||||</a:t>
            </a:r>
          </a:p>
        </p:txBody>
      </p:sp>
      <p:sp>
        <p:nvSpPr>
          <p:cNvPr id="28" name="Rechteck 27"/>
          <p:cNvSpPr/>
          <p:nvPr/>
        </p:nvSpPr>
        <p:spPr>
          <a:xfrm>
            <a:off x="1914499" y="1859621"/>
            <a:ext cx="73875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Andale Mono"/>
                <a:cs typeface="Andale Mono"/>
              </a:rPr>
              <a:t>tar</a:t>
            </a:r>
            <a:r>
              <a:rPr lang="de-DE" dirty="0" smtClean="0">
                <a:latin typeface="Andale Mono"/>
                <a:cs typeface="Andale Mono"/>
              </a:rPr>
              <a:t>: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1914499" y="1366792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Andale Mono"/>
                <a:cs typeface="Andale Mono"/>
              </a:rPr>
              <a:t>src</a:t>
            </a:r>
            <a:r>
              <a:rPr lang="de-DE" dirty="0" smtClean="0">
                <a:latin typeface="Andale Mono"/>
                <a:cs typeface="Andale Mono"/>
              </a:rPr>
              <a:t>:</a:t>
            </a:r>
            <a:endParaRPr lang="en-US" dirty="0"/>
          </a:p>
        </p:txBody>
      </p:sp>
      <p:sp>
        <p:nvSpPr>
          <p:cNvPr id="30" name="Rechteck 29"/>
          <p:cNvSpPr/>
          <p:nvPr/>
        </p:nvSpPr>
        <p:spPr>
          <a:xfrm>
            <a:off x="1921127" y="1860644"/>
            <a:ext cx="83110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latin typeface="Andale Mono"/>
                <a:cs typeface="Andale Mono"/>
              </a:rPr>
              <a:t>tar</a:t>
            </a:r>
            <a:r>
              <a:rPr lang="de-DE" baseline="30000" dirty="0" err="1">
                <a:solidFill>
                  <a:srgbClr val="000000"/>
                </a:solidFill>
                <a:latin typeface="Andale Mono"/>
                <a:cs typeface="Andale Mono"/>
              </a:rPr>
              <a:t>Δ</a:t>
            </a:r>
            <a:r>
              <a:rPr lang="de-DE" dirty="0">
                <a:latin typeface="Andale Mono"/>
                <a:cs typeface="Andale Mono"/>
              </a:rPr>
              <a:t>: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1137852" y="2788862"/>
            <a:ext cx="1058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ndale Mono"/>
                <a:cs typeface="Andale Mono"/>
              </a:rPr>
              <a:t>ref: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sz="2400" dirty="0" smtClean="0">
                <a:latin typeface="Andale Mono"/>
                <a:cs typeface="Andale Mono"/>
              </a:rPr>
              <a:t>*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5" name="Freihandform 34"/>
          <p:cNvSpPr/>
          <p:nvPr/>
        </p:nvSpPr>
        <p:spPr>
          <a:xfrm rot="20997385">
            <a:off x="1105849" y="1691045"/>
            <a:ext cx="1010826" cy="1294984"/>
          </a:xfrm>
          <a:custGeom>
            <a:avLst/>
            <a:gdLst>
              <a:gd name="connsiteX0" fmla="*/ 635091 w 1044508"/>
              <a:gd name="connsiteY0" fmla="*/ 1839519 h 1839519"/>
              <a:gd name="connsiteX1" fmla="*/ 175541 w 1044508"/>
              <a:gd name="connsiteY1" fmla="*/ 1329817 h 1839519"/>
              <a:gd name="connsiteX2" fmla="*/ 77 w 1044508"/>
              <a:gd name="connsiteY2" fmla="*/ 795047 h 1839519"/>
              <a:gd name="connsiteX3" fmla="*/ 158830 w 1044508"/>
              <a:gd name="connsiteY3" fmla="*/ 327124 h 1839519"/>
              <a:gd name="connsiteX4" fmla="*/ 534826 w 1044508"/>
              <a:gd name="connsiteY4" fmla="*/ 43028 h 1839519"/>
              <a:gd name="connsiteX5" fmla="*/ 1044508 w 1044508"/>
              <a:gd name="connsiteY5" fmla="*/ 1249 h 183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4508" h="1839519">
                <a:moveTo>
                  <a:pt x="635091" y="1839519"/>
                </a:moveTo>
                <a:cubicBezTo>
                  <a:pt x="458234" y="1671707"/>
                  <a:pt x="281377" y="1503896"/>
                  <a:pt x="175541" y="1329817"/>
                </a:cubicBezTo>
                <a:cubicBezTo>
                  <a:pt x="69705" y="1155738"/>
                  <a:pt x="2862" y="962162"/>
                  <a:pt x="77" y="795047"/>
                </a:cubicBezTo>
                <a:cubicBezTo>
                  <a:pt x="-2708" y="627932"/>
                  <a:pt x="69705" y="452460"/>
                  <a:pt x="158830" y="327124"/>
                </a:cubicBezTo>
                <a:cubicBezTo>
                  <a:pt x="247955" y="201788"/>
                  <a:pt x="387213" y="97340"/>
                  <a:pt x="534826" y="43028"/>
                </a:cubicBezTo>
                <a:cubicBezTo>
                  <a:pt x="682439" y="-11284"/>
                  <a:pt x="1044508" y="1249"/>
                  <a:pt x="1044508" y="1249"/>
                </a:cubicBezTo>
              </a:path>
            </a:pathLst>
          </a:custGeom>
          <a:ln w="38100">
            <a:solidFill>
              <a:schemeClr val="tx1"/>
            </a:solidFill>
            <a:prstDash val="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bgerundetes Rechteck 35"/>
          <p:cNvSpPr/>
          <p:nvPr/>
        </p:nvSpPr>
        <p:spPr>
          <a:xfrm>
            <a:off x="1213047" y="2847354"/>
            <a:ext cx="957313" cy="4031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bgerundetes Rechteck 36"/>
          <p:cNvSpPr/>
          <p:nvPr/>
        </p:nvSpPr>
        <p:spPr>
          <a:xfrm>
            <a:off x="1213047" y="3292307"/>
            <a:ext cx="957313" cy="40317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5741894" y="1973801"/>
            <a:ext cx="131989" cy="181988"/>
          </a:xfrm>
          <a:prstGeom prst="rect">
            <a:avLst/>
          </a:prstGeom>
          <a:noFill/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5894294" y="1975793"/>
            <a:ext cx="131989" cy="181988"/>
          </a:xfrm>
          <a:prstGeom prst="rect">
            <a:avLst/>
          </a:prstGeom>
          <a:noFill/>
          <a:ln w="127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nteraktive Schaltfläche: Anpassen 33">
            <a:hlinkClick r:id="" action="ppaction://hlinkshowjump?jump=nextslide" highlightClick="1"/>
          </p:cNvPr>
          <p:cNvSpPr/>
          <p:nvPr/>
        </p:nvSpPr>
        <p:spPr>
          <a:xfrm>
            <a:off x="8818746" y="6542569"/>
            <a:ext cx="312285" cy="307075"/>
          </a:xfrm>
          <a:prstGeom prst="actionButtonBlank">
            <a:avLst/>
          </a:prstGeom>
          <a:solidFill>
            <a:srgbClr val="FFFFFF"/>
          </a:solidFill>
          <a:ln>
            <a:solidFill>
              <a:srgbClr val="FFFFFF"/>
            </a:solidFill>
          </a:ln>
          <a:scene3d>
            <a:camera prst="orthographicFront"/>
            <a:lightRig rig="threePt" dir="t"/>
          </a:scene3d>
          <a:sp3d>
            <a:bevelT w="57150" h="3175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984547" y="4021944"/>
            <a:ext cx="139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Journal Entry</a:t>
            </a:r>
            <a:endParaRPr lang="en-US" dirty="0"/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1881912" y="4358494"/>
            <a:ext cx="629759" cy="721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1426882" y="2285151"/>
            <a:ext cx="676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Journaled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50" name="Textfeld 49"/>
          <p:cNvSpPr txBox="1"/>
          <p:nvPr/>
        </p:nvSpPr>
        <p:spPr>
          <a:xfrm>
            <a:off x="6647768" y="2847354"/>
            <a:ext cx="163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Position</a:t>
            </a:r>
            <a:endParaRPr lang="en-US" dirty="0"/>
          </a:p>
        </p:txBody>
      </p:sp>
      <p:cxnSp>
        <p:nvCxnSpPr>
          <p:cNvPr id="52" name="Gerade Verbindung mit Pfeil 51"/>
          <p:cNvCxnSpPr/>
          <p:nvPr/>
        </p:nvCxnSpPr>
        <p:spPr>
          <a:xfrm flipH="1">
            <a:off x="6647768" y="3227270"/>
            <a:ext cx="730087" cy="794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 flipV="1">
            <a:off x="6107837" y="2157781"/>
            <a:ext cx="1270018" cy="710596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511670" y="2932174"/>
            <a:ext cx="19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Position</a:t>
            </a:r>
            <a:endParaRPr lang="en-US" dirty="0"/>
          </a:p>
        </p:txBody>
      </p:sp>
      <p:cxnSp>
        <p:nvCxnSpPr>
          <p:cNvPr id="60" name="Gerade Verbindung mit Pfeil 59"/>
          <p:cNvCxnSpPr>
            <a:stCxn id="59" idx="2"/>
          </p:cNvCxnSpPr>
          <p:nvPr/>
        </p:nvCxnSpPr>
        <p:spPr>
          <a:xfrm>
            <a:off x="3470355" y="3301506"/>
            <a:ext cx="841059" cy="729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0"/>
          </p:cNvCxnSpPr>
          <p:nvPr/>
        </p:nvCxnSpPr>
        <p:spPr>
          <a:xfrm flipV="1">
            <a:off x="3470355" y="1736125"/>
            <a:ext cx="1451007" cy="11960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V="1">
            <a:off x="4169372" y="3064250"/>
            <a:ext cx="1403716" cy="60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H="1">
            <a:off x="2022021" y="3250527"/>
            <a:ext cx="568170" cy="20337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2579904" y="4337499"/>
            <a:ext cx="98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cxnSp>
        <p:nvCxnSpPr>
          <p:cNvPr id="78" name="Gerade Verbindung mit Pfeil 77"/>
          <p:cNvCxnSpPr>
            <a:stCxn id="77" idx="2"/>
          </p:cNvCxnSpPr>
          <p:nvPr/>
        </p:nvCxnSpPr>
        <p:spPr>
          <a:xfrm>
            <a:off x="3073431" y="4706831"/>
            <a:ext cx="135063" cy="471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7266913" y="4750627"/>
            <a:ext cx="9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82" name="Gerade Verbindung mit Pfeil 81"/>
          <p:cNvCxnSpPr/>
          <p:nvPr/>
        </p:nvCxnSpPr>
        <p:spPr>
          <a:xfrm flipH="1">
            <a:off x="6308369" y="5090186"/>
            <a:ext cx="958544" cy="224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7636886" y="4236377"/>
            <a:ext cx="0" cy="572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4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  <p:bldP spid="17" grpId="0"/>
      <p:bldP spid="18" grpId="0"/>
      <p:bldP spid="19" grpId="0"/>
      <p:bldP spid="21" grpId="0"/>
      <p:bldP spid="26" grpId="0" animBg="1"/>
      <p:bldP spid="27" grpId="0" animBg="1"/>
      <p:bldP spid="22" grpId="0"/>
      <p:bldP spid="28" grpId="0" animBg="1"/>
      <p:bldP spid="29" grpId="0"/>
      <p:bldP spid="30" grpId="0" animBg="1"/>
      <p:bldP spid="31" grpId="0"/>
      <p:bldP spid="35" grpId="0" animBg="1"/>
      <p:bldP spid="36" grpId="0" animBg="1"/>
      <p:bldP spid="37" grpId="0" animBg="1"/>
      <p:bldP spid="4" grpId="0" animBg="1"/>
      <p:bldP spid="33" grpId="0" animBg="1"/>
      <p:bldP spid="20" grpId="0"/>
      <p:bldP spid="20" grpId="1"/>
      <p:bldP spid="49" grpId="0"/>
      <p:bldP spid="50" grpId="0"/>
      <p:bldP spid="50" grpId="1"/>
      <p:bldP spid="59" grpId="0"/>
      <p:bldP spid="59" grpId="1"/>
      <p:bldP spid="77" grpId="0"/>
      <p:bldP spid="77" grpId="1"/>
      <p:bldP spid="81" grpId="0"/>
      <p:bldP spid="8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Journaled</a:t>
            </a:r>
            <a:r>
              <a:rPr lang="en-US" dirty="0" smtClean="0"/>
              <a:t> String Interface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709536" y="1124527"/>
            <a:ext cx="7609515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800080"/>
                </a:solidFill>
                <a:latin typeface="Andale Mono"/>
                <a:cs typeface="Andale Mono"/>
              </a:rPr>
              <a:t>template</a:t>
            </a:r>
            <a:r>
              <a:rPr lang="en-US" sz="1400" dirty="0" smtClean="0">
                <a:solidFill>
                  <a:srgbClr val="800080"/>
                </a:solidFill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&lt;</a:t>
            </a:r>
            <a:r>
              <a:rPr lang="en-US" sz="1400" b="1" dirty="0" err="1" smtClean="0">
                <a:solidFill>
                  <a:srgbClr val="800080"/>
                </a:solidFill>
                <a:latin typeface="Andale Mono"/>
                <a:cs typeface="Andale Mono"/>
              </a:rPr>
              <a:t>typename</a:t>
            </a:r>
            <a:r>
              <a:rPr lang="en-US" sz="1400" dirty="0" smtClean="0">
                <a:solidFill>
                  <a:srgbClr val="80008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  <a:latin typeface="Andale Mono"/>
                <a:cs typeface="Andale Mono"/>
              </a:rPr>
              <a:t>TValue</a:t>
            </a:r>
            <a:r>
              <a:rPr lang="en-US" sz="1400" dirty="0" smtClean="0">
                <a:latin typeface="Andale Mono"/>
                <a:cs typeface="Andale Mono"/>
              </a:rPr>
              <a:t>, </a:t>
            </a:r>
            <a:r>
              <a:rPr lang="en-US" sz="1400" b="1" dirty="0" err="1" smtClean="0">
                <a:solidFill>
                  <a:srgbClr val="800080"/>
                </a:solidFill>
                <a:latin typeface="Andale Mono"/>
                <a:cs typeface="Andale Mono"/>
              </a:rPr>
              <a:t>typename</a:t>
            </a:r>
            <a:r>
              <a:rPr lang="en-US" sz="1400" dirty="0" smtClean="0">
                <a:solidFill>
                  <a:srgbClr val="80008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984807"/>
                </a:solidFill>
                <a:latin typeface="Andale Mono"/>
                <a:cs typeface="Andale Mono"/>
              </a:rPr>
              <a:t>THostSpec</a:t>
            </a:r>
            <a:r>
              <a:rPr lang="en-US" sz="1400" dirty="0" smtClean="0">
                <a:latin typeface="Andale Mono"/>
                <a:cs typeface="Andale Mono"/>
              </a:rPr>
              <a:t>, </a:t>
            </a:r>
            <a:r>
              <a:rPr lang="en-US" sz="1400" b="1" dirty="0" err="1" smtClean="0">
                <a:solidFill>
                  <a:srgbClr val="800080"/>
                </a:solidFill>
                <a:latin typeface="Andale Mono"/>
                <a:cs typeface="Andale Mono"/>
              </a:rPr>
              <a:t>typename</a:t>
            </a:r>
            <a:r>
              <a:rPr lang="en-US" sz="1400" dirty="0" smtClean="0">
                <a:solidFill>
                  <a:srgbClr val="80008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984807"/>
                </a:solidFill>
                <a:latin typeface="Andale Mono"/>
                <a:cs typeface="Andale Mono"/>
              </a:rPr>
              <a:t>TJournalSpec</a:t>
            </a:r>
            <a:r>
              <a:rPr lang="en-US" sz="1400" dirty="0" smtClean="0">
                <a:latin typeface="Andale Mono"/>
                <a:cs typeface="Andale Mono"/>
              </a:rPr>
              <a:t>, </a:t>
            </a:r>
          </a:p>
          <a:p>
            <a:r>
              <a:rPr lang="en-US" sz="1400" b="1" dirty="0">
                <a:solidFill>
                  <a:srgbClr val="800080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rgbClr val="800080"/>
                </a:solidFill>
                <a:latin typeface="Andale Mono"/>
                <a:cs typeface="Andale Mono"/>
              </a:rPr>
              <a:t>         </a:t>
            </a:r>
            <a:r>
              <a:rPr lang="en-US" sz="1400" b="1" dirty="0" err="1" smtClean="0">
                <a:solidFill>
                  <a:srgbClr val="800080"/>
                </a:solidFill>
                <a:latin typeface="Andale Mono"/>
                <a:cs typeface="Andale Mono"/>
              </a:rPr>
              <a:t>typename</a:t>
            </a:r>
            <a:r>
              <a:rPr lang="en-US" sz="1400" dirty="0" smtClean="0">
                <a:solidFill>
                  <a:srgbClr val="80008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984807"/>
                </a:solidFill>
                <a:latin typeface="Andale Mono"/>
                <a:cs typeface="Andale Mono"/>
              </a:rPr>
              <a:t>TBuffSpec</a:t>
            </a:r>
            <a:r>
              <a:rPr lang="en-US" sz="1400" dirty="0" smtClean="0">
                <a:latin typeface="Andale Mono"/>
                <a:cs typeface="Andale Mono"/>
              </a:rPr>
              <a:t>&gt;</a:t>
            </a:r>
          </a:p>
          <a:p>
            <a:r>
              <a:rPr lang="en-US" sz="1400" b="1" dirty="0" smtClean="0">
                <a:solidFill>
                  <a:srgbClr val="800080"/>
                </a:solidFill>
                <a:latin typeface="Andale Mono"/>
                <a:cs typeface="Andale Mono"/>
              </a:rPr>
              <a:t>class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String</a:t>
            </a:r>
            <a:r>
              <a:rPr lang="en-US" sz="1400" dirty="0" smtClean="0">
                <a:latin typeface="Andale Mono"/>
                <a:cs typeface="Andale Mono"/>
              </a:rPr>
              <a:t>&lt;</a:t>
            </a:r>
            <a:r>
              <a:rPr lang="en-US" sz="1400" dirty="0" err="1" smtClean="0">
                <a:solidFill>
                  <a:srgbClr val="984807"/>
                </a:solidFill>
                <a:latin typeface="Andale Mono"/>
                <a:cs typeface="Andale Mono"/>
              </a:rPr>
              <a:t>TValue</a:t>
            </a:r>
            <a:r>
              <a:rPr lang="en-US" sz="1400" dirty="0" smtClean="0">
                <a:latin typeface="Andale Mono"/>
                <a:cs typeface="Andale Mono"/>
              </a:rPr>
              <a:t>, </a:t>
            </a:r>
            <a:r>
              <a:rPr lang="en-US" sz="1400" dirty="0" err="1" smtClean="0">
                <a:solidFill>
                  <a:srgbClr val="0C4309"/>
                </a:solidFill>
                <a:latin typeface="Andale Mono"/>
                <a:cs typeface="Andale Mono"/>
              </a:rPr>
              <a:t>Journaled</a:t>
            </a:r>
            <a:r>
              <a:rPr lang="en-US" sz="1400" dirty="0" smtClean="0">
                <a:latin typeface="Andale Mono"/>
                <a:cs typeface="Andale Mono"/>
              </a:rPr>
              <a:t>&lt;</a:t>
            </a:r>
            <a:r>
              <a:rPr lang="en-US" sz="1400" dirty="0" err="1" smtClean="0">
                <a:solidFill>
                  <a:srgbClr val="984807"/>
                </a:solidFill>
                <a:latin typeface="Andale Mono"/>
                <a:cs typeface="Andale Mono"/>
              </a:rPr>
              <a:t>THostSpec</a:t>
            </a:r>
            <a:r>
              <a:rPr lang="en-US" sz="1400" dirty="0" smtClean="0">
                <a:latin typeface="Andale Mono"/>
                <a:cs typeface="Andale Mono"/>
              </a:rPr>
              <a:t>, </a:t>
            </a:r>
            <a:r>
              <a:rPr lang="en-US" sz="1400" dirty="0" err="1" smtClean="0">
                <a:solidFill>
                  <a:srgbClr val="984807"/>
                </a:solidFill>
                <a:latin typeface="Andale Mono"/>
                <a:cs typeface="Andale Mono"/>
              </a:rPr>
              <a:t>TJournalSpec</a:t>
            </a:r>
            <a:r>
              <a:rPr lang="en-US" sz="1400" dirty="0" smtClean="0">
                <a:latin typeface="Andale Mono"/>
                <a:cs typeface="Andale Mono"/>
              </a:rPr>
              <a:t>, </a:t>
            </a:r>
            <a:r>
              <a:rPr lang="en-US" sz="1400" dirty="0" err="1" smtClean="0">
                <a:solidFill>
                  <a:srgbClr val="984807"/>
                </a:solidFill>
                <a:latin typeface="Andale Mono"/>
                <a:cs typeface="Andale Mono"/>
              </a:rPr>
              <a:t>TBuffSpec</a:t>
            </a:r>
            <a:r>
              <a:rPr lang="en-US" sz="1400" dirty="0" smtClean="0">
                <a:latin typeface="Andale Mono"/>
                <a:cs typeface="Andale Mono"/>
              </a:rPr>
              <a:t>&gt;&gt;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{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…</a:t>
            </a:r>
            <a:br>
              <a:rPr lang="en-US" sz="1400" dirty="0" smtClean="0"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};</a:t>
            </a:r>
            <a:endParaRPr lang="en-US" sz="1400" dirty="0">
              <a:latin typeface="Andale Mono"/>
              <a:cs typeface="Andale Mon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09536" y="2769221"/>
            <a:ext cx="7609515" cy="3108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800080"/>
                </a:solidFill>
                <a:latin typeface="Andale Mono"/>
                <a:cs typeface="Andale Mono"/>
              </a:rPr>
              <a:t>typedef</a:t>
            </a:r>
            <a:r>
              <a:rPr lang="en-US" sz="1400" dirty="0" smtClean="0">
                <a:solidFill>
                  <a:srgbClr val="800080"/>
                </a:solidFill>
                <a:latin typeface="Andale Mono"/>
                <a:cs typeface="Andale Mono"/>
              </a:rPr>
              <a:t> </a:t>
            </a:r>
            <a:r>
              <a:rPr lang="en-US" sz="1400" dirty="0">
                <a:solidFill>
                  <a:srgbClr val="0C4309"/>
                </a:solidFill>
                <a:latin typeface="Andale Mono"/>
                <a:cs typeface="Andale Mono"/>
              </a:rPr>
              <a:t>String</a:t>
            </a:r>
            <a:r>
              <a:rPr lang="en-US" sz="1400" dirty="0">
                <a:latin typeface="Andale Mono"/>
                <a:cs typeface="Andale Mono"/>
              </a:rPr>
              <a:t>&lt;</a:t>
            </a:r>
            <a:r>
              <a:rPr lang="en-US" sz="1400" dirty="0" err="1">
                <a:solidFill>
                  <a:srgbClr val="0C4309"/>
                </a:solidFill>
                <a:latin typeface="Andale Mono"/>
                <a:cs typeface="Andale Mono"/>
              </a:rPr>
              <a:t>Dna</a:t>
            </a:r>
            <a:r>
              <a:rPr lang="en-US" sz="1400" dirty="0">
                <a:latin typeface="Andale Mono"/>
                <a:cs typeface="Andale Mono"/>
              </a:rPr>
              <a:t>, </a:t>
            </a:r>
            <a:r>
              <a:rPr lang="en-US" sz="1400" dirty="0" err="1">
                <a:solidFill>
                  <a:srgbClr val="0C4309"/>
                </a:solidFill>
                <a:latin typeface="Andale Mono"/>
                <a:cs typeface="Andale Mono"/>
              </a:rPr>
              <a:t>Journaled</a:t>
            </a:r>
            <a:r>
              <a:rPr lang="en-US" sz="1400" dirty="0">
                <a:latin typeface="Andale Mono"/>
                <a:cs typeface="Andale Mono"/>
              </a:rPr>
              <a:t>&lt;&gt;</a:t>
            </a:r>
            <a:r>
              <a:rPr lang="en-US" sz="1400" dirty="0" smtClean="0">
                <a:latin typeface="Andale Mono"/>
                <a:cs typeface="Andale Mono"/>
              </a:rPr>
              <a:t>&gt; </a:t>
            </a:r>
            <a:r>
              <a:rPr lang="en-US" sz="1400" dirty="0" err="1" smtClean="0">
                <a:solidFill>
                  <a:srgbClr val="0C4309"/>
                </a:solidFill>
                <a:latin typeface="Andale Mono"/>
                <a:cs typeface="Andale Mono"/>
              </a:rPr>
              <a:t>TJournalString</a:t>
            </a:r>
            <a:r>
              <a:rPr lang="en-US" sz="1400" dirty="0" smtClean="0">
                <a:latin typeface="Andale Mono"/>
                <a:cs typeface="Andale Mono"/>
              </a:rPr>
              <a:t>;</a:t>
            </a:r>
          </a:p>
          <a:p>
            <a:r>
              <a:rPr lang="en-US" sz="1400" b="1" dirty="0" err="1" smtClean="0">
                <a:solidFill>
                  <a:srgbClr val="800080"/>
                </a:solidFill>
                <a:latin typeface="Andale Mono"/>
                <a:cs typeface="Andale Mono"/>
              </a:rPr>
              <a:t>typedef</a:t>
            </a:r>
            <a:r>
              <a:rPr lang="en-US" sz="1400" dirty="0" smtClean="0">
                <a:solidFill>
                  <a:srgbClr val="800080"/>
                </a:solidFill>
                <a:latin typeface="Andale Mono"/>
                <a:cs typeface="Andale Mono"/>
              </a:rPr>
              <a:t> </a:t>
            </a:r>
            <a:r>
              <a:rPr lang="en-US" sz="1400" b="1" dirty="0" err="1">
                <a:solidFill>
                  <a:srgbClr val="800080"/>
                </a:solidFill>
                <a:latin typeface="Andale Mono"/>
                <a:cs typeface="Andale Mono"/>
              </a:rPr>
              <a:t>typename</a:t>
            </a:r>
            <a:r>
              <a:rPr lang="en-US" sz="1400" dirty="0">
                <a:solidFill>
                  <a:srgbClr val="800080"/>
                </a:solidFill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0C4309"/>
                </a:solidFill>
                <a:latin typeface="Andale Mono"/>
                <a:cs typeface="Andale Mono"/>
              </a:rPr>
              <a:t>Iterator</a:t>
            </a:r>
            <a:r>
              <a:rPr lang="en-US" sz="1400" dirty="0" smtClean="0">
                <a:latin typeface="Andale Mono"/>
                <a:cs typeface="Andale Mono"/>
              </a:rPr>
              <a:t>&lt;</a:t>
            </a:r>
            <a:r>
              <a:rPr lang="en-US" sz="1400" dirty="0" err="1" smtClean="0">
                <a:solidFill>
                  <a:srgbClr val="0C4309"/>
                </a:solidFill>
                <a:latin typeface="Andale Mono"/>
                <a:cs typeface="Andale Mono"/>
              </a:rPr>
              <a:t>TJournalString</a:t>
            </a:r>
            <a:r>
              <a:rPr lang="en-US" sz="1400" dirty="0" smtClean="0">
                <a:latin typeface="Andale Mono"/>
                <a:cs typeface="Andale Mono"/>
              </a:rPr>
              <a:t>, </a:t>
            </a:r>
            <a:r>
              <a:rPr lang="en-US" sz="1400" dirty="0" smtClean="0">
                <a:solidFill>
                  <a:srgbClr val="0C4309"/>
                </a:solidFill>
                <a:latin typeface="Andale Mono"/>
                <a:cs typeface="Andale Mono"/>
              </a:rPr>
              <a:t>Standard</a:t>
            </a:r>
            <a:r>
              <a:rPr lang="en-US" sz="1400" dirty="0" smtClean="0">
                <a:latin typeface="Andale Mono"/>
                <a:cs typeface="Andale Mono"/>
              </a:rPr>
              <a:t>&gt;::</a:t>
            </a:r>
            <a:r>
              <a:rPr lang="en-US" sz="1400" dirty="0" smtClean="0">
                <a:solidFill>
                  <a:srgbClr val="0C4309"/>
                </a:solidFill>
                <a:latin typeface="Andale Mono"/>
                <a:cs typeface="Andale Mono"/>
              </a:rPr>
              <a:t>Type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C4309"/>
                </a:solidFill>
                <a:latin typeface="Andale Mono"/>
                <a:cs typeface="Andale Mono"/>
              </a:rPr>
              <a:t>TIter</a:t>
            </a:r>
            <a:r>
              <a:rPr lang="en-US" sz="1400" dirty="0" smtClean="0">
                <a:latin typeface="Andale Mono"/>
                <a:cs typeface="Andale Mono"/>
              </a:rPr>
              <a:t>;</a:t>
            </a:r>
          </a:p>
          <a:p>
            <a:endParaRPr lang="en-US" sz="1400" dirty="0" smtClean="0">
              <a:latin typeface="Andale Mono"/>
              <a:cs typeface="Andale Mono"/>
            </a:endParaRPr>
          </a:p>
          <a:p>
            <a:r>
              <a:rPr lang="en-US" sz="1400" dirty="0" err="1" smtClean="0">
                <a:solidFill>
                  <a:srgbClr val="0C4309"/>
                </a:solidFill>
                <a:latin typeface="Andale Mono"/>
                <a:cs typeface="Andale Mono"/>
              </a:rPr>
              <a:t>TJournalString</a:t>
            </a:r>
            <a:r>
              <a:rPr lang="en-US" sz="1400" dirty="0" smtClean="0">
                <a:solidFill>
                  <a:srgbClr val="0C4309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latin typeface="Andale Mono"/>
                <a:cs typeface="Andale Mono"/>
              </a:rPr>
              <a:t>jString</a:t>
            </a:r>
            <a:r>
              <a:rPr lang="en-US" sz="1400" dirty="0" smtClean="0">
                <a:latin typeface="Andale Mono"/>
                <a:cs typeface="Andale Mon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Andale Mono"/>
                <a:cs typeface="Andale Mono"/>
              </a:rPr>
              <a:t>”ACGTACGT”</a:t>
            </a:r>
            <a:r>
              <a:rPr lang="en-US" sz="1400" dirty="0" smtClean="0">
                <a:latin typeface="Andale Mono"/>
                <a:cs typeface="Andale Mono"/>
              </a:rPr>
              <a:t>);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>
                <a:latin typeface="Andale Mono"/>
                <a:cs typeface="Andale Mono"/>
              </a:rPr>
              <a:t>insert(</a:t>
            </a:r>
            <a:r>
              <a:rPr lang="en-US" sz="1400" dirty="0" err="1" smtClean="0">
                <a:latin typeface="Andale Mono"/>
                <a:cs typeface="Andale Mono"/>
              </a:rPr>
              <a:t>jString</a:t>
            </a:r>
            <a:r>
              <a:rPr lang="en-US" sz="1400" dirty="0" smtClean="0">
                <a:latin typeface="Andale Mono"/>
                <a:cs typeface="Andale Mono"/>
              </a:rPr>
              <a:t>, 5, </a:t>
            </a:r>
            <a:r>
              <a:rPr lang="en-US" sz="1400" dirty="0" smtClean="0">
                <a:solidFill>
                  <a:srgbClr val="0000FF"/>
                </a:solidFill>
                <a:latin typeface="Andale Mono"/>
                <a:cs typeface="Andale Mono"/>
              </a:rPr>
              <a:t>”CCC”</a:t>
            </a:r>
            <a:r>
              <a:rPr lang="en-US" sz="1400" dirty="0" smtClean="0">
                <a:latin typeface="Andale Mono"/>
                <a:cs typeface="Andale Mono"/>
              </a:rPr>
              <a:t>);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erase(</a:t>
            </a:r>
            <a:r>
              <a:rPr lang="en-US" sz="1400" dirty="0" err="1" smtClean="0">
                <a:latin typeface="Andale Mono"/>
                <a:cs typeface="Andale Mono"/>
              </a:rPr>
              <a:t>jString</a:t>
            </a:r>
            <a:r>
              <a:rPr lang="en-US" sz="1400" dirty="0" smtClean="0">
                <a:latin typeface="Andale Mono"/>
                <a:cs typeface="Andale Mono"/>
              </a:rPr>
              <a:t>, 2, 4);</a:t>
            </a:r>
          </a:p>
          <a:p>
            <a:r>
              <a:rPr lang="en-US" sz="1400" dirty="0" err="1" smtClean="0">
                <a:latin typeface="Andale Mono"/>
                <a:cs typeface="Andale Mono"/>
              </a:rPr>
              <a:t>jString</a:t>
            </a:r>
            <a:r>
              <a:rPr lang="en-US" sz="1400" dirty="0" smtClean="0">
                <a:latin typeface="Andale Mono"/>
                <a:cs typeface="Andale Mono"/>
              </a:rPr>
              <a:t>[8] =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’</a:t>
            </a:r>
            <a:r>
              <a:rPr lang="en-US" sz="1400" dirty="0" smtClean="0">
                <a:solidFill>
                  <a:srgbClr val="0000FF"/>
                </a:solidFill>
                <a:latin typeface="Andale Mono"/>
                <a:cs typeface="Andale Mono"/>
              </a:rPr>
              <a:t>A’</a:t>
            </a:r>
            <a:r>
              <a:rPr lang="en-US" sz="1400" dirty="0" smtClean="0">
                <a:latin typeface="Andale Mono"/>
                <a:cs typeface="Andale Mono"/>
              </a:rPr>
              <a:t>;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b="1" dirty="0" smtClean="0">
                <a:solidFill>
                  <a:srgbClr val="800080"/>
                </a:solidFill>
                <a:latin typeface="Andale Mono"/>
                <a:cs typeface="Andale Mono"/>
              </a:rPr>
              <a:t>for</a:t>
            </a:r>
            <a:r>
              <a:rPr lang="en-US" sz="1400" dirty="0" smtClean="0">
                <a:latin typeface="Andale Mono"/>
                <a:cs typeface="Andale Mono"/>
              </a:rPr>
              <a:t>(</a:t>
            </a:r>
            <a:r>
              <a:rPr lang="en-US" sz="1400" dirty="0" err="1" smtClean="0">
                <a:solidFill>
                  <a:srgbClr val="0C4309"/>
                </a:solidFill>
                <a:latin typeface="Andale Mono"/>
                <a:cs typeface="Andale Mono"/>
              </a:rPr>
              <a:t>TIter</a:t>
            </a:r>
            <a:r>
              <a:rPr lang="en-US" sz="1400" dirty="0" smtClean="0">
                <a:solidFill>
                  <a:srgbClr val="0C4309"/>
                </a:solidFill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it = begin(</a:t>
            </a:r>
            <a:r>
              <a:rPr lang="en-US" sz="1400" dirty="0" err="1" smtClean="0">
                <a:latin typeface="Andale Mono"/>
                <a:cs typeface="Andale Mono"/>
              </a:rPr>
              <a:t>jString</a:t>
            </a:r>
            <a:r>
              <a:rPr lang="en-US" sz="1400" dirty="0" smtClean="0">
                <a:latin typeface="Andale Mono"/>
                <a:cs typeface="Andale Mono"/>
              </a:rPr>
              <a:t>); it != end(</a:t>
            </a:r>
            <a:r>
              <a:rPr lang="en-US" sz="1400" dirty="0" err="1" smtClean="0">
                <a:latin typeface="Andale Mono"/>
                <a:cs typeface="Andale Mono"/>
              </a:rPr>
              <a:t>jString</a:t>
            </a:r>
            <a:r>
              <a:rPr lang="en-US" sz="1400" dirty="0" smtClean="0">
                <a:latin typeface="Andale Mono"/>
                <a:cs typeface="Andale Mono"/>
              </a:rPr>
              <a:t>); ++it)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    </a:t>
            </a:r>
            <a:r>
              <a:rPr lang="en-US" sz="1400" dirty="0" err="1" smtClean="0">
                <a:latin typeface="Andale Mono"/>
                <a:cs typeface="Andale Mono"/>
              </a:rPr>
              <a:t>std</a:t>
            </a:r>
            <a:r>
              <a:rPr lang="en-US" sz="1400" dirty="0" smtClean="0">
                <a:latin typeface="Andale Mono"/>
                <a:cs typeface="Andale Mono"/>
              </a:rPr>
              <a:t>::</a:t>
            </a:r>
            <a:r>
              <a:rPr lang="en-US" sz="1400" dirty="0" err="1" smtClean="0">
                <a:latin typeface="Andale Mono"/>
                <a:cs typeface="Andale Mono"/>
              </a:rPr>
              <a:t>cout</a:t>
            </a:r>
            <a:r>
              <a:rPr lang="en-US" sz="1400" dirty="0" smtClean="0">
                <a:latin typeface="Andale Mono"/>
                <a:cs typeface="Andale Mono"/>
              </a:rPr>
              <a:t> &lt;&lt; *it &lt;&lt; </a:t>
            </a:r>
            <a:r>
              <a:rPr lang="en-US" sz="1400" dirty="0" err="1" smtClean="0">
                <a:latin typeface="Andale Mono"/>
                <a:cs typeface="Andale Mono"/>
              </a:rPr>
              <a:t>std</a:t>
            </a:r>
            <a:r>
              <a:rPr lang="en-US" sz="1400" dirty="0" smtClean="0">
                <a:latin typeface="Andale Mono"/>
                <a:cs typeface="Andale Mono"/>
              </a:rPr>
              <a:t>::flush;</a:t>
            </a:r>
          </a:p>
          <a:p>
            <a:r>
              <a:rPr lang="en-US" sz="1400" dirty="0" err="1" smtClean="0">
                <a:latin typeface="Andale Mono"/>
                <a:cs typeface="Andale Mono"/>
              </a:rPr>
              <a:t>std</a:t>
            </a:r>
            <a:r>
              <a:rPr lang="en-US" sz="1400" dirty="0" smtClean="0">
                <a:latin typeface="Andale Mono"/>
                <a:cs typeface="Andale Mono"/>
              </a:rPr>
              <a:t>::</a:t>
            </a:r>
            <a:r>
              <a:rPr lang="en-US" sz="1400" dirty="0" err="1" smtClean="0">
                <a:latin typeface="Andale Mono"/>
                <a:cs typeface="Andale Mono"/>
              </a:rPr>
              <a:t>cout</a:t>
            </a:r>
            <a:r>
              <a:rPr lang="en-US" sz="1400" dirty="0" smtClean="0">
                <a:latin typeface="Andale Mono"/>
                <a:cs typeface="Andale Mono"/>
              </a:rPr>
              <a:t> &lt;&lt; </a:t>
            </a:r>
            <a:r>
              <a:rPr lang="en-US" sz="1400" dirty="0" err="1" smtClean="0">
                <a:latin typeface="Andale Mono"/>
                <a:cs typeface="Andale Mono"/>
              </a:rPr>
              <a:t>std</a:t>
            </a:r>
            <a:r>
              <a:rPr lang="en-US" sz="1400" dirty="0" smtClean="0">
                <a:latin typeface="Andale Mono"/>
                <a:cs typeface="Andale Mono"/>
              </a:rPr>
              <a:t>::</a:t>
            </a:r>
            <a:r>
              <a:rPr lang="en-US" sz="1400" dirty="0" err="1" smtClean="0">
                <a:latin typeface="Andale Mono"/>
                <a:cs typeface="Andale Mono"/>
              </a:rPr>
              <a:t>endl</a:t>
            </a:r>
            <a:r>
              <a:rPr lang="en-US" sz="1400" dirty="0" smtClean="0">
                <a:latin typeface="Andale Mono"/>
                <a:cs typeface="Andale Mono"/>
              </a:rPr>
              <a:t>;  		</a:t>
            </a:r>
            <a:r>
              <a:rPr lang="en-US" sz="1400" dirty="0" smtClean="0">
                <a:solidFill>
                  <a:srgbClr val="77933C"/>
                </a:solidFill>
                <a:latin typeface="Andale Mono"/>
                <a:cs typeface="Andale Mono"/>
              </a:rPr>
              <a:t>// ACACCCCGA</a:t>
            </a:r>
          </a:p>
          <a:p>
            <a:endParaRPr lang="en-US" sz="1400" dirty="0" smtClean="0">
              <a:latin typeface="Andale Mono"/>
              <a:cs typeface="Andale Mono"/>
            </a:endParaRPr>
          </a:p>
          <a:p>
            <a:r>
              <a:rPr lang="en-US" sz="1400" dirty="0" err="1" smtClean="0">
                <a:latin typeface="Andale Mono"/>
                <a:cs typeface="Andale Mono"/>
              </a:rPr>
              <a:t>std</a:t>
            </a:r>
            <a:r>
              <a:rPr lang="en-US" sz="1400" dirty="0" smtClean="0">
                <a:latin typeface="Andale Mono"/>
                <a:cs typeface="Andale Mono"/>
              </a:rPr>
              <a:t>::</a:t>
            </a:r>
            <a:r>
              <a:rPr lang="en-US" sz="1400" dirty="0" err="1" smtClean="0">
                <a:latin typeface="Andale Mono"/>
                <a:cs typeface="Andale Mono"/>
              </a:rPr>
              <a:t>cout</a:t>
            </a:r>
            <a:r>
              <a:rPr lang="en-US" sz="1400" dirty="0" smtClean="0">
                <a:latin typeface="Andale Mono"/>
                <a:cs typeface="Andale Mono"/>
              </a:rPr>
              <a:t> &lt;&lt; host(</a:t>
            </a:r>
            <a:r>
              <a:rPr lang="en-US" sz="1400" dirty="0" err="1" smtClean="0">
                <a:latin typeface="Andale Mono"/>
                <a:cs typeface="Andale Mono"/>
              </a:rPr>
              <a:t>jString</a:t>
            </a:r>
            <a:r>
              <a:rPr lang="en-US" sz="1400" dirty="0" smtClean="0">
                <a:latin typeface="Andale Mono"/>
                <a:cs typeface="Andale Mono"/>
              </a:rPr>
              <a:t>);   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Andale Mono"/>
                <a:cs typeface="Andale Mono"/>
              </a:rPr>
              <a:t>/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Andale Mono"/>
                <a:cs typeface="Andale Mono"/>
              </a:rPr>
              <a:t>/ 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Andale Mono"/>
                <a:cs typeface="Andale Mono"/>
              </a:rPr>
              <a:t>ACGTACGT</a:t>
            </a:r>
          </a:p>
        </p:txBody>
      </p:sp>
      <p:sp>
        <p:nvSpPr>
          <p:cNvPr id="5" name="Textfeld 4"/>
          <p:cNvSpPr txBox="1"/>
          <p:nvPr/>
        </p:nvSpPr>
        <p:spPr>
          <a:xfrm rot="903191">
            <a:off x="2240848" y="2870824"/>
            <a:ext cx="43086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 be used as any other </a:t>
            </a:r>
            <a:r>
              <a:rPr lang="en-US" sz="1400" dirty="0" smtClean="0">
                <a:latin typeface="Andale Mono"/>
                <a:cs typeface="Andale Mono"/>
              </a:rPr>
              <a:t>String&lt;&gt;</a:t>
            </a:r>
            <a:r>
              <a:rPr lang="en-US" dirty="0" smtClean="0"/>
              <a:t> in </a:t>
            </a:r>
            <a:r>
              <a:rPr lang="en-US" dirty="0" err="1" smtClean="0"/>
              <a:t>SeqAn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5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Journaled</a:t>
            </a:r>
            <a:r>
              <a:rPr lang="de-DE" dirty="0" smtClean="0"/>
              <a:t> String </a:t>
            </a:r>
            <a:r>
              <a:rPr lang="de-DE" dirty="0" err="1" smtClean="0"/>
              <a:t>Tree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4617" y="1069563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ndale Mono"/>
                <a:cs typeface="Andale Mono"/>
              </a:rPr>
              <a:t>     0         1         2         </a:t>
            </a:r>
          </a:p>
          <a:p>
            <a:r>
              <a:rPr lang="de-DE" dirty="0">
                <a:latin typeface="Andale Mono"/>
                <a:cs typeface="Andale Mono"/>
              </a:rPr>
              <a:t> </a:t>
            </a:r>
            <a:r>
              <a:rPr lang="de-DE" dirty="0" smtClean="0">
                <a:latin typeface="Andale Mono"/>
                <a:cs typeface="Andale Mono"/>
              </a:rPr>
              <a:t>    0123456789012345678901-23456789</a:t>
            </a:r>
          </a:p>
          <a:p>
            <a:r>
              <a:rPr lang="de-DE" dirty="0" err="1" smtClean="0">
                <a:latin typeface="Andale Mono"/>
                <a:cs typeface="Andale Mono"/>
              </a:rPr>
              <a:t>ref</a:t>
            </a:r>
            <a:r>
              <a:rPr lang="de-DE" dirty="0" smtClean="0">
                <a:latin typeface="Andale Mono"/>
                <a:cs typeface="Andale Mono"/>
              </a:rPr>
              <a:t>: TAGCGTAGCAGCTATGAGGAGG-ACCGAGTT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406163" y="2255264"/>
            <a:ext cx="3624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ndale Mono"/>
              <a:cs typeface="Andale Mono"/>
            </a:endParaRPr>
          </a:p>
          <a:p>
            <a:r>
              <a:rPr lang="en-US" u="dbl" dirty="0" smtClean="0">
                <a:latin typeface="Andale Mono"/>
                <a:cs typeface="Andale Mono"/>
              </a:rPr>
              <a:t>r-</a:t>
            </a:r>
            <a:r>
              <a:rPr lang="en-US" u="dbl" dirty="0" err="1" smtClean="0">
                <a:latin typeface="Andale Mono"/>
                <a:cs typeface="Andale Mono"/>
              </a:rPr>
              <a:t>pos</a:t>
            </a:r>
            <a:r>
              <a:rPr lang="en-US" u="dbl" dirty="0">
                <a:latin typeface="Andale Mono"/>
                <a:cs typeface="Andale Mono"/>
              </a:rPr>
              <a:t>	</a:t>
            </a:r>
            <a:r>
              <a:rPr lang="en-US" u="dbl" dirty="0" smtClean="0">
                <a:latin typeface="Andale Mono"/>
                <a:cs typeface="Andale Mono"/>
              </a:rPr>
              <a:t>	Delta         </a:t>
            </a:r>
            <a:r>
              <a:rPr lang="en-US" u="dbl" dirty="0" smtClean="0">
                <a:solidFill>
                  <a:srgbClr val="FFFFFF"/>
                </a:solidFill>
                <a:latin typeface="Andale Mono"/>
                <a:cs typeface="Andale Mono"/>
              </a:rPr>
              <a:t>a</a:t>
            </a:r>
          </a:p>
          <a:p>
            <a:r>
              <a:rPr lang="en-US" dirty="0" smtClean="0">
                <a:latin typeface="Andale Mono"/>
                <a:cs typeface="Andale Mono"/>
              </a:rPr>
              <a:t>  6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	</a:t>
            </a:r>
            <a:r>
              <a:rPr lang="en-US" dirty="0" smtClean="0">
                <a:latin typeface="Andale Mono"/>
                <a:cs typeface="Andale Mono"/>
              </a:rPr>
              <a:t>R-(  ‘G’,{2,3})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12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	</a:t>
            </a:r>
            <a:r>
              <a:rPr lang="en-US" dirty="0" smtClean="0">
                <a:latin typeface="Andale Mono"/>
                <a:ea typeface="Wingdings"/>
                <a:cs typeface="Andale Mono"/>
                <a:sym typeface="Wingdings"/>
              </a:rPr>
              <a:t>D-(‘TAT’,{1,2})</a:t>
            </a:r>
          </a:p>
          <a:p>
            <a:r>
              <a:rPr lang="en-US" dirty="0" smtClean="0">
                <a:latin typeface="Andale Mono"/>
                <a:ea typeface="Wingdings"/>
                <a:cs typeface="Andale Mono"/>
                <a:sym typeface="Wingdings"/>
              </a:rPr>
              <a:t> 21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	</a:t>
            </a:r>
            <a:r>
              <a:rPr lang="en-US" dirty="0" smtClean="0">
                <a:latin typeface="Andale Mono"/>
                <a:ea typeface="Wingdings"/>
                <a:cs typeface="Andale Mono"/>
                <a:sym typeface="Wingdings"/>
              </a:rPr>
              <a:t>R-(  ‘C’,{1,2,3})</a:t>
            </a:r>
          </a:p>
          <a:p>
            <a:r>
              <a:rPr lang="en-US" dirty="0" smtClean="0">
                <a:latin typeface="Andale Mono"/>
                <a:ea typeface="Wingdings"/>
                <a:cs typeface="Andale Mono"/>
                <a:sym typeface="Wingdings"/>
              </a:rPr>
              <a:t> 22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 smtClean="0">
                <a:latin typeface="Andale Mono"/>
                <a:ea typeface="Wingdings"/>
                <a:cs typeface="Andale Mono"/>
                <a:sym typeface="Wingdings"/>
              </a:rPr>
              <a:t>	I-(  ‘G’,{1})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91662" y="211183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Delta Map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97100" y="4127501"/>
            <a:ext cx="4950433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j</a:t>
            </a:r>
            <a:r>
              <a:rPr lang="de-DE" baseline="30000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1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: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TAGCGTAGCAGC</a:t>
            </a:r>
            <a:r>
              <a:rPr lang="de-DE" b="1" dirty="0">
                <a:solidFill>
                  <a:srgbClr val="FF0000"/>
                </a:solidFill>
                <a:latin typeface="Andale Mono"/>
                <a:cs typeface="Andale Mono"/>
              </a:rPr>
              <a:t>---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GAGGAG</a:t>
            </a:r>
            <a:r>
              <a:rPr lang="de-DE" b="1" dirty="0">
                <a:solidFill>
                  <a:srgbClr val="3366FF"/>
                </a:solidFill>
                <a:latin typeface="Andale Mono"/>
                <a:cs typeface="Andale Mono"/>
              </a:rPr>
              <a:t>C</a:t>
            </a:r>
            <a:r>
              <a:rPr lang="de-DE" b="1" dirty="0">
                <a:solidFill>
                  <a:srgbClr val="008000"/>
                </a:solidFill>
                <a:latin typeface="Andale Mono"/>
                <a:cs typeface="Andale Mono"/>
              </a:rPr>
              <a:t>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ACCGAGTT 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j</a:t>
            </a:r>
            <a:r>
              <a:rPr lang="de-DE" baseline="30000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2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: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TAGCGT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G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GCAGC</a:t>
            </a:r>
            <a:r>
              <a:rPr lang="de-DE" b="1" dirty="0">
                <a:solidFill>
                  <a:srgbClr val="FF0000"/>
                </a:solidFill>
                <a:latin typeface="Andale Mono"/>
                <a:cs typeface="Andale Mono"/>
              </a:rPr>
              <a:t>---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GAGGAG</a:t>
            </a:r>
            <a:r>
              <a:rPr lang="de-DE" b="1" dirty="0">
                <a:solidFill>
                  <a:srgbClr val="3366FF"/>
                </a:solidFill>
                <a:latin typeface="Andale Mono"/>
                <a:cs typeface="Andale Mono"/>
              </a:rPr>
              <a:t>C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-ACCGAGTT 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j</a:t>
            </a:r>
            <a:r>
              <a:rPr lang="de-DE" baseline="30000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3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: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TAGCGT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G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GCAGCTATGAGGAG</a:t>
            </a:r>
            <a:r>
              <a:rPr lang="de-DE" b="1" dirty="0" smtClean="0">
                <a:solidFill>
                  <a:srgbClr val="3366FF"/>
                </a:solidFill>
                <a:latin typeface="Andale Mono"/>
                <a:cs typeface="Andale Mono"/>
              </a:rPr>
              <a:t>C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-ACCGAGTT </a:t>
            </a:r>
          </a:p>
        </p:txBody>
      </p:sp>
      <p:sp>
        <p:nvSpPr>
          <p:cNvPr id="10" name="Rechteck 9"/>
          <p:cNvSpPr/>
          <p:nvPr/>
        </p:nvSpPr>
        <p:spPr>
          <a:xfrm>
            <a:off x="297100" y="1963297"/>
            <a:ext cx="5475934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Andale Mono"/>
                <a:cs typeface="Andale Mono"/>
              </a:rPr>
              <a:t>s</a:t>
            </a:r>
            <a:r>
              <a:rPr lang="de-DE" baseline="30000" dirty="0">
                <a:latin typeface="Andale Mono"/>
                <a:cs typeface="Andale Mono"/>
              </a:rPr>
              <a:t>1</a:t>
            </a:r>
            <a:r>
              <a:rPr lang="de-DE" dirty="0">
                <a:latin typeface="Andale Mono"/>
                <a:cs typeface="Andale Mono"/>
              </a:rPr>
              <a:t>: </a:t>
            </a:r>
            <a:r>
              <a:rPr lang="de-DE" dirty="0" smtClean="0">
                <a:latin typeface="Andale Mono"/>
                <a:cs typeface="Andale Mono"/>
              </a:rPr>
              <a:t>TAGCGTAGCAGC---GAGGAGCGACCGAGTT </a:t>
            </a:r>
            <a:endParaRPr lang="de-DE" dirty="0">
              <a:latin typeface="Andale Mono"/>
              <a:cs typeface="Andale Mono"/>
            </a:endParaRPr>
          </a:p>
          <a:p>
            <a:pPr>
              <a:lnSpc>
                <a:spcPct val="150000"/>
              </a:lnSpc>
            </a:pPr>
            <a:r>
              <a:rPr lang="de-DE" dirty="0">
                <a:latin typeface="Andale Mono"/>
                <a:cs typeface="Andale Mono"/>
              </a:rPr>
              <a:t>s</a:t>
            </a:r>
            <a:r>
              <a:rPr lang="de-DE" baseline="30000" dirty="0">
                <a:latin typeface="Andale Mono"/>
                <a:cs typeface="Andale Mono"/>
              </a:rPr>
              <a:t>2</a:t>
            </a:r>
            <a:r>
              <a:rPr lang="de-DE" dirty="0">
                <a:latin typeface="Andale Mono"/>
                <a:cs typeface="Andale Mono"/>
              </a:rPr>
              <a:t>: </a:t>
            </a:r>
            <a:r>
              <a:rPr lang="de-DE" dirty="0" smtClean="0">
                <a:latin typeface="Andale Mono"/>
                <a:cs typeface="Andale Mono"/>
              </a:rPr>
              <a:t>TAGCGTGGCAGC---GAGGAGC-ACCGAGTT </a:t>
            </a:r>
            <a:endParaRPr lang="de-DE" dirty="0">
              <a:latin typeface="Andale Mono"/>
              <a:cs typeface="Andale Mono"/>
            </a:endParaRPr>
          </a:p>
          <a:p>
            <a:pPr>
              <a:lnSpc>
                <a:spcPct val="150000"/>
              </a:lnSpc>
            </a:pPr>
            <a:r>
              <a:rPr lang="de-DE" dirty="0">
                <a:latin typeface="Andale Mono"/>
                <a:cs typeface="Andale Mono"/>
              </a:rPr>
              <a:t>s</a:t>
            </a:r>
            <a:r>
              <a:rPr lang="de-DE" baseline="30000" dirty="0">
                <a:latin typeface="Andale Mono"/>
                <a:cs typeface="Andale Mono"/>
              </a:rPr>
              <a:t>3</a:t>
            </a:r>
            <a:r>
              <a:rPr lang="de-DE" dirty="0">
                <a:latin typeface="Andale Mono"/>
                <a:cs typeface="Andale Mono"/>
              </a:rPr>
              <a:t>: </a:t>
            </a:r>
            <a:r>
              <a:rPr lang="de-DE" dirty="0" smtClean="0">
                <a:latin typeface="Andale Mono"/>
                <a:cs typeface="Andale Mono"/>
              </a:rPr>
              <a:t>TAGCGTGGCAGCTATGAGGAGC-ACCGAGTT </a:t>
            </a:r>
            <a:endParaRPr lang="de-DE" dirty="0">
              <a:latin typeface="Andale Mono"/>
              <a:cs typeface="Andale Mono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2176" y="3807529"/>
            <a:ext cx="231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Journaled</a:t>
            </a:r>
            <a:r>
              <a:rPr lang="en-US" dirty="0" smtClean="0"/>
              <a:t> String Set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106627" y="1071555"/>
            <a:ext cx="5184576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ndale Mono"/>
                <a:cs typeface="Andale Mono"/>
              </a:rPr>
              <a:t>     0         1         2         </a:t>
            </a:r>
          </a:p>
          <a:p>
            <a:r>
              <a:rPr lang="de-DE" dirty="0">
                <a:latin typeface="Andale Mono"/>
                <a:cs typeface="Andale Mono"/>
              </a:rPr>
              <a:t> </a:t>
            </a:r>
            <a:r>
              <a:rPr lang="de-DE" dirty="0" smtClean="0">
                <a:latin typeface="Andale Mono"/>
                <a:cs typeface="Andale Mono"/>
              </a:rPr>
              <a:t>    012345678901234567890123456789</a:t>
            </a:r>
          </a:p>
          <a:p>
            <a:r>
              <a:rPr lang="de-DE" dirty="0" err="1" smtClean="0">
                <a:latin typeface="Andale Mono"/>
                <a:cs typeface="Andale Mono"/>
              </a:rPr>
              <a:t>ref</a:t>
            </a:r>
            <a:r>
              <a:rPr lang="de-DE" dirty="0" smtClean="0">
                <a:latin typeface="Andale Mono"/>
                <a:cs typeface="Andale Mono"/>
              </a:rPr>
              <a:t>: TAGCGTAGCAGCTATGAGGAGGACCGAGTT</a:t>
            </a:r>
          </a:p>
        </p:txBody>
      </p:sp>
      <p:sp>
        <p:nvSpPr>
          <p:cNvPr id="23" name="Freihandform 22"/>
          <p:cNvSpPr/>
          <p:nvPr/>
        </p:nvSpPr>
        <p:spPr>
          <a:xfrm>
            <a:off x="3007965" y="3223420"/>
            <a:ext cx="2297750" cy="1079803"/>
          </a:xfrm>
          <a:custGeom>
            <a:avLst/>
            <a:gdLst>
              <a:gd name="connsiteX0" fmla="*/ 1604247 w 1604247"/>
              <a:gd name="connsiteY0" fmla="*/ 26975 h 1079803"/>
              <a:gd name="connsiteX1" fmla="*/ 618304 w 1604247"/>
              <a:gd name="connsiteY1" fmla="*/ 43687 h 1079803"/>
              <a:gd name="connsiteX2" fmla="*/ 100265 w 1604247"/>
              <a:gd name="connsiteY2" fmla="*/ 436408 h 1079803"/>
              <a:gd name="connsiteX3" fmla="*/ 0 w 1604247"/>
              <a:gd name="connsiteY3" fmla="*/ 1079803 h 107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4247" h="1079803">
                <a:moveTo>
                  <a:pt x="1604247" y="26975"/>
                </a:moveTo>
                <a:cubicBezTo>
                  <a:pt x="1236607" y="1211"/>
                  <a:pt x="868968" y="-24552"/>
                  <a:pt x="618304" y="43687"/>
                </a:cubicBezTo>
                <a:cubicBezTo>
                  <a:pt x="367640" y="111926"/>
                  <a:pt x="203316" y="263722"/>
                  <a:pt x="100265" y="436408"/>
                </a:cubicBezTo>
                <a:cubicBezTo>
                  <a:pt x="-2786" y="609094"/>
                  <a:pt x="18103" y="980926"/>
                  <a:pt x="0" y="1079803"/>
                </a:cubicBezTo>
              </a:path>
            </a:pathLst>
          </a:cu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24"/>
          <p:cNvCxnSpPr/>
          <p:nvPr/>
        </p:nvCxnSpPr>
        <p:spPr>
          <a:xfrm>
            <a:off x="3024675" y="2111837"/>
            <a:ext cx="0" cy="2015664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nteraktive Schaltfläche: Anpassen 12">
            <a:hlinkClick r:id="" action="ppaction://hlinkshowjump?jump=nextslide" highlightClick="1"/>
          </p:cNvPr>
          <p:cNvSpPr/>
          <p:nvPr/>
        </p:nvSpPr>
        <p:spPr>
          <a:xfrm>
            <a:off x="8818746" y="6542569"/>
            <a:ext cx="312285" cy="307075"/>
          </a:xfrm>
          <a:prstGeom prst="actionButtonBlank">
            <a:avLst/>
          </a:prstGeom>
          <a:solidFill>
            <a:srgbClr val="FFFFFF"/>
          </a:solidFill>
          <a:ln>
            <a:solidFill>
              <a:srgbClr val="FFFFFF"/>
            </a:solidFill>
          </a:ln>
          <a:scene3d>
            <a:camera prst="orthographicFront"/>
            <a:lightRig rig="threePt" dir="t"/>
          </a:scene3d>
          <a:sp3d>
            <a:bevelT w="57150" h="3175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7034E-7 2.52025E-6 L 0.41664 0.076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23" y="38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0" grpId="1"/>
      <p:bldP spid="10" grpId="2"/>
      <p:bldP spid="11" grpId="0"/>
      <p:bldP spid="12" grpId="1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Abgerundetes Rechteck 62"/>
          <p:cNvSpPr/>
          <p:nvPr/>
        </p:nvSpPr>
        <p:spPr>
          <a:xfrm>
            <a:off x="4428385" y="1263029"/>
            <a:ext cx="4258416" cy="4148550"/>
          </a:xfrm>
          <a:prstGeom prst="roundRect">
            <a:avLst>
              <a:gd name="adj" fmla="val 1183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bgerundetes Rechteck 61"/>
          <p:cNvSpPr/>
          <p:nvPr/>
        </p:nvSpPr>
        <p:spPr>
          <a:xfrm>
            <a:off x="250664" y="1263029"/>
            <a:ext cx="2648679" cy="4148550"/>
          </a:xfrm>
          <a:prstGeom prst="roundRect">
            <a:avLst>
              <a:gd name="adj" fmla="val 1609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Journaled</a:t>
            </a:r>
            <a:r>
              <a:rPr lang="en-US" dirty="0" smtClean="0"/>
              <a:t> String Tree Traversal</a:t>
            </a:r>
            <a:endParaRPr lang="en-US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7380571" y="2772620"/>
            <a:ext cx="1174195" cy="1544550"/>
            <a:chOff x="3109575" y="1162304"/>
            <a:chExt cx="1439334" cy="1654240"/>
          </a:xfrm>
        </p:grpSpPr>
        <p:sp>
          <p:nvSpPr>
            <p:cNvPr id="5" name="Eine Ecke des Rechtecks schneiden 4"/>
            <p:cNvSpPr/>
            <p:nvPr/>
          </p:nvSpPr>
          <p:spPr>
            <a:xfrm>
              <a:off x="3144215" y="1215574"/>
              <a:ext cx="1404694" cy="1600970"/>
            </a:xfrm>
            <a:prstGeom prst="snip1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6" name="Gerade Verbindung 5"/>
            <p:cNvCxnSpPr/>
            <p:nvPr/>
          </p:nvCxnSpPr>
          <p:spPr>
            <a:xfrm>
              <a:off x="3144215" y="1493212"/>
              <a:ext cx="1404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3488654" y="1162304"/>
              <a:ext cx="721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Apple Chancery"/>
                </a:rPr>
                <a:t>State</a:t>
              </a:r>
              <a:endParaRPr lang="en-US" dirty="0">
                <a:latin typeface="+mj-lt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109575" y="1662545"/>
              <a:ext cx="1417587" cy="992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" indent="-285750">
                <a:buSzPct val="100000"/>
                <a:buFont typeface="Wingdings" charset="2"/>
                <a:buChar char="§"/>
              </a:pPr>
              <a:r>
                <a:rPr lang="en-US" sz="1400" dirty="0" smtClean="0"/>
                <a:t>counter</a:t>
              </a:r>
            </a:p>
            <a:p>
              <a:pPr marL="9144" indent="-285750">
                <a:buSzPct val="100000"/>
                <a:buFont typeface="Wingdings" charset="2"/>
                <a:buChar char="§"/>
              </a:pPr>
              <a:r>
                <a:rPr lang="en-US" sz="1400" dirty="0" smtClean="0"/>
                <a:t>position</a:t>
              </a:r>
            </a:p>
            <a:p>
              <a:pPr marL="9144" indent="-285750">
                <a:buSzPct val="100000"/>
                <a:buFont typeface="Wingdings" charset="2"/>
                <a:buChar char="§"/>
              </a:pPr>
              <a:r>
                <a:rPr lang="en-US" sz="1400" dirty="0" smtClean="0"/>
                <a:t>bit mask</a:t>
              </a:r>
            </a:p>
            <a:p>
              <a:pPr marL="9144" indent="-285750">
                <a:buSzPct val="100000"/>
                <a:buFont typeface="Wingdings" charset="2"/>
                <a:buChar char="§"/>
              </a:pPr>
              <a:r>
                <a:rPr lang="en-US" sz="1400" dirty="0" smtClean="0"/>
                <a:t>…</a:t>
              </a:r>
              <a:endParaRPr lang="en-US" sz="1400" dirty="0"/>
            </a:p>
          </p:txBody>
        </p:sp>
      </p:grpSp>
      <p:cxnSp>
        <p:nvCxnSpPr>
          <p:cNvPr id="9" name="Gewinkelte Verbindung 8"/>
          <p:cNvCxnSpPr>
            <a:stCxn id="16" idx="2"/>
            <a:endCxn id="17" idx="3"/>
          </p:cNvCxnSpPr>
          <p:nvPr/>
        </p:nvCxnSpPr>
        <p:spPr>
          <a:xfrm rot="5400000">
            <a:off x="5860729" y="4684149"/>
            <a:ext cx="648415" cy="806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" name="Raute 9"/>
          <p:cNvSpPr/>
          <p:nvPr/>
        </p:nvSpPr>
        <p:spPr>
          <a:xfrm>
            <a:off x="4785735" y="2409879"/>
            <a:ext cx="785091" cy="746606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aute 10"/>
          <p:cNvSpPr/>
          <p:nvPr/>
        </p:nvSpPr>
        <p:spPr>
          <a:xfrm>
            <a:off x="4778039" y="4245606"/>
            <a:ext cx="785091" cy="746606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563097" y="1824909"/>
            <a:ext cx="1223810" cy="292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</a:t>
            </a:r>
            <a:r>
              <a:rPr lang="en-US" sz="1400" dirty="0" smtClean="0"/>
              <a:t>nitialize</a:t>
            </a:r>
            <a:endParaRPr lang="en-US" sz="14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747821" y="1263029"/>
            <a:ext cx="854361" cy="29248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tart</a:t>
            </a:r>
            <a:endParaRPr lang="en-US" dirty="0"/>
          </a:p>
        </p:txBody>
      </p:sp>
      <p:sp>
        <p:nvSpPr>
          <p:cNvPr id="14" name="Abgerundetes Rechteck 13"/>
          <p:cNvSpPr/>
          <p:nvPr/>
        </p:nvSpPr>
        <p:spPr>
          <a:xfrm>
            <a:off x="6115775" y="2640788"/>
            <a:ext cx="854361" cy="29248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top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4563097" y="3472061"/>
            <a:ext cx="1223810" cy="450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rocess</a:t>
            </a:r>
          </a:p>
          <a:p>
            <a:pPr algn="ctr"/>
            <a:r>
              <a:rPr lang="en-US" sz="1400" dirty="0"/>
              <a:t>c</a:t>
            </a:r>
            <a:r>
              <a:rPr lang="en-US" sz="1400" dirty="0" smtClean="0"/>
              <a:t>ontext</a:t>
            </a:r>
            <a:endParaRPr lang="en-US" sz="1400" dirty="0"/>
          </a:p>
        </p:txBody>
      </p:sp>
      <p:sp>
        <p:nvSpPr>
          <p:cNvPr id="16" name="Rechteck 15"/>
          <p:cNvSpPr/>
          <p:nvPr/>
        </p:nvSpPr>
        <p:spPr>
          <a:xfrm>
            <a:off x="5976252" y="4471077"/>
            <a:ext cx="1223810" cy="292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eport</a:t>
            </a:r>
            <a:endParaRPr lang="en-US" sz="1400" dirty="0"/>
          </a:p>
        </p:txBody>
      </p:sp>
      <p:sp>
        <p:nvSpPr>
          <p:cNvPr id="17" name="Rechteck 16"/>
          <p:cNvSpPr/>
          <p:nvPr/>
        </p:nvSpPr>
        <p:spPr>
          <a:xfrm>
            <a:off x="4557905" y="5265535"/>
            <a:ext cx="1223810" cy="292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move forward</a:t>
            </a:r>
            <a:endParaRPr lang="en-US" sz="1400" dirty="0"/>
          </a:p>
        </p:txBody>
      </p:sp>
      <p:cxnSp>
        <p:nvCxnSpPr>
          <p:cNvPr id="18" name="Gerade Verbindung mit Pfeil 17"/>
          <p:cNvCxnSpPr>
            <a:stCxn id="13" idx="2"/>
            <a:endCxn id="12" idx="0"/>
          </p:cNvCxnSpPr>
          <p:nvPr/>
        </p:nvCxnSpPr>
        <p:spPr>
          <a:xfrm>
            <a:off x="5175002" y="1555515"/>
            <a:ext cx="0" cy="269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Gerade Verbindung mit Pfeil 18"/>
          <p:cNvCxnSpPr>
            <a:stCxn id="12" idx="2"/>
            <a:endCxn id="10" idx="0"/>
          </p:cNvCxnSpPr>
          <p:nvPr/>
        </p:nvCxnSpPr>
        <p:spPr>
          <a:xfrm>
            <a:off x="5175002" y="2116995"/>
            <a:ext cx="3279" cy="29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Gerade Verbindung mit Pfeil 19"/>
          <p:cNvCxnSpPr>
            <a:stCxn id="10" idx="3"/>
            <a:endCxn id="14" idx="1"/>
          </p:cNvCxnSpPr>
          <p:nvPr/>
        </p:nvCxnSpPr>
        <p:spPr>
          <a:xfrm>
            <a:off x="5570826" y="2783182"/>
            <a:ext cx="544949" cy="3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Gerade Verbindung mit Pfeil 20"/>
          <p:cNvCxnSpPr>
            <a:stCxn id="10" idx="2"/>
            <a:endCxn id="15" idx="0"/>
          </p:cNvCxnSpPr>
          <p:nvPr/>
        </p:nvCxnSpPr>
        <p:spPr>
          <a:xfrm flipH="1">
            <a:off x="5175002" y="3156485"/>
            <a:ext cx="3279" cy="315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Gerade Verbindung mit Pfeil 21"/>
          <p:cNvCxnSpPr>
            <a:stCxn id="15" idx="2"/>
            <a:endCxn id="11" idx="0"/>
          </p:cNvCxnSpPr>
          <p:nvPr/>
        </p:nvCxnSpPr>
        <p:spPr>
          <a:xfrm flipH="1">
            <a:off x="5170585" y="3922853"/>
            <a:ext cx="4417" cy="322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Gerade Verbindung mit Pfeil 22"/>
          <p:cNvCxnSpPr>
            <a:stCxn id="11" idx="3"/>
            <a:endCxn id="16" idx="1"/>
          </p:cNvCxnSpPr>
          <p:nvPr/>
        </p:nvCxnSpPr>
        <p:spPr>
          <a:xfrm flipV="1">
            <a:off x="5563130" y="4617120"/>
            <a:ext cx="413122" cy="1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" name="Gerade Verbindung mit Pfeil 23"/>
          <p:cNvCxnSpPr>
            <a:stCxn id="11" idx="2"/>
            <a:endCxn id="17" idx="0"/>
          </p:cNvCxnSpPr>
          <p:nvPr/>
        </p:nvCxnSpPr>
        <p:spPr>
          <a:xfrm flipH="1">
            <a:off x="5169810" y="4992212"/>
            <a:ext cx="775" cy="273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" name="Gewinkelte Verbindung 24"/>
          <p:cNvCxnSpPr>
            <a:stCxn id="17" idx="1"/>
            <a:endCxn id="10" idx="1"/>
          </p:cNvCxnSpPr>
          <p:nvPr/>
        </p:nvCxnSpPr>
        <p:spPr>
          <a:xfrm rot="10800000" flipH="1">
            <a:off x="4557905" y="2783182"/>
            <a:ext cx="227830" cy="2628396"/>
          </a:xfrm>
          <a:prstGeom prst="bentConnector3">
            <a:avLst>
              <a:gd name="adj1" fmla="val -100338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" name="Gerade Verbindung mit Pfeil 25"/>
          <p:cNvCxnSpPr>
            <a:stCxn id="15" idx="3"/>
            <a:endCxn id="8" idx="1"/>
          </p:cNvCxnSpPr>
          <p:nvPr/>
        </p:nvCxnSpPr>
        <p:spPr>
          <a:xfrm>
            <a:off x="5786907" y="3697457"/>
            <a:ext cx="1593664" cy="5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" name="Textfeld 26"/>
          <p:cNvSpPr txBox="1"/>
          <p:nvPr/>
        </p:nvSpPr>
        <p:spPr>
          <a:xfrm>
            <a:off x="6144034" y="3422724"/>
            <a:ext cx="84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ead</a:t>
            </a:r>
          </a:p>
          <a:p>
            <a:r>
              <a:rPr lang="en-US" sz="1400" dirty="0" smtClean="0"/>
              <a:t>update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5581596" y="2499187"/>
            <a:ext cx="4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112641" y="3076462"/>
            <a:ext cx="4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501342" y="4357262"/>
            <a:ext cx="4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139022" y="4899286"/>
            <a:ext cx="4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767835" y="2625445"/>
            <a:ext cx="818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at end?</a:t>
            </a:r>
            <a:endParaRPr lang="en-US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4773986" y="4441929"/>
            <a:ext cx="818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success?</a:t>
            </a:r>
            <a:endParaRPr lang="en-US" sz="1400" dirty="0"/>
          </a:p>
        </p:txBody>
      </p:sp>
      <p:sp>
        <p:nvSpPr>
          <p:cNvPr id="47" name="Textfeld 46"/>
          <p:cNvSpPr txBox="1"/>
          <p:nvPr/>
        </p:nvSpPr>
        <p:spPr>
          <a:xfrm>
            <a:off x="5722231" y="1263029"/>
            <a:ext cx="217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Sequential Algorithm </a:t>
            </a:r>
            <a:endParaRPr lang="en-US" dirty="0"/>
          </a:p>
        </p:txBody>
      </p:sp>
      <p:sp>
        <p:nvSpPr>
          <p:cNvPr id="48" name="Textfeld 47"/>
          <p:cNvSpPr txBox="1"/>
          <p:nvPr/>
        </p:nvSpPr>
        <p:spPr>
          <a:xfrm>
            <a:off x="1012545" y="1370849"/>
            <a:ext cx="10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Traversal</a:t>
            </a:r>
            <a:endParaRPr lang="en-US" dirty="0"/>
          </a:p>
        </p:txBody>
      </p:sp>
      <p:grpSp>
        <p:nvGrpSpPr>
          <p:cNvPr id="61" name="Gruppierung 60"/>
          <p:cNvGrpSpPr/>
          <p:nvPr/>
        </p:nvGrpSpPr>
        <p:grpSpPr>
          <a:xfrm>
            <a:off x="687670" y="3730133"/>
            <a:ext cx="1641326" cy="1033030"/>
            <a:chOff x="800703" y="2476867"/>
            <a:chExt cx="1641326" cy="1033030"/>
          </a:xfrm>
        </p:grpSpPr>
        <p:sp>
          <p:nvSpPr>
            <p:cNvPr id="50" name="Rounded Rectangle 32"/>
            <p:cNvSpPr/>
            <p:nvPr/>
          </p:nvSpPr>
          <p:spPr>
            <a:xfrm>
              <a:off x="800703" y="2476867"/>
              <a:ext cx="1641326" cy="103303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961740" y="3165553"/>
              <a:ext cx="113550" cy="13988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533623" y="2812601"/>
              <a:ext cx="113550" cy="13988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762789" y="2612452"/>
              <a:ext cx="113550" cy="13988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773112" y="2999839"/>
              <a:ext cx="113550" cy="13988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57116" y="3165553"/>
              <a:ext cx="113550" cy="13988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15"/>
            <p:cNvCxnSpPr>
              <a:stCxn id="51" idx="6"/>
              <a:endCxn id="55" idx="2"/>
            </p:cNvCxnSpPr>
            <p:nvPr/>
          </p:nvCxnSpPr>
          <p:spPr>
            <a:xfrm>
              <a:off x="1075290" y="3235498"/>
              <a:ext cx="10818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24"/>
            <p:cNvCxnSpPr>
              <a:stCxn id="51" idx="0"/>
              <a:endCxn id="52" idx="2"/>
            </p:cNvCxnSpPr>
            <p:nvPr/>
          </p:nvCxnSpPr>
          <p:spPr>
            <a:xfrm rot="5400000" flipH="1" flipV="1">
              <a:off x="1134566" y="2766496"/>
              <a:ext cx="283007" cy="515107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27"/>
            <p:cNvCxnSpPr>
              <a:stCxn id="52" idx="0"/>
            </p:cNvCxnSpPr>
            <p:nvPr/>
          </p:nvCxnSpPr>
          <p:spPr>
            <a:xfrm rot="5400000" flipH="1" flipV="1">
              <a:off x="1605035" y="2654848"/>
              <a:ext cx="143117" cy="172390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29"/>
            <p:cNvCxnSpPr>
              <a:stCxn id="52" idx="4"/>
              <a:endCxn id="54" idx="2"/>
            </p:cNvCxnSpPr>
            <p:nvPr/>
          </p:nvCxnSpPr>
          <p:spPr>
            <a:xfrm rot="16200000" flipH="1">
              <a:off x="1623108" y="2919780"/>
              <a:ext cx="117295" cy="182713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Mehrere Dokumente 59"/>
          <p:cNvSpPr/>
          <p:nvPr/>
        </p:nvSpPr>
        <p:spPr>
          <a:xfrm>
            <a:off x="993224" y="2025321"/>
            <a:ext cx="1076758" cy="1200247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feld 64"/>
          <p:cNvSpPr txBox="1"/>
          <p:nvPr/>
        </p:nvSpPr>
        <p:spPr>
          <a:xfrm>
            <a:off x="905483" y="3199573"/>
            <a:ext cx="125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Stack</a:t>
            </a:r>
            <a:endParaRPr lang="en-US" dirty="0"/>
          </a:p>
        </p:txBody>
      </p:sp>
      <p:sp>
        <p:nvSpPr>
          <p:cNvPr id="66" name="Textfeld 65"/>
          <p:cNvSpPr txBox="1"/>
          <p:nvPr/>
        </p:nvSpPr>
        <p:spPr>
          <a:xfrm>
            <a:off x="384358" y="4714620"/>
            <a:ext cx="238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Journaled</a:t>
            </a:r>
            <a:r>
              <a:rPr lang="en-US" dirty="0" smtClean="0"/>
              <a:t> String Tree</a:t>
            </a:r>
            <a:endParaRPr lang="en-US" dirty="0"/>
          </a:p>
        </p:txBody>
      </p:sp>
      <p:cxnSp>
        <p:nvCxnSpPr>
          <p:cNvPr id="68" name="Gekrümmte Verbindung 67"/>
          <p:cNvCxnSpPr>
            <a:endCxn id="7" idx="0"/>
          </p:cNvCxnSpPr>
          <p:nvPr/>
        </p:nvCxnSpPr>
        <p:spPr>
          <a:xfrm>
            <a:off x="2899343" y="1824909"/>
            <a:ext cx="5084810" cy="9477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 rot="505788">
            <a:off x="5459867" y="1706757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setState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0" name="Textfeld 69"/>
          <p:cNvSpPr txBox="1"/>
          <p:nvPr/>
        </p:nvSpPr>
        <p:spPr>
          <a:xfrm rot="505788">
            <a:off x="5171485" y="2017472"/>
            <a:ext cx="20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: </a:t>
            </a:r>
            <a:r>
              <a:rPr lang="en-US" dirty="0" err="1" smtClean="0"/>
              <a:t>getState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2899343" y="3568905"/>
            <a:ext cx="1529042" cy="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2849206" y="3202785"/>
            <a:ext cx="189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: execute()</a:t>
            </a:r>
            <a:endParaRPr lang="en-US" dirty="0"/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2899343" y="3730133"/>
            <a:ext cx="15290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2866940" y="3658308"/>
            <a:ext cx="169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: </a:t>
            </a:r>
            <a:r>
              <a:rPr lang="en-US" dirty="0" err="1" smtClean="0"/>
              <a:t>getContext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81" name="Gekrümmte Verbindung 80"/>
          <p:cNvCxnSpPr>
            <a:stCxn id="16" idx="2"/>
          </p:cNvCxnSpPr>
          <p:nvPr/>
        </p:nvCxnSpPr>
        <p:spPr>
          <a:xfrm rot="5400000">
            <a:off x="4496732" y="3115638"/>
            <a:ext cx="443900" cy="373895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 rot="21386389">
            <a:off x="3330634" y="5101537"/>
            <a:ext cx="211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vec</a:t>
            </a:r>
            <a:r>
              <a:rPr lang="en-US" dirty="0" smtClean="0"/>
              <a:t> : </a:t>
            </a:r>
            <a:r>
              <a:rPr lang="en-US" dirty="0" err="1" smtClean="0"/>
              <a:t>getPositions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78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2" grpId="0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  <p:bldP spid="27" grpId="0"/>
      <p:bldP spid="28" grpId="0"/>
      <p:bldP spid="28" grpId="1"/>
      <p:bldP spid="28" grpId="2"/>
      <p:bldP spid="29" grpId="0"/>
      <p:bldP spid="29" grpId="1"/>
      <p:bldP spid="30" grpId="0"/>
      <p:bldP spid="31" grpId="0"/>
      <p:bldP spid="31" grpId="1"/>
      <p:bldP spid="35" grpId="0"/>
      <p:bldP spid="35" grpId="1"/>
      <p:bldP spid="43" grpId="0"/>
      <p:bldP spid="48" grpId="0"/>
      <p:bldP spid="60" grpId="0" animBg="1"/>
      <p:bldP spid="65" grpId="0"/>
      <p:bldP spid="66" grpId="0"/>
      <p:bldP spid="69" grpId="0"/>
      <p:bldP spid="70" grpId="0"/>
      <p:bldP spid="74" grpId="0"/>
      <p:bldP spid="77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Journaled</a:t>
            </a:r>
            <a:r>
              <a:rPr lang="en-US" dirty="0"/>
              <a:t> String Tree Traversal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372200" y="32685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333333"/>
                </a:solidFill>
                <a:latin typeface="Andale Mono"/>
                <a:cs typeface="Andale Mono"/>
              </a:rPr>
              <a:t>G A C </a:t>
            </a:r>
            <a:endParaRPr lang="en-US" dirty="0">
              <a:solidFill>
                <a:srgbClr val="333333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 bwMode="auto">
          <a:xfrm flipV="1">
            <a:off x="6372200" y="3133780"/>
            <a:ext cx="0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feld 5"/>
          <p:cNvSpPr txBox="1"/>
          <p:nvPr/>
        </p:nvSpPr>
        <p:spPr>
          <a:xfrm>
            <a:off x="5508104" y="3266763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333333"/>
                </a:solidFill>
                <a:latin typeface="Andale Mono"/>
                <a:cs typeface="Andale Mono"/>
              </a:rPr>
              <a:t>A G C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580112" y="3349804"/>
            <a:ext cx="1008112" cy="216024"/>
          </a:xfrm>
          <a:prstGeom prst="roundRect">
            <a:avLst/>
          </a:prstGeom>
          <a:solidFill>
            <a:srgbClr val="FF9933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Gerade Verbindung 7"/>
          <p:cNvCxnSpPr>
            <a:endCxn id="35" idx="2"/>
          </p:cNvCxnSpPr>
          <p:nvPr/>
        </p:nvCxnSpPr>
        <p:spPr bwMode="auto">
          <a:xfrm>
            <a:off x="323528" y="4348624"/>
            <a:ext cx="158417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feld 8"/>
          <p:cNvSpPr txBox="1"/>
          <p:nvPr/>
        </p:nvSpPr>
        <p:spPr>
          <a:xfrm>
            <a:off x="287016" y="4361398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ndale Mono"/>
                <a:cs typeface="Andale Mono"/>
              </a:rPr>
              <a:t>T A G C G T A G C A G C T A T G A G G A G G A C C G A G T T</a:t>
            </a: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0 1 2 3 4 5 6 7 8 9 0 1 2 3 4 5 6 7 8 9 0 1 2 3 4 5 6 7 8 9</a:t>
            </a: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0                   1                   2</a:t>
            </a:r>
            <a:r>
              <a:rPr lang="de-DE" dirty="0" smtClean="0">
                <a:latin typeface="Andale Mono"/>
                <a:cs typeface="Andale Mono"/>
              </a:rPr>
              <a:t>             </a:t>
            </a:r>
            <a:endParaRPr lang="de-DE" dirty="0">
              <a:solidFill>
                <a:schemeClr val="bg1">
                  <a:lumMod val="65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15008" y="4265583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527376" y="4265583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012160" y="427661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300192" y="427661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Gerade Verbindung 13"/>
          <p:cNvCxnSpPr/>
          <p:nvPr/>
        </p:nvCxnSpPr>
        <p:spPr bwMode="auto">
          <a:xfrm flipV="1">
            <a:off x="3599384" y="3689519"/>
            <a:ext cx="0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 flipV="1">
            <a:off x="2843808" y="3689519"/>
            <a:ext cx="1619672" cy="110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Gerade Verbindung 15"/>
          <p:cNvCxnSpPr>
            <a:stCxn id="12" idx="0"/>
          </p:cNvCxnSpPr>
          <p:nvPr/>
        </p:nvCxnSpPr>
        <p:spPr bwMode="auto">
          <a:xfrm flipV="1">
            <a:off x="6084168" y="3639577"/>
            <a:ext cx="0" cy="63703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 flipV="1">
            <a:off x="5580112" y="3637836"/>
            <a:ext cx="1656184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6300192" y="3565828"/>
            <a:ext cx="144016" cy="14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5580112" y="3133780"/>
            <a:ext cx="158417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Gerade Verbindung 19"/>
          <p:cNvCxnSpPr/>
          <p:nvPr/>
        </p:nvCxnSpPr>
        <p:spPr bwMode="auto">
          <a:xfrm flipV="1">
            <a:off x="6372200" y="3977551"/>
            <a:ext cx="0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20"/>
          <p:cNvCxnSpPr/>
          <p:nvPr/>
        </p:nvCxnSpPr>
        <p:spPr bwMode="auto">
          <a:xfrm>
            <a:off x="6372200" y="3977551"/>
            <a:ext cx="13681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6300192" y="361751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333333"/>
                </a:solidFill>
                <a:latin typeface="Andale Mono"/>
                <a:cs typeface="Andale Mono"/>
              </a:rPr>
              <a:t>G A </a:t>
            </a:r>
            <a:r>
              <a:rPr lang="de-DE" dirty="0">
                <a:solidFill>
                  <a:srgbClr val="333333"/>
                </a:solidFill>
                <a:latin typeface="Andale Mono"/>
                <a:cs typeface="Andale Mono"/>
              </a:rPr>
              <a:t>C C G 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23" name="Sechseck 22"/>
          <p:cNvSpPr/>
          <p:nvPr/>
        </p:nvSpPr>
        <p:spPr bwMode="auto">
          <a:xfrm>
            <a:off x="7631832" y="3905543"/>
            <a:ext cx="144016" cy="144016"/>
          </a:xfrm>
          <a:prstGeom prst="hexagon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Sechseck 23"/>
          <p:cNvSpPr/>
          <p:nvPr/>
        </p:nvSpPr>
        <p:spPr bwMode="auto">
          <a:xfrm>
            <a:off x="7164288" y="3061772"/>
            <a:ext cx="144016" cy="144016"/>
          </a:xfrm>
          <a:prstGeom prst="hexagon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Sechseck 24"/>
          <p:cNvSpPr/>
          <p:nvPr/>
        </p:nvSpPr>
        <p:spPr bwMode="auto">
          <a:xfrm>
            <a:off x="7164288" y="3565828"/>
            <a:ext cx="144016" cy="144016"/>
          </a:xfrm>
          <a:prstGeom prst="hexagon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508104" y="27737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333333"/>
                </a:solidFill>
                <a:latin typeface="Andale Mono"/>
                <a:cs typeface="Andale Mono"/>
              </a:rPr>
              <a:t>A G C A </a:t>
            </a:r>
            <a:r>
              <a:rPr lang="de-DE" dirty="0">
                <a:solidFill>
                  <a:srgbClr val="333333"/>
                </a:solidFill>
                <a:latin typeface="Andale Mono"/>
                <a:cs typeface="Andale Mono"/>
              </a:rPr>
              <a:t>C </a:t>
            </a:r>
            <a:r>
              <a:rPr lang="de-DE" dirty="0" smtClean="0">
                <a:solidFill>
                  <a:srgbClr val="333333"/>
                </a:solidFill>
                <a:latin typeface="Andale Mono"/>
                <a:cs typeface="Andale Mono"/>
              </a:rPr>
              <a:t>C 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771800" y="3329479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333333"/>
                </a:solidFill>
                <a:latin typeface="Andale Mono"/>
                <a:cs typeface="Andale Mono"/>
              </a:rPr>
              <a:t>A G C G A G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28" name="Sechseck 27"/>
          <p:cNvSpPr/>
          <p:nvPr/>
        </p:nvSpPr>
        <p:spPr bwMode="auto">
          <a:xfrm>
            <a:off x="4391472" y="3617511"/>
            <a:ext cx="144016" cy="144016"/>
          </a:xfrm>
          <a:prstGeom prst="hexagon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95536" y="1233251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ndale Mono"/>
              <a:cs typeface="Andale Mono"/>
            </a:endParaRPr>
          </a:p>
          <a:p>
            <a:r>
              <a:rPr lang="en-US" u="dbl" dirty="0" smtClean="0">
                <a:latin typeface="Andale Mono"/>
                <a:cs typeface="Andale Mono"/>
              </a:rPr>
              <a:t>r-</a:t>
            </a:r>
            <a:r>
              <a:rPr lang="en-US" u="dbl" dirty="0" err="1" smtClean="0">
                <a:latin typeface="Andale Mono"/>
                <a:cs typeface="Andale Mono"/>
              </a:rPr>
              <a:t>pos</a:t>
            </a:r>
            <a:r>
              <a:rPr lang="en-US" u="dbl" dirty="0">
                <a:latin typeface="Andale Mono"/>
                <a:cs typeface="Andale Mono"/>
              </a:rPr>
              <a:t>	</a:t>
            </a:r>
            <a:r>
              <a:rPr lang="en-US" u="dbl" dirty="0" smtClean="0">
                <a:latin typeface="Andale Mono"/>
                <a:cs typeface="Andale Mono"/>
              </a:rPr>
              <a:t>	Delta            </a:t>
            </a:r>
            <a:r>
              <a:rPr lang="en-US" u="dbl" dirty="0" smtClean="0">
                <a:solidFill>
                  <a:srgbClr val="FFFFFF"/>
                </a:solidFill>
                <a:latin typeface="Andale Mono"/>
                <a:cs typeface="Andale Mono"/>
              </a:rPr>
              <a:t>a</a:t>
            </a:r>
          </a:p>
          <a:p>
            <a:r>
              <a:rPr lang="en-US" dirty="0" smtClean="0">
                <a:latin typeface="Andale Mono"/>
                <a:cs typeface="Andale Mono"/>
              </a:rPr>
              <a:t>  6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	</a:t>
            </a:r>
            <a:r>
              <a:rPr lang="en-US" dirty="0" smtClean="0">
                <a:latin typeface="Andale Mono"/>
                <a:cs typeface="Andale Mono"/>
              </a:rPr>
              <a:t>R-(  ‘G’,{2,3})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12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	</a:t>
            </a:r>
            <a:r>
              <a:rPr lang="en-US" dirty="0" smtClean="0">
                <a:latin typeface="Andale Mono"/>
                <a:ea typeface="Wingdings"/>
                <a:cs typeface="Andale Mono"/>
                <a:sym typeface="Wingdings"/>
              </a:rPr>
              <a:t>D-(‘TAT’,{1,2})</a:t>
            </a:r>
          </a:p>
          <a:p>
            <a:r>
              <a:rPr lang="en-US" dirty="0" smtClean="0">
                <a:latin typeface="Andale Mono"/>
                <a:ea typeface="Wingdings"/>
                <a:cs typeface="Andale Mono"/>
                <a:sym typeface="Wingdings"/>
              </a:rPr>
              <a:t> 21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	</a:t>
            </a:r>
            <a:r>
              <a:rPr lang="en-US" dirty="0" smtClean="0">
                <a:latin typeface="Andale Mono"/>
                <a:ea typeface="Wingdings"/>
                <a:cs typeface="Andale Mono"/>
                <a:sym typeface="Wingdings"/>
              </a:rPr>
              <a:t>R-(  ‘C’,{1,2,3})</a:t>
            </a:r>
          </a:p>
          <a:p>
            <a:r>
              <a:rPr lang="en-US" dirty="0" smtClean="0">
                <a:latin typeface="Andale Mono"/>
                <a:ea typeface="Wingdings"/>
                <a:cs typeface="Andale Mono"/>
                <a:sym typeface="Wingdings"/>
              </a:rPr>
              <a:t> 22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 smtClean="0">
                <a:latin typeface="Andale Mono"/>
                <a:ea typeface="Wingdings"/>
                <a:cs typeface="Andale Mono"/>
                <a:sym typeface="Wingdings"/>
              </a:rPr>
              <a:t>	I-(  ‘G’,{1})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101722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Delta-Map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7236296" y="32057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{1*,2,3}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804248" y="25484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{2*,3}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380312" y="34032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{1*}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067944" y="30652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{1*,2}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907704" y="427661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35"/>
          <p:cNvCxnSpPr>
            <a:stCxn id="35" idx="0"/>
          </p:cNvCxnSpPr>
          <p:nvPr/>
        </p:nvCxnSpPr>
        <p:spPr bwMode="auto">
          <a:xfrm flipV="1">
            <a:off x="1979712" y="3772560"/>
            <a:ext cx="0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 Verbindung 36"/>
          <p:cNvCxnSpPr>
            <a:endCxn id="39" idx="3"/>
          </p:cNvCxnSpPr>
          <p:nvPr/>
        </p:nvCxnSpPr>
        <p:spPr bwMode="auto">
          <a:xfrm flipV="1">
            <a:off x="1187624" y="3772560"/>
            <a:ext cx="1907704" cy="110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feld 37"/>
          <p:cNvSpPr txBox="1"/>
          <p:nvPr/>
        </p:nvSpPr>
        <p:spPr>
          <a:xfrm>
            <a:off x="1115616" y="3475236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ndale Mono"/>
                <a:cs typeface="Andale Mono"/>
              </a:rPr>
              <a:t>C G T G G C A</a:t>
            </a:r>
            <a:endParaRPr lang="en-US" dirty="0"/>
          </a:p>
        </p:txBody>
      </p:sp>
      <p:sp>
        <p:nvSpPr>
          <p:cNvPr id="39" name="Sechseck 38"/>
          <p:cNvSpPr/>
          <p:nvPr/>
        </p:nvSpPr>
        <p:spPr bwMode="auto">
          <a:xfrm>
            <a:off x="3095328" y="3700552"/>
            <a:ext cx="144016" cy="144016"/>
          </a:xfrm>
          <a:prstGeom prst="hexagon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2555776" y="31244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{2*,3}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112060" y="17612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size: 4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5112060" y="14012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Pattern: AGCG</a:t>
            </a:r>
            <a:endParaRPr lang="en-US" dirty="0"/>
          </a:p>
        </p:txBody>
      </p:sp>
      <p:cxnSp>
        <p:nvCxnSpPr>
          <p:cNvPr id="43" name="Gerade Verbindung 42"/>
          <p:cNvCxnSpPr>
            <a:stCxn id="35" idx="6"/>
            <a:endCxn id="11" idx="2"/>
          </p:cNvCxnSpPr>
          <p:nvPr/>
        </p:nvCxnSpPr>
        <p:spPr bwMode="auto">
          <a:xfrm flipV="1">
            <a:off x="2051720" y="4337591"/>
            <a:ext cx="1475656" cy="110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43"/>
          <p:cNvCxnSpPr>
            <a:stCxn id="11" idx="6"/>
            <a:endCxn id="12" idx="2"/>
          </p:cNvCxnSpPr>
          <p:nvPr/>
        </p:nvCxnSpPr>
        <p:spPr bwMode="auto">
          <a:xfrm>
            <a:off x="3671392" y="4337591"/>
            <a:ext cx="2340768" cy="110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Gerade Verbindung 44"/>
          <p:cNvCxnSpPr>
            <a:stCxn id="12" idx="6"/>
            <a:endCxn id="13" idx="2"/>
          </p:cNvCxnSpPr>
          <p:nvPr/>
        </p:nvCxnSpPr>
        <p:spPr bwMode="auto">
          <a:xfrm>
            <a:off x="6156176" y="4348624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45"/>
          <p:cNvCxnSpPr>
            <a:stCxn id="13" idx="6"/>
            <a:endCxn id="47" idx="2"/>
          </p:cNvCxnSpPr>
          <p:nvPr/>
        </p:nvCxnSpPr>
        <p:spPr bwMode="auto">
          <a:xfrm>
            <a:off x="6444208" y="4348624"/>
            <a:ext cx="20162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8460432" y="427661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912260" y="1391964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 3 C: 1 G: 2 T: 4</a:t>
            </a:r>
            <a:endParaRPr lang="en-US" dirty="0"/>
          </a:p>
        </p:txBody>
      </p:sp>
      <p:sp>
        <p:nvSpPr>
          <p:cNvPr id="49" name="Textfeld 48"/>
          <p:cNvSpPr txBox="1"/>
          <p:nvPr/>
        </p:nvSpPr>
        <p:spPr>
          <a:xfrm>
            <a:off x="5112568" y="101722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Horspool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0" name="Rechteck 49"/>
          <p:cNvSpPr/>
          <p:nvPr/>
        </p:nvSpPr>
        <p:spPr bwMode="auto">
          <a:xfrm>
            <a:off x="467544" y="1824416"/>
            <a:ext cx="4176464" cy="288032"/>
          </a:xfrm>
          <a:prstGeom prst="rect">
            <a:avLst/>
          </a:prstGeom>
          <a:noFill/>
          <a:ln w="2857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323528" y="4420632"/>
            <a:ext cx="1080120" cy="28803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1000"/>
                </a:schemeClr>
              </a:gs>
              <a:gs pos="35000">
                <a:schemeClr val="dk1">
                  <a:tint val="37000"/>
                  <a:satMod val="300000"/>
                  <a:alpha val="41000"/>
                </a:schemeClr>
              </a:gs>
              <a:gs pos="100000">
                <a:schemeClr val="dk1">
                  <a:tint val="15000"/>
                  <a:satMod val="350000"/>
                  <a:alpha val="41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1187624" y="3556536"/>
            <a:ext cx="1008112" cy="216024"/>
          </a:xfrm>
          <a:prstGeom prst="roundRect">
            <a:avLst/>
          </a:prstGeom>
          <a:solidFill>
            <a:srgbClr val="FF9933">
              <a:alpha val="4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2843808" y="3412520"/>
            <a:ext cx="1080120" cy="216024"/>
          </a:xfrm>
          <a:prstGeom prst="roundRect">
            <a:avLst/>
          </a:prstGeom>
          <a:solidFill>
            <a:srgbClr val="FF9933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7236296" y="32057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{1*}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55" name="Abgerundetes Rechteck 54"/>
          <p:cNvSpPr/>
          <p:nvPr/>
        </p:nvSpPr>
        <p:spPr bwMode="auto">
          <a:xfrm>
            <a:off x="5580112" y="2845748"/>
            <a:ext cx="1008112" cy="216024"/>
          </a:xfrm>
          <a:prstGeom prst="roundRect">
            <a:avLst/>
          </a:prstGeom>
          <a:solidFill>
            <a:srgbClr val="FF9933">
              <a:alpha val="4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6372200" y="3700552"/>
            <a:ext cx="1008112" cy="216024"/>
          </a:xfrm>
          <a:prstGeom prst="roundRect">
            <a:avLst/>
          </a:prstGeom>
          <a:solidFill>
            <a:srgbClr val="FF9933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608976" y="4420632"/>
            <a:ext cx="1080120" cy="28803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77000"/>
                </a:schemeClr>
              </a:gs>
              <a:gs pos="35000">
                <a:schemeClr val="accent3">
                  <a:tint val="37000"/>
                  <a:satMod val="300000"/>
                  <a:alpha val="77000"/>
                </a:schemeClr>
              </a:gs>
              <a:gs pos="100000">
                <a:schemeClr val="accent3">
                  <a:tint val="15000"/>
                  <a:satMod val="350000"/>
                  <a:alpha val="77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611560" y="5113734"/>
            <a:ext cx="1044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30000" dirty="0" smtClean="0"/>
              <a:t>1</a:t>
            </a:r>
            <a:r>
              <a:rPr lang="en-US" dirty="0" smtClean="0"/>
              <a:t> : 1</a:t>
            </a:r>
          </a:p>
          <a:p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: 1</a:t>
            </a:r>
          </a:p>
          <a:p>
            <a:r>
              <a:rPr lang="en-US" dirty="0" smtClean="0"/>
              <a:t>s</a:t>
            </a:r>
            <a:r>
              <a:rPr lang="en-US" baseline="30000" dirty="0" smtClean="0"/>
              <a:t>3</a:t>
            </a:r>
            <a:r>
              <a:rPr lang="en-US" dirty="0" smtClean="0"/>
              <a:t> : 1</a:t>
            </a:r>
            <a:endParaRPr lang="en-US" dirty="0"/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2828765" y="3396884"/>
            <a:ext cx="1080120" cy="23286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77000"/>
                </a:schemeClr>
              </a:gs>
              <a:gs pos="35000">
                <a:schemeClr val="accent3">
                  <a:tint val="37000"/>
                  <a:satMod val="300000"/>
                  <a:alpha val="77000"/>
                </a:schemeClr>
              </a:gs>
              <a:gs pos="100000">
                <a:schemeClr val="accent3">
                  <a:tint val="15000"/>
                  <a:satMod val="350000"/>
                  <a:alpha val="77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3005318" y="5393356"/>
            <a:ext cx="10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30000" dirty="0" smtClean="0"/>
              <a:t>1</a:t>
            </a:r>
            <a:r>
              <a:rPr lang="en-US" dirty="0" smtClean="0"/>
              <a:t> : 9</a:t>
            </a:r>
          </a:p>
          <a:p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: 9</a:t>
            </a:r>
          </a:p>
        </p:txBody>
      </p:sp>
      <p:sp>
        <p:nvSpPr>
          <p:cNvPr id="63" name="Abgerundetes Rechteck 62"/>
          <p:cNvSpPr/>
          <p:nvPr/>
        </p:nvSpPr>
        <p:spPr bwMode="auto">
          <a:xfrm>
            <a:off x="5580112" y="3342254"/>
            <a:ext cx="1080120" cy="23286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77000"/>
                </a:schemeClr>
              </a:gs>
              <a:gs pos="35000">
                <a:schemeClr val="accent3">
                  <a:tint val="37000"/>
                  <a:satMod val="300000"/>
                  <a:alpha val="77000"/>
                </a:schemeClr>
              </a:gs>
              <a:gs pos="100000">
                <a:schemeClr val="accent3">
                  <a:tint val="15000"/>
                  <a:satMod val="350000"/>
                  <a:alpha val="77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5544108" y="5642247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30000" dirty="0" smtClean="0"/>
              <a:t>1</a:t>
            </a:r>
            <a:r>
              <a:rPr lang="en-US" dirty="0" smtClean="0"/>
              <a:t> : 16</a:t>
            </a:r>
          </a:p>
        </p:txBody>
      </p:sp>
      <p:sp>
        <p:nvSpPr>
          <p:cNvPr id="66" name="Interaktive Schaltfläche: Anpassen 65">
            <a:hlinkClick r:id="" action="ppaction://hlinkshowjump?jump=nextslide" highlightClick="1"/>
          </p:cNvPr>
          <p:cNvSpPr/>
          <p:nvPr/>
        </p:nvSpPr>
        <p:spPr>
          <a:xfrm>
            <a:off x="8818746" y="6542569"/>
            <a:ext cx="312285" cy="307075"/>
          </a:xfrm>
          <a:prstGeom prst="actionButtonBlank">
            <a:avLst/>
          </a:prstGeom>
          <a:solidFill>
            <a:srgbClr val="FFFFFF"/>
          </a:solidFill>
          <a:ln>
            <a:solidFill>
              <a:srgbClr val="FFFFFF"/>
            </a:solidFill>
          </a:ln>
          <a:scene3d>
            <a:camera prst="orthographicFront"/>
            <a:lightRig rig="threePt" dir="t"/>
          </a:scene3d>
          <a:sp3d>
            <a:bevelT w="57150" h="3175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3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16 0 " pathEditMode="relative" ptsTypes="AA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6 1.2969E-7 L 0.09064 1.2969E-7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8014E-6 2.03335E-6 L 0.06303 2.03335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3 -2.53821E-6 L 0.09446 -2.53821E-6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215 " pathEditMode="relative" ptsTypes="AA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64 1.2969E-7 L 0.17729 1.2969E-7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9 1.2969E-7 L 0.27175 1.2969E-7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504 0 " pathEditMode="relative" ptsTypes="AA">
                                      <p:cBhvr>
                                        <p:cTn id="1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403E-6 0.04215 L -2.42403E-6 0.08407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75 1.2969E-7 L 0.38982 1.2969E-7 " pathEditMode="relative" rAng="0" ptsTypes="AA">
                                      <p:cBhvr>
                                        <p:cTn id="1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83 1.2969E-7 L 0.47647 1.2969E-7 " pathEditMode="relative" rAng="0" ptsTypes="AA">
                                      <p:cBhvr>
                                        <p:cTn id="1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647 1.2969E-7 L 0.57111 1.2969E-7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03 0 " pathEditMode="relative" ptsTypes="AA">
                                      <p:cBhvr>
                                        <p:cTn id="2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403E-6 0.08407 L -2.42403E-6 0.12622 " pathEditMode="relative" rAng="0" ptsTypes="AA">
                                      <p:cBhvr>
                                        <p:cTn id="2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4126E-6 5.04863E-6 L 0.03143 5.04863E-6 " pathEditMode="relative" ptsTypes="AA">
                                      <p:cBhvr>
                                        <p:cTn id="30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111 1.2969E-7 L 0.65775 1.2969E-7 " pathEditMode="relative" rAng="0" ptsTypes="AA">
                                      <p:cBhvr>
                                        <p:cTn id="3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775 1.2969E-7 L 0.72061 1.2969E-7 " pathEditMode="relative" rAng="0" ptsTypes="AA">
                                      <p:cBhvr>
                                        <p:cTn id="3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056 4.75816E-6 L 0.78117 0.00023 " pathEditMode="relative" rAng="0" ptsTypes="AA">
                                      <p:cBhvr>
                                        <p:cTn id="3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 animBg="1"/>
      <p:bldP spid="7" grpId="1" animBg="1"/>
      <p:bldP spid="7" grpId="2" animBg="1"/>
      <p:bldP spid="9" grpId="0"/>
      <p:bldP spid="10" grpId="0" animBg="1"/>
      <p:bldP spid="11" grpId="0" animBg="1"/>
      <p:bldP spid="12" grpId="0" animBg="1"/>
      <p:bldP spid="13" grpId="0" animBg="1"/>
      <p:bldP spid="18" grpId="0" animBg="1"/>
      <p:bldP spid="18" grpId="1" animBg="1"/>
      <p:bldP spid="22" grpId="0"/>
      <p:bldP spid="22" grpId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/>
      <p:bldP spid="27" grpId="1"/>
      <p:bldP spid="28" grpId="0" animBg="1"/>
      <p:bldP spid="28" grpId="1" animBg="1"/>
      <p:bldP spid="29" grpId="0"/>
      <p:bldP spid="30" grpId="0"/>
      <p:bldP spid="31" grpId="0"/>
      <p:bldP spid="31" grpId="1"/>
      <p:bldP spid="31" grpId="2"/>
      <p:bldP spid="32" grpId="0"/>
      <p:bldP spid="32" grpId="1"/>
      <p:bldP spid="33" grpId="0"/>
      <p:bldP spid="33" grpId="1"/>
      <p:bldP spid="34" grpId="0"/>
      <p:bldP spid="34" grpId="1"/>
      <p:bldP spid="35" grpId="0" animBg="1"/>
      <p:bldP spid="38" grpId="0"/>
      <p:bldP spid="38" grpId="1"/>
      <p:bldP spid="39" grpId="0" animBg="1"/>
      <p:bldP spid="39" grpId="1" animBg="1"/>
      <p:bldP spid="40" grpId="0"/>
      <p:bldP spid="40" grpId="1"/>
      <p:bldP spid="41" grpId="0"/>
      <p:bldP spid="42" grpId="0"/>
      <p:bldP spid="47" grpId="0" animBg="1"/>
      <p:bldP spid="48" grpId="0"/>
      <p:bldP spid="49" grpId="0"/>
      <p:bldP spid="50" grpId="0" animBg="1"/>
      <p:bldP spid="50" grpId="1" animBg="1"/>
      <p:bldP spid="50" grpId="2" animBg="1"/>
      <p:bldP spid="50" grpId="3" animBg="1"/>
      <p:bldP spid="50" grpId="4" animBg="1"/>
      <p:bldP spid="51" grpId="0" animBg="1"/>
      <p:bldP spid="51" grpId="1" animBg="1"/>
      <p:bldP spid="51" grpId="2" animBg="1"/>
      <p:bldP spid="51" grpId="3" animBg="1"/>
      <p:bldP spid="51" grpId="4" animBg="1"/>
      <p:bldP spid="51" grpId="5" animBg="1"/>
      <p:bldP spid="51" grpId="6" animBg="1"/>
      <p:bldP spid="51" grpId="7" animBg="1"/>
      <p:bldP spid="51" grpId="8" animBg="1"/>
      <p:bldP spid="51" grpId="9" animBg="1"/>
      <p:bldP spid="51" grpId="10" animBg="1"/>
      <p:bldP spid="52" grpId="0" animBg="1"/>
      <p:bldP spid="52" grpId="1" animBg="1"/>
      <p:bldP spid="52" grpId="2" animBg="1"/>
      <p:bldP spid="52" grpId="3" animBg="1"/>
      <p:bldP spid="53" grpId="0" animBg="1"/>
      <p:bldP spid="53" grpId="1" animBg="1"/>
      <p:bldP spid="53" grpId="2" animBg="1"/>
      <p:bldP spid="54" grpId="0"/>
      <p:bldP spid="54" grpId="1"/>
      <p:bldP spid="55" grpId="0" animBg="1"/>
      <p:bldP spid="55" grpId="1" animBg="1"/>
      <p:bldP spid="56" grpId="0" animBg="1"/>
      <p:bldP spid="56" grpId="1" animBg="1"/>
      <p:bldP spid="56" grpId="2" animBg="1"/>
      <p:bldP spid="58" grpId="0" animBg="1"/>
      <p:bldP spid="58" grpId="1" animBg="1"/>
      <p:bldP spid="60" grpId="0"/>
      <p:bldP spid="61" grpId="0" animBg="1"/>
      <p:bldP spid="61" grpId="1" animBg="1"/>
      <p:bldP spid="62" grpId="0"/>
      <p:bldP spid="63" grpId="0" animBg="1"/>
      <p:bldP spid="63" grpId="1" animBg="1"/>
      <p:bldP spid="64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870</Words>
  <Application>Microsoft Macintosh PowerPoint</Application>
  <PresentationFormat>Bildschirmpräsentation (4:3)</PresentationFormat>
  <Paragraphs>320</Paragraphs>
  <Slides>16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Office-Design</vt:lpstr>
      <vt:lpstr> </vt:lpstr>
      <vt:lpstr>What we have!</vt:lpstr>
      <vt:lpstr>What we want!</vt:lpstr>
      <vt:lpstr>What we want!</vt:lpstr>
      <vt:lpstr>Referential Compression</vt:lpstr>
      <vt:lpstr>Journaled String Interface</vt:lpstr>
      <vt:lpstr>Journaled String Tree</vt:lpstr>
      <vt:lpstr>Journaled String Tree Traversal</vt:lpstr>
      <vt:lpstr>Journaled String Tree Traversal</vt:lpstr>
      <vt:lpstr>Scale Memory Footprint</vt:lpstr>
      <vt:lpstr>Results</vt:lpstr>
      <vt:lpstr>Questions?</vt:lpstr>
      <vt:lpstr>Background</vt:lpstr>
      <vt:lpstr>Background</vt:lpstr>
      <vt:lpstr>Journaled String Tree</vt:lpstr>
      <vt:lpstr>Core Parallelization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 Krakau</dc:creator>
  <cp:lastModifiedBy>Märker, René</cp:lastModifiedBy>
  <cp:revision>411</cp:revision>
  <dcterms:created xsi:type="dcterms:W3CDTF">2012-08-22T10:25:20Z</dcterms:created>
  <dcterms:modified xsi:type="dcterms:W3CDTF">2014-06-10T09:37:41Z</dcterms:modified>
</cp:coreProperties>
</file>