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8" r:id="rId3"/>
    <p:sldId id="259" r:id="rId4"/>
    <p:sldId id="263" r:id="rId5"/>
    <p:sldId id="264" r:id="rId6"/>
    <p:sldId id="260" r:id="rId7"/>
    <p:sldId id="261" r:id="rId8"/>
    <p:sldId id="262" r:id="rId9"/>
    <p:sldId id="269" r:id="rId10"/>
    <p:sldId id="266" r:id="rId11"/>
    <p:sldId id="267" r:id="rId12"/>
    <p:sldId id="268" r:id="rId13"/>
    <p:sldId id="273" r:id="rId14"/>
    <p:sldId id="274" r:id="rId15"/>
    <p:sldId id="347" r:id="rId16"/>
    <p:sldId id="348" r:id="rId17"/>
    <p:sldId id="330" r:id="rId18"/>
    <p:sldId id="334" r:id="rId19"/>
    <p:sldId id="333" r:id="rId20"/>
    <p:sldId id="332" r:id="rId21"/>
    <p:sldId id="337" r:id="rId22"/>
    <p:sldId id="336" r:id="rId23"/>
    <p:sldId id="335" r:id="rId24"/>
    <p:sldId id="340" r:id="rId25"/>
    <p:sldId id="339" r:id="rId26"/>
    <p:sldId id="338" r:id="rId27"/>
    <p:sldId id="343" r:id="rId28"/>
    <p:sldId id="342" r:id="rId29"/>
    <p:sldId id="341" r:id="rId30"/>
    <p:sldId id="328" r:id="rId31"/>
    <p:sldId id="321" r:id="rId32"/>
    <p:sldId id="344" r:id="rId33"/>
    <p:sldId id="345" r:id="rId34"/>
    <p:sldId id="353" r:id="rId35"/>
    <p:sldId id="349" r:id="rId36"/>
    <p:sldId id="350" r:id="rId37"/>
    <p:sldId id="351" r:id="rId38"/>
    <p:sldId id="326" r:id="rId39"/>
    <p:sldId id="352" r:id="rId40"/>
    <p:sldId id="32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758" y="1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4371B-C3E4-4008-92EF-1E17F141342B}" type="datetimeFigureOut">
              <a:rPr lang="en-IN" smtClean="0"/>
              <a:t>29-05-2020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E42B1-32E1-401C-9C9C-6B1F12042F48}" type="slidenum">
              <a:rPr lang="en-IN" smtClean="0"/>
              <a:t>‹#›</a:t>
            </a:fld>
            <a:endParaRPr lang="en-IN"/>
          </a:p>
        </p:txBody>
      </p:sp>
    </p:spTree>
    <p:extLst>
      <p:ext uri="{BB962C8B-B14F-4D97-AF65-F5344CB8AC3E}">
        <p14:creationId xmlns:p14="http://schemas.microsoft.com/office/powerpoint/2010/main" val="3901506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CBE7716-13FB-4416-BA8C-568C1E8537FF}" type="datetime1">
              <a:rPr lang="en-IN" smtClean="0"/>
              <a:t>29-05-2020</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F79575A-CC03-4CE5-AF7A-67936C8C73A7}" type="slidenum">
              <a:rPr lang="en-IN" smtClean="0"/>
              <a:pPr/>
              <a:t>‹#›</a:t>
            </a:fld>
            <a:endParaRPr lang="en-IN"/>
          </a:p>
        </p:txBody>
      </p:sp>
    </p:spTree>
    <p:extLst>
      <p:ext uri="{BB962C8B-B14F-4D97-AF65-F5344CB8AC3E}">
        <p14:creationId xmlns:p14="http://schemas.microsoft.com/office/powerpoint/2010/main" val="32226152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8613E-CA8F-4D09-AECD-B72927554DBD}" type="datetime1">
              <a:rPr lang="en-IN" smtClean="0">
                <a:solidFill>
                  <a:prstClr val="black">
                    <a:alpha val="80000"/>
                  </a:prstClr>
                </a:solidFill>
              </a:rPr>
              <a:t>29-05-2020</a:t>
            </a:fld>
            <a:endParaRPr lang="en-IN">
              <a:solidFill>
                <a:prstClr val="black">
                  <a:alpha val="80000"/>
                </a:prstClr>
              </a:solidFill>
            </a:endParaRPr>
          </a:p>
        </p:txBody>
      </p:sp>
      <p:sp>
        <p:nvSpPr>
          <p:cNvPr id="5" name="Footer Placeholder 4"/>
          <p:cNvSpPr>
            <a:spLocks noGrp="1"/>
          </p:cNvSpPr>
          <p:nvPr>
            <p:ph type="ftr" sz="quarter" idx="11"/>
          </p:nvPr>
        </p:nvSpPr>
        <p:spPr/>
        <p:txBody>
          <a:bodyPr/>
          <a:lstStyle/>
          <a:p>
            <a:endParaRPr lang="en-IN">
              <a:solidFill>
                <a:prstClr val="black">
                  <a:alpha val="80000"/>
                </a:prstClr>
              </a:solidFill>
            </a:endParaRPr>
          </a:p>
        </p:txBody>
      </p:sp>
      <p:sp>
        <p:nvSpPr>
          <p:cNvPr id="6" name="Slide Number Placeholder 5"/>
          <p:cNvSpPr>
            <a:spLocks noGrp="1"/>
          </p:cNvSpPr>
          <p:nvPr>
            <p:ph type="sldNum" sz="quarter" idx="12"/>
          </p:nvPr>
        </p:nvSpPr>
        <p:spPr/>
        <p:txBody>
          <a:bodyPr/>
          <a:lstStyle/>
          <a:p>
            <a:fld id="{5F79575A-CC03-4CE5-AF7A-67936C8C73A7}" type="slidenum">
              <a:rPr lang="en-IN" smtClean="0">
                <a:solidFill>
                  <a:srgbClr val="50B4C8">
                    <a:alpha val="25000"/>
                  </a:srgbClr>
                </a:solidFill>
              </a:rPr>
              <a:pPr/>
              <a:t>‹#›</a:t>
            </a:fld>
            <a:endParaRPr lang="en-IN">
              <a:solidFill>
                <a:srgbClr val="50B4C8">
                  <a:alpha val="25000"/>
                </a:srgbClr>
              </a:solidFill>
            </a:endParaRPr>
          </a:p>
        </p:txBody>
      </p:sp>
    </p:spTree>
    <p:extLst>
      <p:ext uri="{BB962C8B-B14F-4D97-AF65-F5344CB8AC3E}">
        <p14:creationId xmlns:p14="http://schemas.microsoft.com/office/powerpoint/2010/main" val="211660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5E67-A323-46F4-89E4-1EB57462CEA6}" type="datetime1">
              <a:rPr lang="en-IN" smtClean="0">
                <a:solidFill>
                  <a:prstClr val="black">
                    <a:alpha val="80000"/>
                  </a:prstClr>
                </a:solidFill>
              </a:rPr>
              <a:t>29-05-2020</a:t>
            </a:fld>
            <a:endParaRPr lang="en-IN">
              <a:solidFill>
                <a:prstClr val="black">
                  <a:alpha val="80000"/>
                </a:prstClr>
              </a:solidFill>
            </a:endParaRPr>
          </a:p>
        </p:txBody>
      </p:sp>
      <p:sp>
        <p:nvSpPr>
          <p:cNvPr id="5" name="Footer Placeholder 4"/>
          <p:cNvSpPr>
            <a:spLocks noGrp="1"/>
          </p:cNvSpPr>
          <p:nvPr>
            <p:ph type="ftr" sz="quarter" idx="11"/>
          </p:nvPr>
        </p:nvSpPr>
        <p:spPr/>
        <p:txBody>
          <a:bodyPr/>
          <a:lstStyle/>
          <a:p>
            <a:endParaRPr lang="en-IN">
              <a:solidFill>
                <a:prstClr val="black">
                  <a:alpha val="80000"/>
                </a:prstClr>
              </a:solidFill>
            </a:endParaRPr>
          </a:p>
        </p:txBody>
      </p:sp>
      <p:sp>
        <p:nvSpPr>
          <p:cNvPr id="6" name="Slide Number Placeholder 5"/>
          <p:cNvSpPr>
            <a:spLocks noGrp="1"/>
          </p:cNvSpPr>
          <p:nvPr>
            <p:ph type="sldNum" sz="quarter" idx="12"/>
          </p:nvPr>
        </p:nvSpPr>
        <p:spPr/>
        <p:txBody>
          <a:bodyPr/>
          <a:lstStyle/>
          <a:p>
            <a:fld id="{5F79575A-CC03-4CE5-AF7A-67936C8C73A7}" type="slidenum">
              <a:rPr lang="en-IN" smtClean="0">
                <a:solidFill>
                  <a:srgbClr val="50B4C8">
                    <a:alpha val="25000"/>
                  </a:srgbClr>
                </a:solidFill>
              </a:rPr>
              <a:pPr/>
              <a:t>‹#›</a:t>
            </a:fld>
            <a:endParaRPr lang="en-IN">
              <a:solidFill>
                <a:srgbClr val="50B4C8">
                  <a:alpha val="25000"/>
                </a:srgbClr>
              </a:solidFill>
            </a:endParaRPr>
          </a:p>
        </p:txBody>
      </p:sp>
    </p:spTree>
    <p:extLst>
      <p:ext uri="{BB962C8B-B14F-4D97-AF65-F5344CB8AC3E}">
        <p14:creationId xmlns:p14="http://schemas.microsoft.com/office/powerpoint/2010/main" val="132191520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463A9-071C-4AC0-B247-02E12EA87413}" type="datetime1">
              <a:rPr lang="en-IN" smtClean="0">
                <a:solidFill>
                  <a:prstClr val="black">
                    <a:alpha val="80000"/>
                  </a:prstClr>
                </a:solidFill>
              </a:rPr>
              <a:t>29-05-2020</a:t>
            </a:fld>
            <a:endParaRPr lang="en-IN">
              <a:solidFill>
                <a:prstClr val="black">
                  <a:alpha val="80000"/>
                </a:prstClr>
              </a:solidFill>
            </a:endParaRPr>
          </a:p>
        </p:txBody>
      </p:sp>
      <p:sp>
        <p:nvSpPr>
          <p:cNvPr id="5" name="Footer Placeholder 4"/>
          <p:cNvSpPr>
            <a:spLocks noGrp="1"/>
          </p:cNvSpPr>
          <p:nvPr>
            <p:ph type="ftr" sz="quarter" idx="11"/>
          </p:nvPr>
        </p:nvSpPr>
        <p:spPr/>
        <p:txBody>
          <a:bodyPr/>
          <a:lstStyle/>
          <a:p>
            <a:endParaRPr lang="en-IN">
              <a:solidFill>
                <a:prstClr val="black">
                  <a:alpha val="80000"/>
                </a:prstClr>
              </a:solidFill>
            </a:endParaRPr>
          </a:p>
        </p:txBody>
      </p:sp>
      <p:sp>
        <p:nvSpPr>
          <p:cNvPr id="6" name="Slide Number Placeholder 5"/>
          <p:cNvSpPr>
            <a:spLocks noGrp="1"/>
          </p:cNvSpPr>
          <p:nvPr>
            <p:ph type="sldNum" sz="quarter" idx="12"/>
          </p:nvPr>
        </p:nvSpPr>
        <p:spPr/>
        <p:txBody>
          <a:bodyPr/>
          <a:lstStyle/>
          <a:p>
            <a:fld id="{5F79575A-CC03-4CE5-AF7A-67936C8C73A7}" type="slidenum">
              <a:rPr lang="en-IN" smtClean="0">
                <a:solidFill>
                  <a:srgbClr val="50B4C8">
                    <a:alpha val="25000"/>
                  </a:srgbClr>
                </a:solidFill>
              </a:rPr>
              <a:pPr/>
              <a:t>‹#›</a:t>
            </a:fld>
            <a:endParaRPr lang="en-IN">
              <a:solidFill>
                <a:srgbClr val="50B4C8">
                  <a:alpha val="25000"/>
                </a:srgbClr>
              </a:solidFill>
            </a:endParaRPr>
          </a:p>
        </p:txBody>
      </p:sp>
    </p:spTree>
    <p:extLst>
      <p:ext uri="{BB962C8B-B14F-4D97-AF65-F5344CB8AC3E}">
        <p14:creationId xmlns:p14="http://schemas.microsoft.com/office/powerpoint/2010/main" val="167462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D0869-FB6D-49B1-9760-D41AD157DDFD}" type="datetime1">
              <a:rPr lang="en-IN" smtClean="0">
                <a:solidFill>
                  <a:prstClr val="black">
                    <a:alpha val="80000"/>
                  </a:prstClr>
                </a:solidFill>
              </a:rPr>
              <a:t>29-05-2020</a:t>
            </a:fld>
            <a:endParaRPr lang="en-IN">
              <a:solidFill>
                <a:prstClr val="black">
                  <a:alpha val="80000"/>
                </a:prstClr>
              </a:solidFill>
            </a:endParaRPr>
          </a:p>
        </p:txBody>
      </p:sp>
      <p:sp>
        <p:nvSpPr>
          <p:cNvPr id="5" name="Footer Placeholder 4"/>
          <p:cNvSpPr>
            <a:spLocks noGrp="1"/>
          </p:cNvSpPr>
          <p:nvPr>
            <p:ph type="ftr" sz="quarter" idx="11"/>
          </p:nvPr>
        </p:nvSpPr>
        <p:spPr/>
        <p:txBody>
          <a:bodyPr/>
          <a:lstStyle/>
          <a:p>
            <a:endParaRPr lang="en-IN">
              <a:solidFill>
                <a:prstClr val="black">
                  <a:alpha val="80000"/>
                </a:prstClr>
              </a:solidFill>
            </a:endParaRPr>
          </a:p>
        </p:txBody>
      </p:sp>
      <p:sp>
        <p:nvSpPr>
          <p:cNvPr id="6" name="Slide Number Placeholder 5"/>
          <p:cNvSpPr>
            <a:spLocks noGrp="1"/>
          </p:cNvSpPr>
          <p:nvPr>
            <p:ph type="sldNum" sz="quarter" idx="12"/>
          </p:nvPr>
        </p:nvSpPr>
        <p:spPr/>
        <p:txBody>
          <a:bodyPr/>
          <a:lstStyle/>
          <a:p>
            <a:fld id="{5F79575A-CC03-4CE5-AF7A-67936C8C73A7}" type="slidenum">
              <a:rPr lang="en-IN" smtClean="0">
                <a:solidFill>
                  <a:srgbClr val="50B4C8">
                    <a:alpha val="25000"/>
                  </a:srgbClr>
                </a:solidFill>
              </a:rPr>
              <a:pPr/>
              <a:t>‹#›</a:t>
            </a:fld>
            <a:endParaRPr lang="en-IN">
              <a:solidFill>
                <a:srgbClr val="50B4C8">
                  <a:alpha val="25000"/>
                </a:srgbClr>
              </a:solidFill>
            </a:endParaRPr>
          </a:p>
        </p:txBody>
      </p:sp>
    </p:spTree>
    <p:extLst>
      <p:ext uri="{BB962C8B-B14F-4D97-AF65-F5344CB8AC3E}">
        <p14:creationId xmlns:p14="http://schemas.microsoft.com/office/powerpoint/2010/main" val="26321768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C16BC-03C2-4D60-8C56-D4D94BC2BC32}" type="datetime1">
              <a:rPr lang="en-IN" smtClean="0">
                <a:solidFill>
                  <a:prstClr val="black">
                    <a:alpha val="80000"/>
                  </a:prstClr>
                </a:solidFill>
              </a:rPr>
              <a:t>29-05-2020</a:t>
            </a:fld>
            <a:endParaRPr lang="en-IN">
              <a:solidFill>
                <a:prstClr val="black">
                  <a:alpha val="80000"/>
                </a:prstClr>
              </a:solidFill>
            </a:endParaRPr>
          </a:p>
        </p:txBody>
      </p:sp>
      <p:sp>
        <p:nvSpPr>
          <p:cNvPr id="6" name="Footer Placeholder 5"/>
          <p:cNvSpPr>
            <a:spLocks noGrp="1"/>
          </p:cNvSpPr>
          <p:nvPr>
            <p:ph type="ftr" sz="quarter" idx="11"/>
          </p:nvPr>
        </p:nvSpPr>
        <p:spPr/>
        <p:txBody>
          <a:bodyPr/>
          <a:lstStyle/>
          <a:p>
            <a:endParaRPr lang="en-IN">
              <a:solidFill>
                <a:prstClr val="black">
                  <a:alpha val="80000"/>
                </a:prstClr>
              </a:solidFill>
            </a:endParaRPr>
          </a:p>
        </p:txBody>
      </p:sp>
      <p:sp>
        <p:nvSpPr>
          <p:cNvPr id="7" name="Slide Number Placeholder 6"/>
          <p:cNvSpPr>
            <a:spLocks noGrp="1"/>
          </p:cNvSpPr>
          <p:nvPr>
            <p:ph type="sldNum" sz="quarter" idx="12"/>
          </p:nvPr>
        </p:nvSpPr>
        <p:spPr/>
        <p:txBody>
          <a:bodyPr/>
          <a:lstStyle/>
          <a:p>
            <a:fld id="{5F79575A-CC03-4CE5-AF7A-67936C8C73A7}" type="slidenum">
              <a:rPr lang="en-IN" smtClean="0">
                <a:solidFill>
                  <a:srgbClr val="50B4C8">
                    <a:alpha val="25000"/>
                  </a:srgbClr>
                </a:solidFill>
              </a:rPr>
              <a:pPr/>
              <a:t>‹#›</a:t>
            </a:fld>
            <a:endParaRPr lang="en-IN">
              <a:solidFill>
                <a:srgbClr val="50B4C8">
                  <a:alpha val="25000"/>
                </a:srgbClr>
              </a:solidFill>
            </a:endParaRPr>
          </a:p>
        </p:txBody>
      </p:sp>
    </p:spTree>
    <p:extLst>
      <p:ext uri="{BB962C8B-B14F-4D97-AF65-F5344CB8AC3E}">
        <p14:creationId xmlns:p14="http://schemas.microsoft.com/office/powerpoint/2010/main" val="359447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026E9-D408-449D-9604-F9BBE424337C}" type="datetime1">
              <a:rPr lang="en-IN" smtClean="0">
                <a:solidFill>
                  <a:prstClr val="black">
                    <a:alpha val="80000"/>
                  </a:prstClr>
                </a:solidFill>
              </a:rPr>
              <a:t>29-05-2020</a:t>
            </a:fld>
            <a:endParaRPr lang="en-IN">
              <a:solidFill>
                <a:prstClr val="black">
                  <a:alpha val="80000"/>
                </a:prstClr>
              </a:solidFill>
            </a:endParaRPr>
          </a:p>
        </p:txBody>
      </p:sp>
      <p:sp>
        <p:nvSpPr>
          <p:cNvPr id="8" name="Footer Placeholder 7"/>
          <p:cNvSpPr>
            <a:spLocks noGrp="1"/>
          </p:cNvSpPr>
          <p:nvPr>
            <p:ph type="ftr" sz="quarter" idx="11"/>
          </p:nvPr>
        </p:nvSpPr>
        <p:spPr/>
        <p:txBody>
          <a:bodyPr/>
          <a:lstStyle/>
          <a:p>
            <a:endParaRPr lang="en-IN">
              <a:solidFill>
                <a:prstClr val="black">
                  <a:alpha val="80000"/>
                </a:prstClr>
              </a:solidFill>
            </a:endParaRPr>
          </a:p>
        </p:txBody>
      </p:sp>
      <p:sp>
        <p:nvSpPr>
          <p:cNvPr id="9" name="Slide Number Placeholder 8"/>
          <p:cNvSpPr>
            <a:spLocks noGrp="1"/>
          </p:cNvSpPr>
          <p:nvPr>
            <p:ph type="sldNum" sz="quarter" idx="12"/>
          </p:nvPr>
        </p:nvSpPr>
        <p:spPr/>
        <p:txBody>
          <a:bodyPr/>
          <a:lstStyle/>
          <a:p>
            <a:fld id="{5F79575A-CC03-4CE5-AF7A-67936C8C73A7}" type="slidenum">
              <a:rPr lang="en-IN" smtClean="0">
                <a:solidFill>
                  <a:srgbClr val="50B4C8">
                    <a:alpha val="25000"/>
                  </a:srgbClr>
                </a:solidFill>
              </a:rPr>
              <a:pPr/>
              <a:t>‹#›</a:t>
            </a:fld>
            <a:endParaRPr lang="en-IN">
              <a:solidFill>
                <a:srgbClr val="50B4C8">
                  <a:alpha val="25000"/>
                </a:srgbClr>
              </a:solidFill>
            </a:endParaRPr>
          </a:p>
        </p:txBody>
      </p:sp>
    </p:spTree>
    <p:extLst>
      <p:ext uri="{BB962C8B-B14F-4D97-AF65-F5344CB8AC3E}">
        <p14:creationId xmlns:p14="http://schemas.microsoft.com/office/powerpoint/2010/main" val="148963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337C2D-556E-4EAD-9CAB-6F43B4BB37A6}" type="datetime1">
              <a:rPr lang="en-IN" smtClean="0">
                <a:solidFill>
                  <a:prstClr val="black">
                    <a:alpha val="80000"/>
                  </a:prstClr>
                </a:solidFill>
              </a:rPr>
              <a:t>29-05-2020</a:t>
            </a:fld>
            <a:endParaRPr lang="en-IN">
              <a:solidFill>
                <a:prstClr val="black">
                  <a:alpha val="80000"/>
                </a:prstClr>
              </a:solidFill>
            </a:endParaRPr>
          </a:p>
        </p:txBody>
      </p:sp>
      <p:sp>
        <p:nvSpPr>
          <p:cNvPr id="4" name="Footer Placeholder 3"/>
          <p:cNvSpPr>
            <a:spLocks noGrp="1"/>
          </p:cNvSpPr>
          <p:nvPr>
            <p:ph type="ftr" sz="quarter" idx="11"/>
          </p:nvPr>
        </p:nvSpPr>
        <p:spPr/>
        <p:txBody>
          <a:bodyPr/>
          <a:lstStyle/>
          <a:p>
            <a:endParaRPr lang="en-IN">
              <a:solidFill>
                <a:prstClr val="black">
                  <a:alpha val="80000"/>
                </a:prstClr>
              </a:solidFill>
            </a:endParaRPr>
          </a:p>
        </p:txBody>
      </p:sp>
      <p:sp>
        <p:nvSpPr>
          <p:cNvPr id="5" name="Slide Number Placeholder 4"/>
          <p:cNvSpPr>
            <a:spLocks noGrp="1"/>
          </p:cNvSpPr>
          <p:nvPr>
            <p:ph type="sldNum" sz="quarter" idx="12"/>
          </p:nvPr>
        </p:nvSpPr>
        <p:spPr/>
        <p:txBody>
          <a:bodyPr/>
          <a:lstStyle/>
          <a:p>
            <a:fld id="{5F79575A-CC03-4CE5-AF7A-67936C8C73A7}" type="slidenum">
              <a:rPr lang="en-IN" smtClean="0">
                <a:solidFill>
                  <a:srgbClr val="50B4C8">
                    <a:alpha val="25000"/>
                  </a:srgbClr>
                </a:solidFill>
              </a:rPr>
              <a:pPr/>
              <a:t>‹#›</a:t>
            </a:fld>
            <a:endParaRPr lang="en-IN">
              <a:solidFill>
                <a:srgbClr val="50B4C8">
                  <a:alpha val="25000"/>
                </a:srgbClr>
              </a:solidFill>
            </a:endParaRPr>
          </a:p>
        </p:txBody>
      </p:sp>
    </p:spTree>
    <p:extLst>
      <p:ext uri="{BB962C8B-B14F-4D97-AF65-F5344CB8AC3E}">
        <p14:creationId xmlns:p14="http://schemas.microsoft.com/office/powerpoint/2010/main" val="88559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AA023-1F7E-4C91-8EA6-6F2A93E107B4}" type="datetime1">
              <a:rPr lang="en-IN" smtClean="0">
                <a:solidFill>
                  <a:prstClr val="black">
                    <a:alpha val="80000"/>
                  </a:prstClr>
                </a:solidFill>
              </a:rPr>
              <a:t>29-05-2020</a:t>
            </a:fld>
            <a:endParaRPr lang="en-IN">
              <a:solidFill>
                <a:prstClr val="black">
                  <a:alpha val="80000"/>
                </a:prstClr>
              </a:solidFill>
            </a:endParaRPr>
          </a:p>
        </p:txBody>
      </p:sp>
      <p:sp>
        <p:nvSpPr>
          <p:cNvPr id="3" name="Footer Placeholder 2"/>
          <p:cNvSpPr>
            <a:spLocks noGrp="1"/>
          </p:cNvSpPr>
          <p:nvPr>
            <p:ph type="ftr" sz="quarter" idx="11"/>
          </p:nvPr>
        </p:nvSpPr>
        <p:spPr/>
        <p:txBody>
          <a:bodyPr/>
          <a:lstStyle/>
          <a:p>
            <a:endParaRPr lang="en-IN">
              <a:solidFill>
                <a:prstClr val="black">
                  <a:alpha val="80000"/>
                </a:prstClr>
              </a:solidFill>
            </a:endParaRPr>
          </a:p>
        </p:txBody>
      </p:sp>
      <p:sp>
        <p:nvSpPr>
          <p:cNvPr id="4" name="Slide Number Placeholder 3"/>
          <p:cNvSpPr>
            <a:spLocks noGrp="1"/>
          </p:cNvSpPr>
          <p:nvPr>
            <p:ph type="sldNum" sz="quarter" idx="12"/>
          </p:nvPr>
        </p:nvSpPr>
        <p:spPr/>
        <p:txBody>
          <a:bodyPr/>
          <a:lstStyle/>
          <a:p>
            <a:fld id="{5F79575A-CC03-4CE5-AF7A-67936C8C73A7}" type="slidenum">
              <a:rPr lang="en-IN" smtClean="0">
                <a:solidFill>
                  <a:srgbClr val="50B4C8">
                    <a:alpha val="25000"/>
                  </a:srgbClr>
                </a:solidFill>
              </a:rPr>
              <a:pPr/>
              <a:t>‹#›</a:t>
            </a:fld>
            <a:endParaRPr lang="en-IN">
              <a:solidFill>
                <a:srgbClr val="50B4C8">
                  <a:alpha val="25000"/>
                </a:srgbClr>
              </a:solidFill>
            </a:endParaRPr>
          </a:p>
        </p:txBody>
      </p:sp>
    </p:spTree>
    <p:extLst>
      <p:ext uri="{BB962C8B-B14F-4D97-AF65-F5344CB8AC3E}">
        <p14:creationId xmlns:p14="http://schemas.microsoft.com/office/powerpoint/2010/main" val="328273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FC598E5-E75C-4405-A665-3929EBCC29A8}" type="datetime1">
              <a:rPr lang="en-IN" smtClean="0">
                <a:solidFill>
                  <a:prstClr val="black">
                    <a:alpha val="80000"/>
                  </a:prstClr>
                </a:solidFill>
              </a:rPr>
              <a:t>29-05-2020</a:t>
            </a:fld>
            <a:endParaRPr lang="en-IN">
              <a:solidFill>
                <a:prstClr val="black">
                  <a:alpha val="80000"/>
                </a:prstClr>
              </a:solidFill>
            </a:endParaRPr>
          </a:p>
        </p:txBody>
      </p:sp>
      <p:sp>
        <p:nvSpPr>
          <p:cNvPr id="6" name="Footer Placeholder 5"/>
          <p:cNvSpPr>
            <a:spLocks noGrp="1"/>
          </p:cNvSpPr>
          <p:nvPr>
            <p:ph type="ftr" sz="quarter" idx="11"/>
          </p:nvPr>
        </p:nvSpPr>
        <p:spPr/>
        <p:txBody>
          <a:bodyPr/>
          <a:lstStyle/>
          <a:p>
            <a:endParaRPr lang="en-IN">
              <a:solidFill>
                <a:prstClr val="black">
                  <a:alpha val="80000"/>
                </a:prstClr>
              </a:solidFill>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F79575A-CC03-4CE5-AF7A-67936C8C73A7}" type="slidenum">
              <a:rPr lang="en-IN" smtClean="0"/>
              <a:pPr/>
              <a:t>‹#›</a:t>
            </a:fld>
            <a:endParaRPr lang="en-IN"/>
          </a:p>
        </p:txBody>
      </p:sp>
    </p:spTree>
    <p:extLst>
      <p:ext uri="{BB962C8B-B14F-4D97-AF65-F5344CB8AC3E}">
        <p14:creationId xmlns:p14="http://schemas.microsoft.com/office/powerpoint/2010/main" val="251476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74B0E9E-ABBF-4D65-A4CF-2E3556F8C8D0}" type="datetime1">
              <a:rPr lang="en-IN" smtClean="0"/>
              <a:t>29-05-2020</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F79575A-CC03-4CE5-AF7A-67936C8C73A7}" type="slidenum">
              <a:rPr lang="en-IN" smtClean="0"/>
              <a:pPr/>
              <a:t>‹#›</a:t>
            </a:fld>
            <a:endParaRPr lang="en-IN"/>
          </a:p>
        </p:txBody>
      </p:sp>
    </p:spTree>
    <p:extLst>
      <p:ext uri="{BB962C8B-B14F-4D97-AF65-F5344CB8AC3E}">
        <p14:creationId xmlns:p14="http://schemas.microsoft.com/office/powerpoint/2010/main" val="23127058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pPr defTabSz="457200"/>
            <a:fld id="{89599D34-098A-4232-9895-3A96898F8A3B}" type="datetime1">
              <a:rPr lang="en-IN" smtClean="0">
                <a:solidFill>
                  <a:prstClr val="black">
                    <a:alpha val="80000"/>
                  </a:prstClr>
                </a:solidFill>
              </a:rPr>
              <a:t>29-05-2020</a:t>
            </a:fld>
            <a:endParaRPr lang="en-IN">
              <a:solidFill>
                <a:prstClr val="black">
                  <a:alpha val="80000"/>
                </a:prstClr>
              </a:solidFill>
            </a:endParaRP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pPr defTabSz="457200"/>
            <a:endParaRPr lang="en-IN">
              <a:solidFill>
                <a:prstClr val="black">
                  <a:alpha val="80000"/>
                </a:prstClr>
              </a:solidFill>
            </a:endParaRP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pPr defTabSz="457200"/>
            <a:fld id="{5F79575A-CC03-4CE5-AF7A-67936C8C73A7}" type="slidenum">
              <a:rPr lang="en-IN" smtClean="0">
                <a:solidFill>
                  <a:srgbClr val="50B4C8">
                    <a:alpha val="25000"/>
                  </a:srgbClr>
                </a:solidFill>
              </a:rPr>
              <a:pPr defTabSz="457200"/>
              <a:t>‹#›</a:t>
            </a:fld>
            <a:endParaRPr lang="en-IN">
              <a:solidFill>
                <a:srgbClr val="50B4C8">
                  <a:alpha val="25000"/>
                </a:srgbClr>
              </a:solidFill>
            </a:endParaRPr>
          </a:p>
        </p:txBody>
      </p:sp>
    </p:spTree>
    <p:extLst>
      <p:ext uri="{BB962C8B-B14F-4D97-AF65-F5344CB8AC3E}">
        <p14:creationId xmlns:p14="http://schemas.microsoft.com/office/powerpoint/2010/main" val="2829895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727970" y="1242874"/>
            <a:ext cx="8465192" cy="2967224"/>
          </a:xfrm>
        </p:spPr>
        <p:txBody>
          <a:bodyPr>
            <a:normAutofit fontScale="90000"/>
          </a:bodyPr>
          <a:lstStyle/>
          <a:p>
            <a:pPr algn="l"/>
            <a:r>
              <a:rPr lang="en-US" sz="5400" dirty="0">
                <a:latin typeface="Times New Roman" panose="02020603050405020304" pitchFamily="18" charset="0"/>
                <a:cs typeface="Times New Roman" panose="02020603050405020304" pitchFamily="18" charset="0"/>
              </a:rPr>
              <a:t>PERFORMANCE ANALYSIS OF UNDERWATER WIRELESS OPTICAL COMMUNICATION SYSTEM(UWOC)</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636522" y="594562"/>
            <a:ext cx="7178070" cy="863348"/>
          </a:xfrm>
        </p:spPr>
        <p:txBody>
          <a:bodyPr>
            <a:normAutofit lnSpcReduction="10000"/>
          </a:bodyPr>
          <a:lstStyle/>
          <a:p>
            <a:pPr algn="l"/>
            <a:r>
              <a:rPr lang="en-IN" dirty="0">
                <a:latin typeface="Times New Roman" panose="02020603050405020304" pitchFamily="18" charset="0"/>
                <a:cs typeface="Times New Roman" panose="02020603050405020304" pitchFamily="18" charset="0"/>
              </a:rPr>
              <a:t>ECE4099 - Co-Op / Capstone Project - Project</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DF7351-D3E4-483D-9726-1F751D2A556B}"/>
              </a:ext>
            </a:extLst>
          </p:cNvPr>
          <p:cNvSpPr txBox="1"/>
          <p:nvPr/>
        </p:nvSpPr>
        <p:spPr>
          <a:xfrm>
            <a:off x="727969" y="5076517"/>
            <a:ext cx="4731798"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GUIDE: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Prof. </a:t>
            </a:r>
            <a:r>
              <a:rPr kumimoji="0" lang="en-IN" sz="32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Dr.</a:t>
            </a: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SANGEETHA  A</a:t>
            </a:r>
          </a:p>
        </p:txBody>
      </p:sp>
      <p:sp>
        <p:nvSpPr>
          <p:cNvPr id="6" name="TextBox 5">
            <a:extLst>
              <a:ext uri="{FF2B5EF4-FFF2-40B4-BE49-F238E27FC236}">
                <a16:creationId xmlns:a16="http://schemas.microsoft.com/office/drawing/2014/main" id="{45284031-B82D-4234-B3DA-D8F50DD9EE00}"/>
              </a:ext>
            </a:extLst>
          </p:cNvPr>
          <p:cNvSpPr txBox="1"/>
          <p:nvPr/>
        </p:nvSpPr>
        <p:spPr>
          <a:xfrm>
            <a:off x="7594732" y="5002923"/>
            <a:ext cx="4597268" cy="190821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PROJECT MEMEBERS: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SAPARI A V(16BEC0599)</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BALACHANDIRAN KAILASH(16BEC0709)</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MANISH PAULSON(16BEC0712)</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2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6B0A-FF96-4690-A09F-5A76467FB69D}"/>
              </a:ext>
            </a:extLst>
          </p:cNvPr>
          <p:cNvSpPr>
            <a:spLocks noGrp="1"/>
          </p:cNvSpPr>
          <p:nvPr>
            <p:ph type="title"/>
          </p:nvPr>
        </p:nvSpPr>
        <p:spPr>
          <a:xfrm>
            <a:off x="270588" y="360608"/>
            <a:ext cx="11501114" cy="1256210"/>
          </a:xfrm>
        </p:spPr>
        <p:txBody>
          <a:bodyPr>
            <a:noAutofit/>
          </a:bodyPr>
          <a:lstStyle/>
          <a:p>
            <a:pPr algn="just"/>
            <a:r>
              <a:rPr lang="en-IN" sz="3600" b="1" dirty="0">
                <a:latin typeface="Times New Roman" panose="02020603050405020304" pitchFamily="18" charset="0"/>
                <a:cs typeface="Times New Roman" panose="02020603050405020304" pitchFamily="18" charset="0"/>
              </a:rPr>
              <a:t>Simulated Results for  channel Impulse function combination of exponential and arbitrary power function(CEAPF)</a:t>
            </a:r>
            <a:endParaRPr lang="en-IN" sz="3600" dirty="0">
              <a:latin typeface="Times New Roman" panose="02020603050405020304" pitchFamily="18" charset="0"/>
              <a:cs typeface="Times New Roman" panose="02020603050405020304" pitchFamily="18" charset="0"/>
            </a:endParaRP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4041" y="2165909"/>
            <a:ext cx="5576151" cy="4350801"/>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040192" y="2165909"/>
            <a:ext cx="5731510" cy="4296410"/>
          </a:xfrm>
          <a:prstGeom prst="rect">
            <a:avLst/>
          </a:prstGeom>
        </p:spPr>
      </p:pic>
      <p:sp>
        <p:nvSpPr>
          <p:cNvPr id="3" name="TextBox 2">
            <a:extLst>
              <a:ext uri="{FF2B5EF4-FFF2-40B4-BE49-F238E27FC236}">
                <a16:creationId xmlns:a16="http://schemas.microsoft.com/office/drawing/2014/main" id="{CED17197-1044-4BF4-9605-D9ED70A61A62}"/>
              </a:ext>
            </a:extLst>
          </p:cNvPr>
          <p:cNvSpPr txBox="1"/>
          <p:nvPr/>
        </p:nvSpPr>
        <p:spPr>
          <a:xfrm>
            <a:off x="2677152" y="6562498"/>
            <a:ext cx="1149927" cy="369332"/>
          </a:xfrm>
          <a:prstGeom prst="rect">
            <a:avLst/>
          </a:prstGeom>
          <a:noFill/>
        </p:spPr>
        <p:txBody>
          <a:bodyPr wrap="square" rtlCol="0">
            <a:spAutoFit/>
          </a:bodyPr>
          <a:lstStyle/>
          <a:p>
            <a:r>
              <a:rPr lang="en-IN" dirty="0"/>
              <a:t>GRAPH 1</a:t>
            </a:r>
          </a:p>
        </p:txBody>
      </p:sp>
      <p:sp>
        <p:nvSpPr>
          <p:cNvPr id="4" name="TextBox 3">
            <a:extLst>
              <a:ext uri="{FF2B5EF4-FFF2-40B4-BE49-F238E27FC236}">
                <a16:creationId xmlns:a16="http://schemas.microsoft.com/office/drawing/2014/main" id="{0A3D7B16-2986-4183-A43E-A62560023240}"/>
              </a:ext>
            </a:extLst>
          </p:cNvPr>
          <p:cNvSpPr txBox="1"/>
          <p:nvPr/>
        </p:nvSpPr>
        <p:spPr>
          <a:xfrm>
            <a:off x="8194050" y="6562498"/>
            <a:ext cx="1423793" cy="369332"/>
          </a:xfrm>
          <a:prstGeom prst="rect">
            <a:avLst/>
          </a:prstGeom>
          <a:noFill/>
        </p:spPr>
        <p:txBody>
          <a:bodyPr wrap="square" rtlCol="0">
            <a:spAutoFit/>
          </a:bodyPr>
          <a:lstStyle/>
          <a:p>
            <a:r>
              <a:rPr lang="en-IN" dirty="0"/>
              <a:t>GRAPH 2</a:t>
            </a:r>
          </a:p>
        </p:txBody>
      </p:sp>
    </p:spTree>
    <p:extLst>
      <p:ext uri="{BB962C8B-B14F-4D97-AF65-F5344CB8AC3E}">
        <p14:creationId xmlns:p14="http://schemas.microsoft.com/office/powerpoint/2010/main" val="361431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58823" y="2200982"/>
            <a:ext cx="6150074" cy="4296410"/>
          </a:xfrm>
          <a:prstGeom prst="rect">
            <a:avLst/>
          </a:prstGeom>
        </p:spPr>
      </p:pic>
      <p:sp>
        <p:nvSpPr>
          <p:cNvPr id="5" name="Title 1">
            <a:extLst>
              <a:ext uri="{FF2B5EF4-FFF2-40B4-BE49-F238E27FC236}">
                <a16:creationId xmlns:a16="http://schemas.microsoft.com/office/drawing/2014/main" id="{E8D3C007-87BC-4CCF-9AD2-47936C5A060F}"/>
              </a:ext>
            </a:extLst>
          </p:cNvPr>
          <p:cNvSpPr txBox="1">
            <a:spLocks/>
          </p:cNvSpPr>
          <p:nvPr/>
        </p:nvSpPr>
        <p:spPr>
          <a:xfrm>
            <a:off x="270588" y="360608"/>
            <a:ext cx="11501114" cy="1256210"/>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just"/>
            <a:r>
              <a:rPr lang="en-IN" sz="3600" b="1" dirty="0">
                <a:latin typeface="Times New Roman" panose="02020603050405020304" pitchFamily="18" charset="0"/>
                <a:cs typeface="Times New Roman" panose="02020603050405020304" pitchFamily="18" charset="0"/>
              </a:rPr>
              <a:t>Simulated Results for  channel Impulse function combination of exponential and arbitrary power function(CEAPF)</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6D6DE4D-2441-4B88-ADE3-9D6AA7C28BD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836948" y="2200982"/>
            <a:ext cx="5355052" cy="4132480"/>
          </a:xfrm>
          <a:prstGeom prst="rect">
            <a:avLst/>
          </a:prstGeom>
        </p:spPr>
      </p:pic>
      <p:sp>
        <p:nvSpPr>
          <p:cNvPr id="2" name="TextBox 1">
            <a:extLst>
              <a:ext uri="{FF2B5EF4-FFF2-40B4-BE49-F238E27FC236}">
                <a16:creationId xmlns:a16="http://schemas.microsoft.com/office/drawing/2014/main" id="{F5775ED7-801A-4F6B-B1C2-BEACDFBE5B40}"/>
              </a:ext>
            </a:extLst>
          </p:cNvPr>
          <p:cNvSpPr txBox="1"/>
          <p:nvPr/>
        </p:nvSpPr>
        <p:spPr>
          <a:xfrm>
            <a:off x="2715491" y="6488668"/>
            <a:ext cx="1745672" cy="369332"/>
          </a:xfrm>
          <a:prstGeom prst="rect">
            <a:avLst/>
          </a:prstGeom>
          <a:noFill/>
        </p:spPr>
        <p:txBody>
          <a:bodyPr wrap="square" rtlCol="0">
            <a:spAutoFit/>
          </a:bodyPr>
          <a:lstStyle/>
          <a:p>
            <a:r>
              <a:rPr lang="en-IN" dirty="0"/>
              <a:t>GRAPH 3</a:t>
            </a:r>
          </a:p>
        </p:txBody>
      </p:sp>
      <p:sp>
        <p:nvSpPr>
          <p:cNvPr id="3" name="TextBox 2">
            <a:extLst>
              <a:ext uri="{FF2B5EF4-FFF2-40B4-BE49-F238E27FC236}">
                <a16:creationId xmlns:a16="http://schemas.microsoft.com/office/drawing/2014/main" id="{C9E9F9F7-8A82-4096-BD09-8332BCA606AC}"/>
              </a:ext>
            </a:extLst>
          </p:cNvPr>
          <p:cNvSpPr txBox="1"/>
          <p:nvPr/>
        </p:nvSpPr>
        <p:spPr>
          <a:xfrm>
            <a:off x="9157854" y="6460569"/>
            <a:ext cx="2036619" cy="369332"/>
          </a:xfrm>
          <a:prstGeom prst="rect">
            <a:avLst/>
          </a:prstGeom>
          <a:noFill/>
        </p:spPr>
        <p:txBody>
          <a:bodyPr wrap="square" rtlCol="0">
            <a:spAutoFit/>
          </a:bodyPr>
          <a:lstStyle/>
          <a:p>
            <a:r>
              <a:rPr lang="en-IN" dirty="0"/>
              <a:t>GRAPH 4</a:t>
            </a:r>
          </a:p>
        </p:txBody>
      </p:sp>
    </p:spTree>
    <p:extLst>
      <p:ext uri="{BB962C8B-B14F-4D97-AF65-F5344CB8AC3E}">
        <p14:creationId xmlns:p14="http://schemas.microsoft.com/office/powerpoint/2010/main" val="322511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5266FF-3353-4A01-BCF9-DC265F137321}"/>
              </a:ext>
            </a:extLst>
          </p:cNvPr>
          <p:cNvSpPr>
            <a:spLocks noGrp="1"/>
          </p:cNvSpPr>
          <p:nvPr>
            <p:ph type="title"/>
          </p:nvPr>
        </p:nvSpPr>
        <p:spPr>
          <a:xfrm>
            <a:off x="270588" y="360608"/>
            <a:ext cx="11501114" cy="1256210"/>
          </a:xfrm>
        </p:spPr>
        <p:txBody>
          <a:bodyPr>
            <a:noAutofit/>
          </a:bodyPr>
          <a:lstStyle/>
          <a:p>
            <a:pPr algn="just"/>
            <a:r>
              <a:rPr lang="en-IN" sz="3600" b="1" dirty="0">
                <a:latin typeface="Times New Roman" panose="02020603050405020304" pitchFamily="18" charset="0"/>
                <a:cs typeface="Times New Roman" panose="02020603050405020304" pitchFamily="18" charset="0"/>
              </a:rPr>
              <a:t>Simulated Results for  channel Impulse function combination of exponential and arbitrary power function(CEAPF)</a:t>
            </a:r>
            <a:endParaRPr lang="en-IN" sz="3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1D9CC16-E37E-43CC-AA9B-81BD1F0C5D02}"/>
              </a:ext>
            </a:extLst>
          </p:cNvPr>
          <p:cNvPicPr/>
          <p:nvPr/>
        </p:nvPicPr>
        <p:blipFill>
          <a:blip r:embed="rId2">
            <a:extLst>
              <a:ext uri="{28A0092B-C50C-407E-A947-70E740481C1C}">
                <a14:useLocalDpi xmlns:a14="http://schemas.microsoft.com/office/drawing/2010/main" val="0"/>
              </a:ext>
            </a:extLst>
          </a:blip>
          <a:stretch>
            <a:fillRect/>
          </a:stretch>
        </p:blipFill>
        <p:spPr>
          <a:xfrm>
            <a:off x="420298" y="1655657"/>
            <a:ext cx="10600944" cy="4925044"/>
          </a:xfrm>
          <a:prstGeom prst="rect">
            <a:avLst/>
          </a:prstGeom>
        </p:spPr>
      </p:pic>
      <p:sp>
        <p:nvSpPr>
          <p:cNvPr id="2" name="TextBox 1">
            <a:extLst>
              <a:ext uri="{FF2B5EF4-FFF2-40B4-BE49-F238E27FC236}">
                <a16:creationId xmlns:a16="http://schemas.microsoft.com/office/drawing/2014/main" id="{6F2EED94-9243-4A14-B613-0BD82FE665ED}"/>
              </a:ext>
            </a:extLst>
          </p:cNvPr>
          <p:cNvSpPr txBox="1"/>
          <p:nvPr/>
        </p:nvSpPr>
        <p:spPr>
          <a:xfrm>
            <a:off x="5320145" y="6497392"/>
            <a:ext cx="1662546" cy="369332"/>
          </a:xfrm>
          <a:prstGeom prst="rect">
            <a:avLst/>
          </a:prstGeom>
          <a:noFill/>
        </p:spPr>
        <p:txBody>
          <a:bodyPr wrap="square" rtlCol="0">
            <a:spAutoFit/>
          </a:bodyPr>
          <a:lstStyle/>
          <a:p>
            <a:r>
              <a:rPr lang="en-IN" dirty="0"/>
              <a:t>GRAPH 5</a:t>
            </a:r>
          </a:p>
        </p:txBody>
      </p:sp>
    </p:spTree>
    <p:extLst>
      <p:ext uri="{BB962C8B-B14F-4D97-AF65-F5344CB8AC3E}">
        <p14:creationId xmlns:p14="http://schemas.microsoft.com/office/powerpoint/2010/main" val="410729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9441-7833-4B0B-8F3A-9C8ED41FECF8}"/>
              </a:ext>
            </a:extLst>
          </p:cNvPr>
          <p:cNvSpPr>
            <a:spLocks noGrp="1"/>
          </p:cNvSpPr>
          <p:nvPr>
            <p:ph type="ctrTitle"/>
          </p:nvPr>
        </p:nvSpPr>
        <p:spPr>
          <a:xfrm>
            <a:off x="704850" y="1752600"/>
            <a:ext cx="10782300" cy="3352800"/>
          </a:xfrm>
        </p:spPr>
        <p:txBody>
          <a:bodyPr/>
          <a:lstStyle/>
          <a:p>
            <a:pPr algn="ctr"/>
            <a:r>
              <a:rPr lang="en-IN" sz="8000" b="1" dirty="0">
                <a:latin typeface="Times New Roman" panose="02020603050405020304" pitchFamily="18" charset="0"/>
                <a:cs typeface="Times New Roman" panose="02020603050405020304" pitchFamily="18" charset="0"/>
              </a:rPr>
              <a:t>PERFORMANCE ANALYSIS:</a:t>
            </a:r>
            <a:br>
              <a:rPr lang="en-IN" sz="8000" b="1" dirty="0">
                <a:latin typeface="Times New Roman" panose="02020603050405020304" pitchFamily="18" charset="0"/>
                <a:cs typeface="Times New Roman" panose="02020603050405020304" pitchFamily="18" charset="0"/>
              </a:rPr>
            </a:b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60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0B89-8FD6-4E5D-9986-177A61ADF6F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GENERAL BLOCK DIAGRAM</a:t>
            </a:r>
            <a:r>
              <a:rPr lang="en-IN" dirty="0"/>
              <a:t>:</a:t>
            </a:r>
          </a:p>
        </p:txBody>
      </p:sp>
      <p:sp>
        <p:nvSpPr>
          <p:cNvPr id="6" name="Rectangle 5">
            <a:extLst>
              <a:ext uri="{FF2B5EF4-FFF2-40B4-BE49-F238E27FC236}">
                <a16:creationId xmlns:a16="http://schemas.microsoft.com/office/drawing/2014/main" id="{ACE1F5BA-1304-4505-8A43-2A5F882621D6}"/>
              </a:ext>
            </a:extLst>
          </p:cNvPr>
          <p:cNvSpPr/>
          <p:nvPr/>
        </p:nvSpPr>
        <p:spPr>
          <a:xfrm>
            <a:off x="100012" y="2476500"/>
            <a:ext cx="1419225"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Data generation</a:t>
            </a:r>
          </a:p>
        </p:txBody>
      </p:sp>
      <p:sp>
        <p:nvSpPr>
          <p:cNvPr id="7" name="Rectangle 6">
            <a:extLst>
              <a:ext uri="{FF2B5EF4-FFF2-40B4-BE49-F238E27FC236}">
                <a16:creationId xmlns:a16="http://schemas.microsoft.com/office/drawing/2014/main" id="{ACD169FD-3D17-4C70-9654-ACB10127F5A3}"/>
              </a:ext>
            </a:extLst>
          </p:cNvPr>
          <p:cNvSpPr/>
          <p:nvPr/>
        </p:nvSpPr>
        <p:spPr>
          <a:xfrm>
            <a:off x="2743200" y="2476500"/>
            <a:ext cx="1533525"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Encoding data(LDPC,BCH</a:t>
            </a:r>
            <a:r>
              <a:rPr kumimoji="0" lang="en-IN" sz="1800" b="0" i="0" u="none" strike="noStrike" kern="1200" cap="none" spc="0" normalizeH="0" baseline="0" noProof="0" dirty="0">
                <a:ln>
                  <a:noFill/>
                </a:ln>
                <a:solidFill>
                  <a:prstClr val="white"/>
                </a:solidFill>
                <a:effectLst/>
                <a:uLnTx/>
                <a:uFillTx/>
                <a:latin typeface="Calibri Light" panose="020F0302020204030204"/>
                <a:ea typeface="+mn-ea"/>
                <a:cs typeface="+mn-cs"/>
              </a:rPr>
              <a:t>)</a:t>
            </a:r>
          </a:p>
        </p:txBody>
      </p:sp>
      <p:sp>
        <p:nvSpPr>
          <p:cNvPr id="8" name="Rectangle 7">
            <a:extLst>
              <a:ext uri="{FF2B5EF4-FFF2-40B4-BE49-F238E27FC236}">
                <a16:creationId xmlns:a16="http://schemas.microsoft.com/office/drawing/2014/main" id="{72D6BA05-539A-487F-A33C-20BAD7040D53}"/>
              </a:ext>
            </a:extLst>
          </p:cNvPr>
          <p:cNvSpPr/>
          <p:nvPr/>
        </p:nvSpPr>
        <p:spPr>
          <a:xfrm>
            <a:off x="5972175" y="2476500"/>
            <a:ext cx="1533525"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QAM/PSK MAPPING</a:t>
            </a:r>
          </a:p>
        </p:txBody>
      </p:sp>
      <p:sp>
        <p:nvSpPr>
          <p:cNvPr id="9" name="Rectangle 8">
            <a:extLst>
              <a:ext uri="{FF2B5EF4-FFF2-40B4-BE49-F238E27FC236}">
                <a16:creationId xmlns:a16="http://schemas.microsoft.com/office/drawing/2014/main" id="{0F328413-53BC-4A76-84A1-F1CE26334038}"/>
              </a:ext>
            </a:extLst>
          </p:cNvPr>
          <p:cNvSpPr/>
          <p:nvPr/>
        </p:nvSpPr>
        <p:spPr>
          <a:xfrm>
            <a:off x="9024937" y="2476500"/>
            <a:ext cx="1533525"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OFDM MODULATION</a:t>
            </a:r>
          </a:p>
        </p:txBody>
      </p:sp>
      <p:sp>
        <p:nvSpPr>
          <p:cNvPr id="10" name="Rectangle 9">
            <a:extLst>
              <a:ext uri="{FF2B5EF4-FFF2-40B4-BE49-F238E27FC236}">
                <a16:creationId xmlns:a16="http://schemas.microsoft.com/office/drawing/2014/main" id="{72B0BD0B-B901-4191-AE27-FC58AA7474C6}"/>
              </a:ext>
            </a:extLst>
          </p:cNvPr>
          <p:cNvSpPr/>
          <p:nvPr/>
        </p:nvSpPr>
        <p:spPr>
          <a:xfrm>
            <a:off x="10688715" y="4109720"/>
            <a:ext cx="1503285"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UNDERWATER WIRELESS CHANNEL</a:t>
            </a:r>
          </a:p>
        </p:txBody>
      </p:sp>
      <p:sp>
        <p:nvSpPr>
          <p:cNvPr id="11" name="Rectangle 10">
            <a:extLst>
              <a:ext uri="{FF2B5EF4-FFF2-40B4-BE49-F238E27FC236}">
                <a16:creationId xmlns:a16="http://schemas.microsoft.com/office/drawing/2014/main" id="{E2312560-6ACA-46DE-86DE-AA948D69F06A}"/>
              </a:ext>
            </a:extLst>
          </p:cNvPr>
          <p:cNvSpPr/>
          <p:nvPr/>
        </p:nvSpPr>
        <p:spPr>
          <a:xfrm>
            <a:off x="9024937" y="5320242"/>
            <a:ext cx="1647827" cy="148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OFDM DEMODULATION</a:t>
            </a:r>
          </a:p>
        </p:txBody>
      </p:sp>
      <p:sp>
        <p:nvSpPr>
          <p:cNvPr id="12" name="Rectangle 11">
            <a:extLst>
              <a:ext uri="{FF2B5EF4-FFF2-40B4-BE49-F238E27FC236}">
                <a16:creationId xmlns:a16="http://schemas.microsoft.com/office/drawing/2014/main" id="{003B7372-BC1B-44DC-9DF3-66A8CF864FA2}"/>
              </a:ext>
            </a:extLst>
          </p:cNvPr>
          <p:cNvSpPr/>
          <p:nvPr/>
        </p:nvSpPr>
        <p:spPr>
          <a:xfrm>
            <a:off x="5972175" y="5320242"/>
            <a:ext cx="1533525"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QAM/PSK DEMAPPING</a:t>
            </a:r>
          </a:p>
        </p:txBody>
      </p:sp>
      <p:sp>
        <p:nvSpPr>
          <p:cNvPr id="13" name="Rectangle 12">
            <a:extLst>
              <a:ext uri="{FF2B5EF4-FFF2-40B4-BE49-F238E27FC236}">
                <a16:creationId xmlns:a16="http://schemas.microsoft.com/office/drawing/2014/main" id="{A94C21F1-CB52-475C-86A6-B44D0CC1C01D}"/>
              </a:ext>
            </a:extLst>
          </p:cNvPr>
          <p:cNvSpPr/>
          <p:nvPr/>
        </p:nvSpPr>
        <p:spPr>
          <a:xfrm>
            <a:off x="2743200" y="5320243"/>
            <a:ext cx="1533525" cy="148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DECODING THE DATA</a:t>
            </a:r>
          </a:p>
        </p:txBody>
      </p:sp>
      <p:sp>
        <p:nvSpPr>
          <p:cNvPr id="14" name="Rectangle 13">
            <a:extLst>
              <a:ext uri="{FF2B5EF4-FFF2-40B4-BE49-F238E27FC236}">
                <a16:creationId xmlns:a16="http://schemas.microsoft.com/office/drawing/2014/main" id="{C2B3018A-BB01-4477-A2B1-EFE38ED0E53E}"/>
              </a:ext>
            </a:extLst>
          </p:cNvPr>
          <p:cNvSpPr/>
          <p:nvPr/>
        </p:nvSpPr>
        <p:spPr>
          <a:xfrm>
            <a:off x="100011" y="5324475"/>
            <a:ext cx="1419225"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RECEIVED BITS</a:t>
            </a:r>
          </a:p>
        </p:txBody>
      </p:sp>
      <p:cxnSp>
        <p:nvCxnSpPr>
          <p:cNvPr id="16" name="Straight Arrow Connector 15">
            <a:extLst>
              <a:ext uri="{FF2B5EF4-FFF2-40B4-BE49-F238E27FC236}">
                <a16:creationId xmlns:a16="http://schemas.microsoft.com/office/drawing/2014/main" id="{FE5A14A1-8C37-4B91-A53B-7EDCD4BD91A5}"/>
              </a:ext>
            </a:extLst>
          </p:cNvPr>
          <p:cNvCxnSpPr>
            <a:stCxn id="6" idx="3"/>
            <a:endCxn id="7" idx="1"/>
          </p:cNvCxnSpPr>
          <p:nvPr/>
        </p:nvCxnSpPr>
        <p:spPr>
          <a:xfrm>
            <a:off x="1519237" y="3219450"/>
            <a:ext cx="1223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B84DB79-4EE5-444F-A63E-7E218BAA7558}"/>
              </a:ext>
            </a:extLst>
          </p:cNvPr>
          <p:cNvCxnSpPr>
            <a:stCxn id="7" idx="3"/>
            <a:endCxn id="8" idx="1"/>
          </p:cNvCxnSpPr>
          <p:nvPr/>
        </p:nvCxnSpPr>
        <p:spPr>
          <a:xfrm>
            <a:off x="4276725" y="3219450"/>
            <a:ext cx="1695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169AD34-9EDD-470D-8813-E6AA5642F653}"/>
              </a:ext>
            </a:extLst>
          </p:cNvPr>
          <p:cNvCxnSpPr>
            <a:stCxn id="8" idx="3"/>
            <a:endCxn id="9" idx="1"/>
          </p:cNvCxnSpPr>
          <p:nvPr/>
        </p:nvCxnSpPr>
        <p:spPr>
          <a:xfrm>
            <a:off x="7505700" y="3219450"/>
            <a:ext cx="1519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69D15E06-D9CF-4D49-BA79-03CA214F3640}"/>
              </a:ext>
            </a:extLst>
          </p:cNvPr>
          <p:cNvCxnSpPr>
            <a:cxnSpLocks/>
            <a:stCxn id="9" idx="3"/>
            <a:endCxn id="10" idx="0"/>
          </p:cNvCxnSpPr>
          <p:nvPr/>
        </p:nvCxnSpPr>
        <p:spPr>
          <a:xfrm>
            <a:off x="10558462" y="3219450"/>
            <a:ext cx="881896" cy="8902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5140DD-25BD-4727-B2E0-1A83D3404298}"/>
              </a:ext>
            </a:extLst>
          </p:cNvPr>
          <p:cNvCxnSpPr>
            <a:cxnSpLocks/>
            <a:stCxn id="10" idx="2"/>
            <a:endCxn id="11" idx="3"/>
          </p:cNvCxnSpPr>
          <p:nvPr/>
        </p:nvCxnSpPr>
        <p:spPr>
          <a:xfrm rot="5400000">
            <a:off x="10670375" y="5293209"/>
            <a:ext cx="772372" cy="7675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8109E3C-EDFF-4EB2-8A33-90E423E3801A}"/>
              </a:ext>
            </a:extLst>
          </p:cNvPr>
          <p:cNvCxnSpPr>
            <a:cxnSpLocks/>
            <a:stCxn id="11" idx="1"/>
            <a:endCxn id="12" idx="3"/>
          </p:cNvCxnSpPr>
          <p:nvPr/>
        </p:nvCxnSpPr>
        <p:spPr>
          <a:xfrm flipH="1">
            <a:off x="7505700" y="6063192"/>
            <a:ext cx="1519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2A00806-147E-4984-A554-9F775F9C6658}"/>
              </a:ext>
            </a:extLst>
          </p:cNvPr>
          <p:cNvCxnSpPr>
            <a:stCxn id="12" idx="1"/>
            <a:endCxn id="13" idx="3"/>
          </p:cNvCxnSpPr>
          <p:nvPr/>
        </p:nvCxnSpPr>
        <p:spPr>
          <a:xfrm flipH="1">
            <a:off x="4276725" y="6063192"/>
            <a:ext cx="1695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B0BE16-30F4-4DF6-AA63-D63624762A78}"/>
              </a:ext>
            </a:extLst>
          </p:cNvPr>
          <p:cNvCxnSpPr>
            <a:stCxn id="13" idx="1"/>
            <a:endCxn id="14" idx="3"/>
          </p:cNvCxnSpPr>
          <p:nvPr/>
        </p:nvCxnSpPr>
        <p:spPr>
          <a:xfrm flipH="1">
            <a:off x="1519236" y="6063193"/>
            <a:ext cx="1223964" cy="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512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2410-2C6C-4D34-9201-B07F8F13D6E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Constraints, Alternatives and </a:t>
            </a:r>
            <a:r>
              <a:rPr lang="en-IN" dirty="0" err="1">
                <a:latin typeface="Times New Roman" panose="02020603050405020304" pitchFamily="18" charset="0"/>
                <a:cs typeface="Times New Roman" panose="02020603050405020304" pitchFamily="18" charset="0"/>
              </a:rPr>
              <a:t>Tradeoffs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EB241B-73E1-4060-864A-D3B7B6D8DC30}"/>
              </a:ext>
            </a:extLst>
          </p:cNvPr>
          <p:cNvSpPr>
            <a:spLocks noGrp="1"/>
          </p:cNvSpPr>
          <p:nvPr>
            <p:ph idx="1"/>
          </p:nvPr>
        </p:nvSpPr>
        <p:spPr>
          <a:xfrm>
            <a:off x="676656" y="2011680"/>
            <a:ext cx="10753725" cy="4613709"/>
          </a:xfrm>
        </p:spPr>
        <p:txBody>
          <a:bodyPr>
            <a:normAutofit lnSpcReduction="10000"/>
          </a:bodyPr>
          <a:lstStyle/>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The primary constraint of this project is that even though the real-time water channel impulse function is affected by absorption, scattering, turbulence-induced fading caused by temperature and salinity of water, as well as randomly distributed air bubbles in the water. However, to reduce the complexity of the analysis, we have </a:t>
            </a:r>
            <a:r>
              <a:rPr lang="en-IN" u="sng" dirty="0">
                <a:latin typeface="Times New Roman" panose="02020603050405020304" pitchFamily="18" charset="0"/>
                <a:cs typeface="Times New Roman" panose="02020603050405020304" pitchFamily="18" charset="0"/>
              </a:rPr>
              <a:t>only taken the effects of absorption and scattering</a:t>
            </a:r>
            <a:r>
              <a:rPr lang="en-IN" dirty="0">
                <a:latin typeface="Times New Roman" panose="02020603050405020304" pitchFamily="18" charset="0"/>
                <a:cs typeface="Times New Roman" panose="02020603050405020304" pitchFamily="18" charset="0"/>
              </a:rPr>
              <a:t>, the properties of which can be described by the inherent optical properties (IOPs) of the water.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This project's channel impulse function is based on our base paper [1], which </a:t>
            </a:r>
            <a:r>
              <a:rPr lang="en-IN" u="sng" dirty="0">
                <a:latin typeface="Times New Roman" panose="02020603050405020304" pitchFamily="18" charset="0"/>
                <a:cs typeface="Times New Roman" panose="02020603050405020304" pitchFamily="18" charset="0"/>
              </a:rPr>
              <a:t>offers only two different types of channels, i.e., harbour water and coastal water</a:t>
            </a:r>
            <a:r>
              <a:rPr lang="en-IN" dirty="0">
                <a:latin typeface="Times New Roman" panose="02020603050405020304" pitchFamily="18" charset="0"/>
                <a:cs typeface="Times New Roman" panose="02020603050405020304" pitchFamily="18" charset="0"/>
              </a:rPr>
              <a:t>. It is because this CEAPF channel model is newly proposed. Moreover, we do not have enough data to simulate channel for other water types, other than the types mentioned above. Thus, our project is limited to only these two water types.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In this underwater wireless channel, we have experimented with 4-QAM, 16-QAM, 4- PSK, 16-PSK. We were limited to modulation order of 16 because, when </a:t>
            </a:r>
            <a:r>
              <a:rPr lang="en-IN" u="sng" dirty="0">
                <a:latin typeface="Times New Roman" panose="02020603050405020304" pitchFamily="18" charset="0"/>
                <a:cs typeface="Times New Roman" panose="02020603050405020304" pitchFamily="18" charset="0"/>
              </a:rPr>
              <a:t>we increase the modulation order, the data rate increases; </a:t>
            </a:r>
            <a:r>
              <a:rPr lang="en-IN" dirty="0">
                <a:latin typeface="Times New Roman" panose="02020603050405020304" pitchFamily="18" charset="0"/>
                <a:cs typeface="Times New Roman" panose="02020603050405020304" pitchFamily="18" charset="0"/>
              </a:rPr>
              <a:t>thus, the signal </a:t>
            </a:r>
            <a:r>
              <a:rPr lang="en-IN" u="sng" dirty="0">
                <a:latin typeface="Times New Roman" panose="02020603050405020304" pitchFamily="18" charset="0"/>
                <a:cs typeface="Times New Roman" panose="02020603050405020304" pitchFamily="18" charset="0"/>
              </a:rPr>
              <a:t>attenuates massively </a:t>
            </a:r>
            <a:r>
              <a:rPr lang="en-IN" dirty="0">
                <a:latin typeface="Times New Roman" panose="02020603050405020304" pitchFamily="18" charset="0"/>
                <a:cs typeface="Times New Roman" panose="02020603050405020304" pitchFamily="18" charset="0"/>
              </a:rPr>
              <a:t>even for short link lengths.</a:t>
            </a: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20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E604-3ED1-4799-9137-A0F4A65923D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Constraints, Alternatives and Trade-offs</a:t>
            </a:r>
          </a:p>
        </p:txBody>
      </p:sp>
      <p:sp>
        <p:nvSpPr>
          <p:cNvPr id="3" name="Content Placeholder 2">
            <a:extLst>
              <a:ext uri="{FF2B5EF4-FFF2-40B4-BE49-F238E27FC236}">
                <a16:creationId xmlns:a16="http://schemas.microsoft.com/office/drawing/2014/main" id="{02466022-CFC3-4983-8A90-095966A392DE}"/>
              </a:ext>
            </a:extLst>
          </p:cNvPr>
          <p:cNvSpPr>
            <a:spLocks noGrp="1"/>
          </p:cNvSpPr>
          <p:nvPr>
            <p:ph idx="1"/>
          </p:nvPr>
        </p:nvSpPr>
        <p:spPr/>
        <p:txBody>
          <a:bodyPr/>
          <a:lstStyle/>
          <a:p>
            <a:pPr marL="457200" indent="-457200" algn="just">
              <a:buFont typeface="+mj-lt"/>
              <a:buAutoNum type="arabicPeriod" startAt="4"/>
            </a:pPr>
            <a:r>
              <a:rPr lang="en-IN" dirty="0">
                <a:latin typeface="Times New Roman" panose="02020603050405020304" pitchFamily="18" charset="0"/>
                <a:cs typeface="Times New Roman" panose="02020603050405020304" pitchFamily="18" charset="0"/>
              </a:rPr>
              <a:t>we were not able to receive the total message signal transmitted above the modulation order of 16. So, it is evident that when we move to a higher modulation order, the </a:t>
            </a:r>
            <a:r>
              <a:rPr lang="en-IN" u="sng" dirty="0">
                <a:latin typeface="Times New Roman" panose="02020603050405020304" pitchFamily="18" charset="0"/>
                <a:cs typeface="Times New Roman" panose="02020603050405020304" pitchFamily="18" charset="0"/>
              </a:rPr>
              <a:t>Spectral efficiency of the system is affected severely. </a:t>
            </a:r>
          </a:p>
          <a:p>
            <a:pPr marL="457200" indent="-457200" algn="just">
              <a:buFont typeface="+mj-lt"/>
              <a:buAutoNum type="arabicPeriod" startAt="4"/>
            </a:pPr>
            <a:r>
              <a:rPr lang="en-IN" dirty="0">
                <a:latin typeface="Times New Roman" panose="02020603050405020304" pitchFamily="18" charset="0"/>
                <a:cs typeface="Times New Roman" panose="02020603050405020304" pitchFamily="18" charset="0"/>
              </a:rPr>
              <a:t>When we see the BER vs Length output graph of the PSK modulation, we can observe that the plot suddenly stops after reaching its peak, unlike QAM modulation, where the plot continues even after reaching the peak. This behaviour is only seen in PSK because, after a certain length, only half of the transmitted signal is received. Since this graph is a computer-generated, we cannot decode the message when only half of the signal is received. So, after a certain length, we </a:t>
            </a:r>
            <a:r>
              <a:rPr lang="en-IN" u="sng" dirty="0">
                <a:latin typeface="Times New Roman" panose="02020603050405020304" pitchFamily="18" charset="0"/>
                <a:cs typeface="Times New Roman" panose="02020603050405020304" pitchFamily="18" charset="0"/>
              </a:rPr>
              <a:t>stop simulation manually to avoid the error.</a:t>
            </a:r>
          </a:p>
        </p:txBody>
      </p:sp>
    </p:spTree>
    <p:extLst>
      <p:ext uri="{BB962C8B-B14F-4D97-AF65-F5344CB8AC3E}">
        <p14:creationId xmlns:p14="http://schemas.microsoft.com/office/powerpoint/2010/main" val="2001199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82291802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9F07-EFF4-4ADB-9A90-AF0D8AF97024}"/>
              </a:ext>
            </a:extLst>
          </p:cNvPr>
          <p:cNvSpPr>
            <a:spLocks noGrp="1"/>
          </p:cNvSpPr>
          <p:nvPr>
            <p:ph type="title"/>
          </p:nvPr>
        </p:nvSpPr>
        <p:spPr>
          <a:xfrm>
            <a:off x="657224" y="499533"/>
            <a:ext cx="10772775" cy="381530"/>
          </a:xfrm>
        </p:spPr>
        <p:txBody>
          <a:bodyPr>
            <a:normAutofit fontScale="90000"/>
          </a:bodyPr>
          <a:lstStyle/>
          <a:p>
            <a:r>
              <a:rPr lang="en-IN" dirty="0">
                <a:latin typeface="Times New Roman" panose="02020603050405020304" pitchFamily="18" charset="0"/>
                <a:cs typeface="Times New Roman" panose="02020603050405020304" pitchFamily="18" charset="0"/>
              </a:rPr>
              <a:t>  4-QAM WITHOUT ENCODING</a:t>
            </a:r>
          </a:p>
        </p:txBody>
      </p:sp>
      <p:sp>
        <p:nvSpPr>
          <p:cNvPr id="4" name="Text Placeholder 3">
            <a:extLst>
              <a:ext uri="{FF2B5EF4-FFF2-40B4-BE49-F238E27FC236}">
                <a16:creationId xmlns:a16="http://schemas.microsoft.com/office/drawing/2014/main" id="{CDFDE7DF-4AE3-4723-8467-C55951B91A06}"/>
              </a:ext>
            </a:extLst>
          </p:cNvPr>
          <p:cNvSpPr>
            <a:spLocks noGrp="1"/>
          </p:cNvSpPr>
          <p:nvPr>
            <p:ph type="body" idx="1"/>
          </p:nvPr>
        </p:nvSpPr>
        <p:spPr>
          <a:xfrm>
            <a:off x="885824" y="1026144"/>
            <a:ext cx="5157787" cy="823912"/>
          </a:xfrm>
        </p:spPr>
        <p:txBody>
          <a:bodyPr/>
          <a:lstStyle/>
          <a:p>
            <a:r>
              <a:rPr lang="en-IN" dirty="0">
                <a:latin typeface="Times New Roman" panose="02020603050405020304" pitchFamily="18" charset="0"/>
                <a:cs typeface="Times New Roman" panose="02020603050405020304" pitchFamily="18" charset="0"/>
              </a:rPr>
              <a:t>4-QAM(BER=0.1343) MAX DIST=62m    HARBOUR</a:t>
            </a:r>
          </a:p>
        </p:txBody>
      </p:sp>
      <p:sp>
        <p:nvSpPr>
          <p:cNvPr id="5" name="Text Placeholder 4">
            <a:extLst>
              <a:ext uri="{FF2B5EF4-FFF2-40B4-BE49-F238E27FC236}">
                <a16:creationId xmlns:a16="http://schemas.microsoft.com/office/drawing/2014/main" id="{24338BD1-850E-450B-A63F-B544645C28F5}"/>
              </a:ext>
            </a:extLst>
          </p:cNvPr>
          <p:cNvSpPr>
            <a:spLocks noGrp="1"/>
          </p:cNvSpPr>
          <p:nvPr>
            <p:ph type="body" sz="quarter" idx="3"/>
          </p:nvPr>
        </p:nvSpPr>
        <p:spPr>
          <a:xfrm>
            <a:off x="6774660" y="1026144"/>
            <a:ext cx="5157788" cy="823912"/>
          </a:xfrm>
        </p:spPr>
        <p:txBody>
          <a:bodyPr/>
          <a:lstStyle/>
          <a:p>
            <a:r>
              <a:rPr lang="en-IN" dirty="0">
                <a:latin typeface="Times New Roman" panose="02020603050405020304" pitchFamily="18" charset="0"/>
                <a:cs typeface="Times New Roman" panose="02020603050405020304" pitchFamily="18" charset="0"/>
              </a:rPr>
              <a:t>4-QAM(BER=0.0601) MAX DIST=  161.9m  COASTAL</a:t>
            </a:r>
          </a:p>
        </p:txBody>
      </p:sp>
      <p:pic>
        <p:nvPicPr>
          <p:cNvPr id="9" name="Content Placeholder 8"/>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44500" y="1831878"/>
            <a:ext cx="5698723" cy="4848322"/>
          </a:xfrm>
          <a:prstGeom prst="rect">
            <a:avLst/>
          </a:prstGeom>
        </p:spPr>
      </p:pic>
      <p:pic>
        <p:nvPicPr>
          <p:cNvPr id="11" name="Content Placeholder 10"/>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607979" y="1831878"/>
            <a:ext cx="5324469" cy="4848322"/>
          </a:xfrm>
          <a:prstGeom prst="rect">
            <a:avLst/>
          </a:prstGeom>
        </p:spPr>
      </p:pic>
      <p:sp>
        <p:nvSpPr>
          <p:cNvPr id="3" name="TextBox 2">
            <a:extLst>
              <a:ext uri="{FF2B5EF4-FFF2-40B4-BE49-F238E27FC236}">
                <a16:creationId xmlns:a16="http://schemas.microsoft.com/office/drawing/2014/main" id="{5148CCB5-3BF0-4F72-91A0-62CC3AF2FFFF}"/>
              </a:ext>
            </a:extLst>
          </p:cNvPr>
          <p:cNvSpPr txBox="1"/>
          <p:nvPr/>
        </p:nvSpPr>
        <p:spPr>
          <a:xfrm>
            <a:off x="2991775" y="6495534"/>
            <a:ext cx="177553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Graph.6</a:t>
            </a:r>
          </a:p>
        </p:txBody>
      </p:sp>
      <p:sp>
        <p:nvSpPr>
          <p:cNvPr id="6" name="TextBox 5">
            <a:extLst>
              <a:ext uri="{FF2B5EF4-FFF2-40B4-BE49-F238E27FC236}">
                <a16:creationId xmlns:a16="http://schemas.microsoft.com/office/drawing/2014/main" id="{762B54D4-0CE7-4A0C-BD65-CCD7A3926F64}"/>
              </a:ext>
            </a:extLst>
          </p:cNvPr>
          <p:cNvSpPr txBox="1"/>
          <p:nvPr/>
        </p:nvSpPr>
        <p:spPr>
          <a:xfrm>
            <a:off x="8966447" y="6541700"/>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Graph.7</a:t>
            </a:r>
          </a:p>
          <a:p>
            <a:endParaRPr lang="en-IN" dirty="0"/>
          </a:p>
        </p:txBody>
      </p:sp>
    </p:spTree>
    <p:extLst>
      <p:ext uri="{BB962C8B-B14F-4D97-AF65-F5344CB8AC3E}">
        <p14:creationId xmlns:p14="http://schemas.microsoft.com/office/powerpoint/2010/main" val="200743395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79D8-2E5C-45A9-9099-19B7BB80FA14}"/>
              </a:ext>
            </a:extLst>
          </p:cNvPr>
          <p:cNvSpPr>
            <a:spLocks noGrp="1"/>
          </p:cNvSpPr>
          <p:nvPr>
            <p:ph type="title"/>
          </p:nvPr>
        </p:nvSpPr>
        <p:spPr>
          <a:xfrm>
            <a:off x="444500" y="0"/>
            <a:ext cx="10772775" cy="1658198"/>
          </a:xfrm>
        </p:spPr>
        <p:txBody>
          <a:bodyPr/>
          <a:lstStyle/>
          <a:p>
            <a:r>
              <a:rPr lang="en-IN" dirty="0">
                <a:latin typeface="Times New Roman" panose="02020603050405020304" pitchFamily="18" charset="0"/>
                <a:cs typeface="Times New Roman" panose="02020603050405020304" pitchFamily="18" charset="0"/>
              </a:rPr>
              <a:t>4-QAM LDPC-ENCODING</a:t>
            </a:r>
          </a:p>
        </p:txBody>
      </p:sp>
      <p:sp>
        <p:nvSpPr>
          <p:cNvPr id="4" name="Text Placeholder 3">
            <a:extLst>
              <a:ext uri="{FF2B5EF4-FFF2-40B4-BE49-F238E27FC236}">
                <a16:creationId xmlns:a16="http://schemas.microsoft.com/office/drawing/2014/main" id="{B055BE2F-1BBD-4DA4-82B7-25562663F8B6}"/>
              </a:ext>
            </a:extLst>
          </p:cNvPr>
          <p:cNvSpPr>
            <a:spLocks noGrp="1"/>
          </p:cNvSpPr>
          <p:nvPr>
            <p:ph type="body" idx="1"/>
          </p:nvPr>
        </p:nvSpPr>
        <p:spPr>
          <a:xfrm>
            <a:off x="444500" y="1309678"/>
            <a:ext cx="5157787" cy="823912"/>
          </a:xfrm>
        </p:spPr>
        <p:txBody>
          <a:bodyPr/>
          <a:lstStyle/>
          <a:p>
            <a:r>
              <a:rPr lang="en-IN" dirty="0">
                <a:latin typeface="Times New Roman" panose="02020603050405020304" pitchFamily="18" charset="0"/>
                <a:cs typeface="Times New Roman" panose="02020603050405020304" pitchFamily="18" charset="0"/>
              </a:rPr>
              <a:t>4-QAM(BER=0.1739) MAX DIST=  62m  HARBOUR</a:t>
            </a:r>
          </a:p>
        </p:txBody>
      </p:sp>
      <p:sp>
        <p:nvSpPr>
          <p:cNvPr id="5" name="Text Placeholder 4">
            <a:extLst>
              <a:ext uri="{FF2B5EF4-FFF2-40B4-BE49-F238E27FC236}">
                <a16:creationId xmlns:a16="http://schemas.microsoft.com/office/drawing/2014/main" id="{3D5DB0D7-2837-4917-8B16-8381A5F41B5C}"/>
              </a:ext>
            </a:extLst>
          </p:cNvPr>
          <p:cNvSpPr>
            <a:spLocks noGrp="1"/>
          </p:cNvSpPr>
          <p:nvPr>
            <p:ph type="body" sz="quarter" idx="3"/>
          </p:nvPr>
        </p:nvSpPr>
        <p:spPr>
          <a:xfrm>
            <a:off x="6606228" y="1334546"/>
            <a:ext cx="5157788" cy="823912"/>
          </a:xfrm>
        </p:spPr>
        <p:txBody>
          <a:bodyPr/>
          <a:lstStyle/>
          <a:p>
            <a:r>
              <a:rPr lang="en-IN" dirty="0">
                <a:latin typeface="Times New Roman" panose="02020603050405020304" pitchFamily="18" charset="0"/>
                <a:cs typeface="Times New Roman" panose="02020603050405020304" pitchFamily="18" charset="0"/>
              </a:rPr>
              <a:t>4-QAM(BER=0.1260) MAX DIST=  161.9m  COASTAL</a:t>
            </a:r>
          </a:p>
        </p:txBody>
      </p:sp>
      <p:pic>
        <p:nvPicPr>
          <p:cNvPr id="11" name="Content Placeholder 10"/>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44500" y="2133590"/>
            <a:ext cx="5698723" cy="4546610"/>
          </a:xfrm>
          <a:prstGeom prst="rect">
            <a:avLst/>
          </a:prstGeom>
        </p:spPr>
      </p:pic>
      <p:pic>
        <p:nvPicPr>
          <p:cNvPr id="13" name="Content Placeholder 12"/>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606228" y="2158458"/>
            <a:ext cx="4921556" cy="4521742"/>
          </a:xfrm>
          <a:prstGeom prst="rect">
            <a:avLst/>
          </a:prstGeom>
        </p:spPr>
      </p:pic>
      <p:sp>
        <p:nvSpPr>
          <p:cNvPr id="3" name="TextBox 2">
            <a:extLst>
              <a:ext uri="{FF2B5EF4-FFF2-40B4-BE49-F238E27FC236}">
                <a16:creationId xmlns:a16="http://schemas.microsoft.com/office/drawing/2014/main" id="{108DD30B-8BDE-420E-97D8-15B3D7E1827D}"/>
              </a:ext>
            </a:extLst>
          </p:cNvPr>
          <p:cNvSpPr txBox="1"/>
          <p:nvPr/>
        </p:nvSpPr>
        <p:spPr>
          <a:xfrm>
            <a:off x="2938509" y="6541700"/>
            <a:ext cx="126062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Graph.8</a:t>
            </a:r>
          </a:p>
          <a:p>
            <a:endParaRPr lang="en-IN" dirty="0"/>
          </a:p>
        </p:txBody>
      </p:sp>
      <p:sp>
        <p:nvSpPr>
          <p:cNvPr id="6" name="TextBox 5">
            <a:extLst>
              <a:ext uri="{FF2B5EF4-FFF2-40B4-BE49-F238E27FC236}">
                <a16:creationId xmlns:a16="http://schemas.microsoft.com/office/drawing/2014/main" id="{06828D69-9B2B-4AAA-9702-06B9F7798173}"/>
              </a:ext>
            </a:extLst>
          </p:cNvPr>
          <p:cNvSpPr txBox="1"/>
          <p:nvPr/>
        </p:nvSpPr>
        <p:spPr>
          <a:xfrm>
            <a:off x="8700116" y="6537015"/>
            <a:ext cx="138491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Graph.9</a:t>
            </a:r>
          </a:p>
          <a:p>
            <a:endParaRPr lang="en-IN" dirty="0"/>
          </a:p>
        </p:txBody>
      </p:sp>
    </p:spTree>
    <p:extLst>
      <p:ext uri="{BB962C8B-B14F-4D97-AF65-F5344CB8AC3E}">
        <p14:creationId xmlns:p14="http://schemas.microsoft.com/office/powerpoint/2010/main" val="106214357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FB3A-C664-4613-A4EC-53550A3FEC68}"/>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49A45301-4388-4E79-B903-E45E15043E96}"/>
              </a:ext>
            </a:extLst>
          </p:cNvPr>
          <p:cNvSpPr>
            <a:spLocks noGrp="1"/>
          </p:cNvSpPr>
          <p:nvPr>
            <p:ph idx="1"/>
          </p:nvPr>
        </p:nvSpPr>
        <p:spPr>
          <a:xfrm>
            <a:off x="676656" y="2011680"/>
            <a:ext cx="10753725" cy="4346787"/>
          </a:xfrm>
        </p:spPr>
        <p:txBody>
          <a:bodyPr>
            <a:normAutofit fontScale="92500" lnSpcReduction="10000"/>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Around 75% of the earth is covered with water. It contains a large number of natural resources, and to explore these resources, the development of an effective underwater wireless communication system became very vital</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In recent times Underwater optical wireless communication (UWOC) systems have been receiving a great deal of attention because of their advantages of higher data rates, lower latency, and security while comparing it to the traditional acoustic communications and RF communication systems[1]. </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However, the problem is that the transmitting length is relatively short compared to acoustic communication and RF communication systems. It is because the light beam in the channel suffers from absorption, scattering, and the turbulence fading of the water channel. </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Despite these drawbacks, UWOC is still one of the promising technologies. Thus, exploring this UWOC to its full potential has become essential for our effective communication[1].</a:t>
            </a:r>
          </a:p>
        </p:txBody>
      </p:sp>
    </p:spTree>
    <p:extLst>
      <p:ext uri="{BB962C8B-B14F-4D97-AF65-F5344CB8AC3E}">
        <p14:creationId xmlns:p14="http://schemas.microsoft.com/office/powerpoint/2010/main" val="205497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4B1F-78E8-41E5-AC60-4162775BB631}"/>
              </a:ext>
            </a:extLst>
          </p:cNvPr>
          <p:cNvSpPr>
            <a:spLocks noGrp="1"/>
          </p:cNvSpPr>
          <p:nvPr>
            <p:ph type="title"/>
          </p:nvPr>
        </p:nvSpPr>
        <p:spPr>
          <a:xfrm>
            <a:off x="444499" y="22599"/>
            <a:ext cx="10772775" cy="1658198"/>
          </a:xfrm>
        </p:spPr>
        <p:txBody>
          <a:bodyPr/>
          <a:lstStyle/>
          <a:p>
            <a:r>
              <a:rPr lang="en-IN" dirty="0">
                <a:latin typeface="Times New Roman" panose="02020603050405020304" pitchFamily="18" charset="0"/>
                <a:cs typeface="Times New Roman" panose="02020603050405020304" pitchFamily="18" charset="0"/>
              </a:rPr>
              <a:t>4 QAM BCH-ENCODING</a:t>
            </a:r>
          </a:p>
        </p:txBody>
      </p:sp>
      <p:sp>
        <p:nvSpPr>
          <p:cNvPr id="4" name="Text Placeholder 3">
            <a:extLst>
              <a:ext uri="{FF2B5EF4-FFF2-40B4-BE49-F238E27FC236}">
                <a16:creationId xmlns:a16="http://schemas.microsoft.com/office/drawing/2014/main" id="{DF529236-E268-433D-B0A2-F063AB9260E2}"/>
              </a:ext>
            </a:extLst>
          </p:cNvPr>
          <p:cNvSpPr>
            <a:spLocks noGrp="1"/>
          </p:cNvSpPr>
          <p:nvPr>
            <p:ph type="body" idx="1"/>
          </p:nvPr>
        </p:nvSpPr>
        <p:spPr>
          <a:xfrm>
            <a:off x="444499" y="1352689"/>
            <a:ext cx="5157787" cy="823912"/>
          </a:xfrm>
        </p:spPr>
        <p:txBody>
          <a:bodyPr/>
          <a:lstStyle/>
          <a:p>
            <a:r>
              <a:rPr lang="en-IN" dirty="0">
                <a:latin typeface="Times New Roman" panose="02020603050405020304" pitchFamily="18" charset="0"/>
                <a:cs typeface="Times New Roman" panose="02020603050405020304" pitchFamily="18" charset="0"/>
              </a:rPr>
              <a:t>4-QAM(BER=0.0717),MAX DIST= 62m   HARBOUR</a:t>
            </a:r>
          </a:p>
        </p:txBody>
      </p:sp>
      <p:sp>
        <p:nvSpPr>
          <p:cNvPr id="5" name="Text Placeholder 4">
            <a:extLst>
              <a:ext uri="{FF2B5EF4-FFF2-40B4-BE49-F238E27FC236}">
                <a16:creationId xmlns:a16="http://schemas.microsoft.com/office/drawing/2014/main" id="{52F24A42-16D9-407F-B7FE-81BB70D1F35D}"/>
              </a:ext>
            </a:extLst>
          </p:cNvPr>
          <p:cNvSpPr>
            <a:spLocks noGrp="1"/>
          </p:cNvSpPr>
          <p:nvPr>
            <p:ph type="body" sz="quarter" idx="3"/>
          </p:nvPr>
        </p:nvSpPr>
        <p:spPr>
          <a:xfrm>
            <a:off x="6500812" y="1352689"/>
            <a:ext cx="5157788" cy="823912"/>
          </a:xfrm>
        </p:spPr>
        <p:txBody>
          <a:bodyPr/>
          <a:lstStyle/>
          <a:p>
            <a:r>
              <a:rPr lang="en-IN" dirty="0">
                <a:latin typeface="Times New Roman" panose="02020603050405020304" pitchFamily="18" charset="0"/>
                <a:cs typeface="Times New Roman" panose="02020603050405020304" pitchFamily="18" charset="0"/>
              </a:rPr>
              <a:t>4-QAM(BER=0.0525) MAX DIST=  161.9m  COASTAL</a:t>
            </a:r>
          </a:p>
        </p:txBody>
      </p:sp>
      <p:pic>
        <p:nvPicPr>
          <p:cNvPr id="11" name="Content Placeholder 10"/>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58606" y="2279560"/>
            <a:ext cx="5584617" cy="4301543"/>
          </a:xfrm>
          <a:prstGeom prst="rect">
            <a:avLst/>
          </a:prstGeom>
        </p:spPr>
      </p:pic>
      <p:pic>
        <p:nvPicPr>
          <p:cNvPr id="14" name="Content Placeholder 13"/>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609518" y="2279560"/>
            <a:ext cx="5316319" cy="4301543"/>
          </a:xfrm>
          <a:prstGeom prst="rect">
            <a:avLst/>
          </a:prstGeom>
        </p:spPr>
      </p:pic>
      <p:sp>
        <p:nvSpPr>
          <p:cNvPr id="3" name="TextBox 2">
            <a:extLst>
              <a:ext uri="{FF2B5EF4-FFF2-40B4-BE49-F238E27FC236}">
                <a16:creationId xmlns:a16="http://schemas.microsoft.com/office/drawing/2014/main" id="{45A5A509-D0E5-47BF-BEC9-445E63A00368}"/>
              </a:ext>
            </a:extLst>
          </p:cNvPr>
          <p:cNvSpPr txBox="1"/>
          <p:nvPr/>
        </p:nvSpPr>
        <p:spPr>
          <a:xfrm>
            <a:off x="2672179" y="6581103"/>
            <a:ext cx="111858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Graph.10</a:t>
            </a:r>
          </a:p>
          <a:p>
            <a:endParaRPr lang="en-IN" dirty="0"/>
          </a:p>
        </p:txBody>
      </p:sp>
      <p:sp>
        <p:nvSpPr>
          <p:cNvPr id="6" name="TextBox 5">
            <a:extLst>
              <a:ext uri="{FF2B5EF4-FFF2-40B4-BE49-F238E27FC236}">
                <a16:creationId xmlns:a16="http://schemas.microsoft.com/office/drawing/2014/main" id="{623D55CC-16FC-46FA-BB6B-CBC096C34281}"/>
              </a:ext>
            </a:extLst>
          </p:cNvPr>
          <p:cNvSpPr txBox="1"/>
          <p:nvPr/>
        </p:nvSpPr>
        <p:spPr>
          <a:xfrm>
            <a:off x="9079706" y="6512235"/>
            <a:ext cx="103868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Graph.11</a:t>
            </a:r>
          </a:p>
          <a:p>
            <a:endParaRPr lang="en-IN" dirty="0"/>
          </a:p>
        </p:txBody>
      </p:sp>
    </p:spTree>
    <p:extLst>
      <p:ext uri="{BB962C8B-B14F-4D97-AF65-F5344CB8AC3E}">
        <p14:creationId xmlns:p14="http://schemas.microsoft.com/office/powerpoint/2010/main" val="247443933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B15B-2E30-4F76-8EFF-05A8880FD181}"/>
              </a:ext>
            </a:extLst>
          </p:cNvPr>
          <p:cNvSpPr>
            <a:spLocks noGrp="1"/>
          </p:cNvSpPr>
          <p:nvPr>
            <p:ph type="title"/>
          </p:nvPr>
        </p:nvSpPr>
        <p:spPr>
          <a:xfrm>
            <a:off x="444500" y="-45639"/>
            <a:ext cx="10772775" cy="1658198"/>
          </a:xfrm>
        </p:spPr>
        <p:txBody>
          <a:bodyPr/>
          <a:lstStyle/>
          <a:p>
            <a:r>
              <a:rPr lang="en-IN" dirty="0">
                <a:latin typeface="Times New Roman" panose="02020603050405020304" pitchFamily="18" charset="0"/>
                <a:cs typeface="Times New Roman" panose="02020603050405020304" pitchFamily="18" charset="0"/>
              </a:rPr>
              <a:t>4-PSK WITHOUT ENCODING</a:t>
            </a:r>
          </a:p>
        </p:txBody>
      </p:sp>
      <p:sp>
        <p:nvSpPr>
          <p:cNvPr id="4" name="Text Placeholder 3">
            <a:extLst>
              <a:ext uri="{FF2B5EF4-FFF2-40B4-BE49-F238E27FC236}">
                <a16:creationId xmlns:a16="http://schemas.microsoft.com/office/drawing/2014/main" id="{BCDD4558-05DA-4980-9D55-14E0E22624A9}"/>
              </a:ext>
            </a:extLst>
          </p:cNvPr>
          <p:cNvSpPr>
            <a:spLocks noGrp="1"/>
          </p:cNvSpPr>
          <p:nvPr>
            <p:ph type="body" idx="1"/>
          </p:nvPr>
        </p:nvSpPr>
        <p:spPr>
          <a:xfrm>
            <a:off x="444500" y="1142812"/>
            <a:ext cx="5157787" cy="823912"/>
          </a:xfrm>
        </p:spPr>
        <p:txBody>
          <a:bodyPr/>
          <a:lstStyle/>
          <a:p>
            <a:r>
              <a:rPr lang="en-IN" dirty="0">
                <a:latin typeface="Times New Roman" panose="02020603050405020304" pitchFamily="18" charset="0"/>
                <a:cs typeface="Times New Roman" panose="02020603050405020304" pitchFamily="18" charset="0"/>
              </a:rPr>
              <a:t>4-PSK(BER=0.1725) MAX DIST=   1982m HARBOUR</a:t>
            </a:r>
          </a:p>
        </p:txBody>
      </p:sp>
      <p:sp>
        <p:nvSpPr>
          <p:cNvPr id="5" name="Text Placeholder 4">
            <a:extLst>
              <a:ext uri="{FF2B5EF4-FFF2-40B4-BE49-F238E27FC236}">
                <a16:creationId xmlns:a16="http://schemas.microsoft.com/office/drawing/2014/main" id="{A4EE270D-8B88-4DDB-9B35-C1F809F1C0F9}"/>
              </a:ext>
            </a:extLst>
          </p:cNvPr>
          <p:cNvSpPr>
            <a:spLocks noGrp="1"/>
          </p:cNvSpPr>
          <p:nvPr>
            <p:ph type="body" sz="quarter" idx="3"/>
          </p:nvPr>
        </p:nvSpPr>
        <p:spPr>
          <a:xfrm>
            <a:off x="6826872" y="1142812"/>
            <a:ext cx="5157788" cy="823912"/>
          </a:xfrm>
        </p:spPr>
        <p:txBody>
          <a:bodyPr/>
          <a:lstStyle/>
          <a:p>
            <a:r>
              <a:rPr lang="en-IN" dirty="0">
                <a:latin typeface="Times New Roman" panose="02020603050405020304" pitchFamily="18" charset="0"/>
                <a:cs typeface="Times New Roman" panose="02020603050405020304" pitchFamily="18" charset="0"/>
              </a:rPr>
              <a:t>4-PSK(BER=0.08451) MAX DIST=  4076m  COASTAL</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87441" y="1966724"/>
            <a:ext cx="5731510" cy="429006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324743" y="1963549"/>
            <a:ext cx="5731510" cy="4296410"/>
          </a:xfrm>
          <a:prstGeom prst="rect">
            <a:avLst/>
          </a:prstGeom>
        </p:spPr>
      </p:pic>
      <p:sp>
        <p:nvSpPr>
          <p:cNvPr id="3" name="TextBox 2">
            <a:extLst>
              <a:ext uri="{FF2B5EF4-FFF2-40B4-BE49-F238E27FC236}">
                <a16:creationId xmlns:a16="http://schemas.microsoft.com/office/drawing/2014/main" id="{04CB41C0-8200-4B72-8237-91EC9461D302}"/>
              </a:ext>
            </a:extLst>
          </p:cNvPr>
          <p:cNvSpPr txBox="1"/>
          <p:nvPr/>
        </p:nvSpPr>
        <p:spPr>
          <a:xfrm>
            <a:off x="2829413" y="6377125"/>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Graph.12</a:t>
            </a:r>
          </a:p>
          <a:p>
            <a:endParaRPr lang="en-IN" dirty="0"/>
          </a:p>
        </p:txBody>
      </p:sp>
      <p:sp>
        <p:nvSpPr>
          <p:cNvPr id="10" name="TextBox 9">
            <a:extLst>
              <a:ext uri="{FF2B5EF4-FFF2-40B4-BE49-F238E27FC236}">
                <a16:creationId xmlns:a16="http://schemas.microsoft.com/office/drawing/2014/main" id="{6C9CA3A6-D558-46BB-9E23-F9CB5151BC6C}"/>
              </a:ext>
            </a:extLst>
          </p:cNvPr>
          <p:cNvSpPr txBox="1"/>
          <p:nvPr/>
        </p:nvSpPr>
        <p:spPr>
          <a:xfrm>
            <a:off x="8666715" y="6259742"/>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Graph.13</a:t>
            </a:r>
          </a:p>
          <a:p>
            <a:endParaRPr lang="en-IN" dirty="0"/>
          </a:p>
        </p:txBody>
      </p:sp>
    </p:spTree>
    <p:extLst>
      <p:ext uri="{BB962C8B-B14F-4D97-AF65-F5344CB8AC3E}">
        <p14:creationId xmlns:p14="http://schemas.microsoft.com/office/powerpoint/2010/main" val="300958926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AACF-3FB4-4BEB-B645-BB59FD85E6BD}"/>
              </a:ext>
            </a:extLst>
          </p:cNvPr>
          <p:cNvSpPr>
            <a:spLocks noGrp="1"/>
          </p:cNvSpPr>
          <p:nvPr>
            <p:ph type="title"/>
          </p:nvPr>
        </p:nvSpPr>
        <p:spPr>
          <a:xfrm>
            <a:off x="444499" y="0"/>
            <a:ext cx="10772775" cy="1658198"/>
          </a:xfrm>
        </p:spPr>
        <p:txBody>
          <a:bodyPr/>
          <a:lstStyle/>
          <a:p>
            <a:r>
              <a:rPr lang="en-IN" dirty="0">
                <a:latin typeface="Times New Roman" panose="02020603050405020304" pitchFamily="18" charset="0"/>
                <a:cs typeface="Times New Roman" panose="02020603050405020304" pitchFamily="18" charset="0"/>
              </a:rPr>
              <a:t>4-PSK LDPC-ENCODING</a:t>
            </a:r>
          </a:p>
        </p:txBody>
      </p:sp>
      <p:sp>
        <p:nvSpPr>
          <p:cNvPr id="4" name="Text Placeholder 3">
            <a:extLst>
              <a:ext uri="{FF2B5EF4-FFF2-40B4-BE49-F238E27FC236}">
                <a16:creationId xmlns:a16="http://schemas.microsoft.com/office/drawing/2014/main" id="{F54A8903-3F2A-4038-92A2-70FDABB2AFDC}"/>
              </a:ext>
            </a:extLst>
          </p:cNvPr>
          <p:cNvSpPr>
            <a:spLocks noGrp="1"/>
          </p:cNvSpPr>
          <p:nvPr>
            <p:ph type="body" idx="1"/>
          </p:nvPr>
        </p:nvSpPr>
        <p:spPr>
          <a:xfrm>
            <a:off x="444499" y="1379809"/>
            <a:ext cx="5157787" cy="823912"/>
          </a:xfrm>
        </p:spPr>
        <p:txBody>
          <a:bodyPr/>
          <a:lstStyle/>
          <a:p>
            <a:r>
              <a:rPr lang="en-IN" dirty="0">
                <a:latin typeface="Times New Roman" panose="02020603050405020304" pitchFamily="18" charset="0"/>
                <a:cs typeface="Times New Roman" panose="02020603050405020304" pitchFamily="18" charset="0"/>
              </a:rPr>
              <a:t>4-PSK(BER=0.1693) MAX DIST=   1982m HARBOUR</a:t>
            </a:r>
          </a:p>
        </p:txBody>
      </p:sp>
      <p:sp>
        <p:nvSpPr>
          <p:cNvPr id="5" name="Text Placeholder 4">
            <a:extLst>
              <a:ext uri="{FF2B5EF4-FFF2-40B4-BE49-F238E27FC236}">
                <a16:creationId xmlns:a16="http://schemas.microsoft.com/office/drawing/2014/main" id="{75D647AB-78C0-4256-99B6-B2D99469E80B}"/>
              </a:ext>
            </a:extLst>
          </p:cNvPr>
          <p:cNvSpPr>
            <a:spLocks noGrp="1"/>
          </p:cNvSpPr>
          <p:nvPr>
            <p:ph type="body" sz="quarter" idx="3"/>
          </p:nvPr>
        </p:nvSpPr>
        <p:spPr>
          <a:xfrm>
            <a:off x="6500812" y="1379809"/>
            <a:ext cx="5157788" cy="823912"/>
          </a:xfrm>
        </p:spPr>
        <p:txBody>
          <a:bodyPr/>
          <a:lstStyle/>
          <a:p>
            <a:r>
              <a:rPr lang="en-IN" dirty="0">
                <a:latin typeface="Times New Roman" panose="02020603050405020304" pitchFamily="18" charset="0"/>
                <a:cs typeface="Times New Roman" panose="02020603050405020304" pitchFamily="18" charset="0"/>
              </a:rPr>
              <a:t>4-PSK(BER=0.1231) MAX DIST=  4076m  COASTAL</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44499" y="2203721"/>
            <a:ext cx="5731510" cy="429006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321175" y="2203086"/>
            <a:ext cx="5731510" cy="4290695"/>
          </a:xfrm>
          <a:prstGeom prst="rect">
            <a:avLst/>
          </a:prstGeom>
        </p:spPr>
      </p:pic>
      <p:sp>
        <p:nvSpPr>
          <p:cNvPr id="7" name="TextBox 6">
            <a:extLst>
              <a:ext uri="{FF2B5EF4-FFF2-40B4-BE49-F238E27FC236}">
                <a16:creationId xmlns:a16="http://schemas.microsoft.com/office/drawing/2014/main" id="{83B90524-E46F-4FE9-BAFD-9338267D90E2}"/>
              </a:ext>
            </a:extLst>
          </p:cNvPr>
          <p:cNvSpPr txBox="1"/>
          <p:nvPr/>
        </p:nvSpPr>
        <p:spPr>
          <a:xfrm>
            <a:off x="2857493" y="6392973"/>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Graph.14</a:t>
            </a:r>
          </a:p>
          <a:p>
            <a:endParaRPr lang="en-IN" dirty="0"/>
          </a:p>
        </p:txBody>
      </p:sp>
      <p:sp>
        <p:nvSpPr>
          <p:cNvPr id="10" name="TextBox 9">
            <a:extLst>
              <a:ext uri="{FF2B5EF4-FFF2-40B4-BE49-F238E27FC236}">
                <a16:creationId xmlns:a16="http://schemas.microsoft.com/office/drawing/2014/main" id="{EAE8DAA9-B6F7-4BD9-A8DE-A010FD430CB1}"/>
              </a:ext>
            </a:extLst>
          </p:cNvPr>
          <p:cNvSpPr txBox="1"/>
          <p:nvPr/>
        </p:nvSpPr>
        <p:spPr>
          <a:xfrm>
            <a:off x="8881746" y="6446655"/>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Graph.15</a:t>
            </a:r>
          </a:p>
          <a:p>
            <a:endParaRPr lang="en-IN" dirty="0"/>
          </a:p>
        </p:txBody>
      </p:sp>
    </p:spTree>
    <p:extLst>
      <p:ext uri="{BB962C8B-B14F-4D97-AF65-F5344CB8AC3E}">
        <p14:creationId xmlns:p14="http://schemas.microsoft.com/office/powerpoint/2010/main" val="286653545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241A-1E2F-44AC-A2AA-F896AA380B39}"/>
              </a:ext>
            </a:extLst>
          </p:cNvPr>
          <p:cNvSpPr>
            <a:spLocks noGrp="1"/>
          </p:cNvSpPr>
          <p:nvPr>
            <p:ph type="title"/>
          </p:nvPr>
        </p:nvSpPr>
        <p:spPr>
          <a:xfrm>
            <a:off x="444500" y="138754"/>
            <a:ext cx="10772775" cy="1658198"/>
          </a:xfrm>
        </p:spPr>
        <p:txBody>
          <a:bodyPr/>
          <a:lstStyle/>
          <a:p>
            <a:r>
              <a:rPr lang="en-IN" dirty="0">
                <a:latin typeface="Times New Roman" panose="02020603050405020304" pitchFamily="18" charset="0"/>
                <a:cs typeface="Times New Roman" panose="02020603050405020304" pitchFamily="18" charset="0"/>
              </a:rPr>
              <a:t>4-PSK BCH-ENCODING</a:t>
            </a:r>
          </a:p>
        </p:txBody>
      </p:sp>
      <p:sp>
        <p:nvSpPr>
          <p:cNvPr id="4" name="Text Placeholder 3">
            <a:extLst>
              <a:ext uri="{FF2B5EF4-FFF2-40B4-BE49-F238E27FC236}">
                <a16:creationId xmlns:a16="http://schemas.microsoft.com/office/drawing/2014/main" id="{22F8576A-F955-43BA-A365-B059F1D33106}"/>
              </a:ext>
            </a:extLst>
          </p:cNvPr>
          <p:cNvSpPr>
            <a:spLocks noGrp="1"/>
          </p:cNvSpPr>
          <p:nvPr>
            <p:ph type="body" idx="1"/>
          </p:nvPr>
        </p:nvSpPr>
        <p:spPr>
          <a:xfrm>
            <a:off x="444500" y="1379809"/>
            <a:ext cx="5157787" cy="823912"/>
          </a:xfrm>
        </p:spPr>
        <p:txBody>
          <a:bodyPr/>
          <a:lstStyle/>
          <a:p>
            <a:r>
              <a:rPr lang="en-IN" dirty="0">
                <a:latin typeface="Times New Roman" panose="02020603050405020304" pitchFamily="18" charset="0"/>
                <a:cs typeface="Times New Roman" panose="02020603050405020304" pitchFamily="18" charset="0"/>
              </a:rPr>
              <a:t>4-PSK(BER=0.1238) MAX DIST=  1982m  HARBOUR</a:t>
            </a:r>
          </a:p>
        </p:txBody>
      </p:sp>
      <p:sp>
        <p:nvSpPr>
          <p:cNvPr id="5" name="Text Placeholder 4">
            <a:extLst>
              <a:ext uri="{FF2B5EF4-FFF2-40B4-BE49-F238E27FC236}">
                <a16:creationId xmlns:a16="http://schemas.microsoft.com/office/drawing/2014/main" id="{49BF748E-A0C9-4104-A0F2-09693C4B91E4}"/>
              </a:ext>
            </a:extLst>
          </p:cNvPr>
          <p:cNvSpPr>
            <a:spLocks noGrp="1"/>
          </p:cNvSpPr>
          <p:nvPr>
            <p:ph type="body" sz="quarter" idx="3"/>
          </p:nvPr>
        </p:nvSpPr>
        <p:spPr>
          <a:xfrm>
            <a:off x="6539448" y="1379809"/>
            <a:ext cx="5157788" cy="823912"/>
          </a:xfrm>
        </p:spPr>
        <p:txBody>
          <a:bodyPr/>
          <a:lstStyle/>
          <a:p>
            <a:r>
              <a:rPr lang="en-IN" dirty="0">
                <a:latin typeface="Times New Roman" panose="02020603050405020304" pitchFamily="18" charset="0"/>
                <a:cs typeface="Times New Roman" panose="02020603050405020304" pitchFamily="18" charset="0"/>
              </a:rPr>
              <a:t>4-PSK(BER=0.06170) MAX DIST=  4076m  COASTAL</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64491" y="2203721"/>
            <a:ext cx="5731510" cy="429006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346265" y="2203086"/>
            <a:ext cx="5731510" cy="4290695"/>
          </a:xfrm>
          <a:prstGeom prst="rect">
            <a:avLst/>
          </a:prstGeom>
        </p:spPr>
      </p:pic>
      <p:sp>
        <p:nvSpPr>
          <p:cNvPr id="7" name="TextBox 6">
            <a:extLst>
              <a:ext uri="{FF2B5EF4-FFF2-40B4-BE49-F238E27FC236}">
                <a16:creationId xmlns:a16="http://schemas.microsoft.com/office/drawing/2014/main" id="{6CE63591-30AF-473A-9933-AFEC65D7C592}"/>
              </a:ext>
            </a:extLst>
          </p:cNvPr>
          <p:cNvSpPr txBox="1"/>
          <p:nvPr/>
        </p:nvSpPr>
        <p:spPr>
          <a:xfrm>
            <a:off x="2787589" y="6396080"/>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Graph.16</a:t>
            </a:r>
          </a:p>
          <a:p>
            <a:endParaRPr lang="en-IN" dirty="0"/>
          </a:p>
        </p:txBody>
      </p:sp>
      <p:sp>
        <p:nvSpPr>
          <p:cNvPr id="10" name="TextBox 9">
            <a:extLst>
              <a:ext uri="{FF2B5EF4-FFF2-40B4-BE49-F238E27FC236}">
                <a16:creationId xmlns:a16="http://schemas.microsoft.com/office/drawing/2014/main" id="{DFFCB4D1-E0CF-4FEF-A525-F11A9FB5184C}"/>
              </a:ext>
            </a:extLst>
          </p:cNvPr>
          <p:cNvSpPr txBox="1"/>
          <p:nvPr/>
        </p:nvSpPr>
        <p:spPr>
          <a:xfrm>
            <a:off x="8966446" y="6493781"/>
            <a:ext cx="149144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Graph.17</a:t>
            </a:r>
          </a:p>
          <a:p>
            <a:endParaRPr lang="en-IN" dirty="0"/>
          </a:p>
        </p:txBody>
      </p:sp>
    </p:spTree>
    <p:extLst>
      <p:ext uri="{BB962C8B-B14F-4D97-AF65-F5344CB8AC3E}">
        <p14:creationId xmlns:p14="http://schemas.microsoft.com/office/powerpoint/2010/main" val="175137453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B15B-2E30-4F76-8EFF-05A8880FD181}"/>
              </a:ext>
            </a:extLst>
          </p:cNvPr>
          <p:cNvSpPr>
            <a:spLocks noGrp="1"/>
          </p:cNvSpPr>
          <p:nvPr>
            <p:ph type="title"/>
          </p:nvPr>
        </p:nvSpPr>
        <p:spPr>
          <a:xfrm>
            <a:off x="444500" y="0"/>
            <a:ext cx="10772775" cy="1658198"/>
          </a:xfrm>
        </p:spPr>
        <p:txBody>
          <a:bodyPr/>
          <a:lstStyle/>
          <a:p>
            <a:r>
              <a:rPr lang="en-IN" dirty="0">
                <a:latin typeface="Times New Roman" panose="02020603050405020304" pitchFamily="18" charset="0"/>
                <a:cs typeface="Times New Roman" panose="02020603050405020304" pitchFamily="18" charset="0"/>
              </a:rPr>
              <a:t>16-QAM WITHOUT ENCODING</a:t>
            </a:r>
          </a:p>
        </p:txBody>
      </p:sp>
      <p:sp>
        <p:nvSpPr>
          <p:cNvPr id="4" name="Text Placeholder 3">
            <a:extLst>
              <a:ext uri="{FF2B5EF4-FFF2-40B4-BE49-F238E27FC236}">
                <a16:creationId xmlns:a16="http://schemas.microsoft.com/office/drawing/2014/main" id="{BCDD4558-05DA-4980-9D55-14E0E22624A9}"/>
              </a:ext>
            </a:extLst>
          </p:cNvPr>
          <p:cNvSpPr>
            <a:spLocks noGrp="1"/>
          </p:cNvSpPr>
          <p:nvPr>
            <p:ph type="body" idx="1"/>
          </p:nvPr>
        </p:nvSpPr>
        <p:spPr>
          <a:xfrm>
            <a:off x="444500" y="1091104"/>
            <a:ext cx="5157787" cy="823912"/>
          </a:xfrm>
        </p:spPr>
        <p:txBody>
          <a:bodyPr/>
          <a:lstStyle/>
          <a:p>
            <a:r>
              <a:rPr lang="en-IN" dirty="0">
                <a:latin typeface="Times New Roman" panose="02020603050405020304" pitchFamily="18" charset="0"/>
                <a:cs typeface="Times New Roman" panose="02020603050405020304" pitchFamily="18" charset="0"/>
              </a:rPr>
              <a:t>16-QAM(BER=0.3378) MAX DIST= 62m   HARBOUR</a:t>
            </a:r>
          </a:p>
        </p:txBody>
      </p:sp>
      <p:sp>
        <p:nvSpPr>
          <p:cNvPr id="5" name="Text Placeholder 4">
            <a:extLst>
              <a:ext uri="{FF2B5EF4-FFF2-40B4-BE49-F238E27FC236}">
                <a16:creationId xmlns:a16="http://schemas.microsoft.com/office/drawing/2014/main" id="{A4EE270D-8B88-4DDB-9B35-C1F809F1C0F9}"/>
              </a:ext>
            </a:extLst>
          </p:cNvPr>
          <p:cNvSpPr>
            <a:spLocks noGrp="1"/>
          </p:cNvSpPr>
          <p:nvPr>
            <p:ph type="body" sz="quarter" idx="3"/>
          </p:nvPr>
        </p:nvSpPr>
        <p:spPr>
          <a:xfrm>
            <a:off x="6589713" y="1091104"/>
            <a:ext cx="5489992" cy="823912"/>
          </a:xfrm>
        </p:spPr>
        <p:txBody>
          <a:bodyPr/>
          <a:lstStyle/>
          <a:p>
            <a:r>
              <a:rPr lang="en-IN" dirty="0">
                <a:latin typeface="Times New Roman" panose="02020603050405020304" pitchFamily="18" charset="0"/>
                <a:cs typeface="Times New Roman" panose="02020603050405020304" pitchFamily="18" charset="0"/>
              </a:rPr>
              <a:t>16-QAM(BER=0.3099) MAX DIST=  161.9m  COASTAL</a:t>
            </a:r>
          </a:p>
        </p:txBody>
      </p:sp>
      <p:pic>
        <p:nvPicPr>
          <p:cNvPr id="10" name="Content Placeholder 9"/>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44500" y="2201227"/>
            <a:ext cx="5157787" cy="4296410"/>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051550" y="2201227"/>
            <a:ext cx="5731510" cy="4296410"/>
          </a:xfrm>
          <a:prstGeom prst="rect">
            <a:avLst/>
          </a:prstGeom>
        </p:spPr>
      </p:pic>
      <p:sp>
        <p:nvSpPr>
          <p:cNvPr id="7" name="TextBox 6">
            <a:extLst>
              <a:ext uri="{FF2B5EF4-FFF2-40B4-BE49-F238E27FC236}">
                <a16:creationId xmlns:a16="http://schemas.microsoft.com/office/drawing/2014/main" id="{3CE73A6C-F1D3-4B70-8D62-5FD65A989104}"/>
              </a:ext>
            </a:extLst>
          </p:cNvPr>
          <p:cNvSpPr txBox="1"/>
          <p:nvPr/>
        </p:nvSpPr>
        <p:spPr>
          <a:xfrm>
            <a:off x="2095130" y="6365289"/>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Graph.18</a:t>
            </a:r>
          </a:p>
          <a:p>
            <a:endParaRPr lang="en-IN" dirty="0"/>
          </a:p>
        </p:txBody>
      </p:sp>
      <p:sp>
        <p:nvSpPr>
          <p:cNvPr id="8" name="TextBox 7">
            <a:extLst>
              <a:ext uri="{FF2B5EF4-FFF2-40B4-BE49-F238E27FC236}">
                <a16:creationId xmlns:a16="http://schemas.microsoft.com/office/drawing/2014/main" id="{B5414242-A517-48CE-B8E0-6DBAFDEC2E74}"/>
              </a:ext>
            </a:extLst>
          </p:cNvPr>
          <p:cNvSpPr txBox="1"/>
          <p:nvPr/>
        </p:nvSpPr>
        <p:spPr>
          <a:xfrm>
            <a:off x="8666085" y="6394335"/>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Graph.19</a:t>
            </a:r>
          </a:p>
          <a:p>
            <a:endParaRPr lang="en-IN" dirty="0"/>
          </a:p>
        </p:txBody>
      </p:sp>
    </p:spTree>
    <p:extLst>
      <p:ext uri="{BB962C8B-B14F-4D97-AF65-F5344CB8AC3E}">
        <p14:creationId xmlns:p14="http://schemas.microsoft.com/office/powerpoint/2010/main" val="363165051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B15B-2E30-4F76-8EFF-05A8880FD181}"/>
              </a:ext>
            </a:extLst>
          </p:cNvPr>
          <p:cNvSpPr>
            <a:spLocks noGrp="1"/>
          </p:cNvSpPr>
          <p:nvPr>
            <p:ph type="title"/>
          </p:nvPr>
        </p:nvSpPr>
        <p:spPr>
          <a:xfrm>
            <a:off x="444500" y="-47439"/>
            <a:ext cx="10772775" cy="1658198"/>
          </a:xfrm>
        </p:spPr>
        <p:txBody>
          <a:bodyPr/>
          <a:lstStyle/>
          <a:p>
            <a:r>
              <a:rPr lang="en-IN" dirty="0">
                <a:latin typeface="Times New Roman" panose="02020603050405020304" pitchFamily="18" charset="0"/>
                <a:cs typeface="Times New Roman" panose="02020603050405020304" pitchFamily="18" charset="0"/>
              </a:rPr>
              <a:t>16-QAM LDPC ENCODING</a:t>
            </a:r>
          </a:p>
        </p:txBody>
      </p:sp>
      <p:sp>
        <p:nvSpPr>
          <p:cNvPr id="4" name="Text Placeholder 3">
            <a:extLst>
              <a:ext uri="{FF2B5EF4-FFF2-40B4-BE49-F238E27FC236}">
                <a16:creationId xmlns:a16="http://schemas.microsoft.com/office/drawing/2014/main" id="{BCDD4558-05DA-4980-9D55-14E0E22624A9}"/>
              </a:ext>
            </a:extLst>
          </p:cNvPr>
          <p:cNvSpPr>
            <a:spLocks noGrp="1"/>
          </p:cNvSpPr>
          <p:nvPr>
            <p:ph type="body" idx="1"/>
          </p:nvPr>
        </p:nvSpPr>
        <p:spPr>
          <a:xfrm>
            <a:off x="444500" y="1078456"/>
            <a:ext cx="5157787" cy="823912"/>
          </a:xfrm>
        </p:spPr>
        <p:txBody>
          <a:bodyPr/>
          <a:lstStyle/>
          <a:p>
            <a:r>
              <a:rPr lang="en-IN" dirty="0">
                <a:latin typeface="Times New Roman" panose="02020603050405020304" pitchFamily="18" charset="0"/>
                <a:cs typeface="Times New Roman" panose="02020603050405020304" pitchFamily="18" charset="0"/>
              </a:rPr>
              <a:t>16-QAM(BER=0.4919) MAX DIST=48m    HARBOUR</a:t>
            </a:r>
          </a:p>
        </p:txBody>
      </p:sp>
      <p:sp>
        <p:nvSpPr>
          <p:cNvPr id="5" name="Text Placeholder 4">
            <a:extLst>
              <a:ext uri="{FF2B5EF4-FFF2-40B4-BE49-F238E27FC236}">
                <a16:creationId xmlns:a16="http://schemas.microsoft.com/office/drawing/2014/main" id="{A4EE270D-8B88-4DDB-9B35-C1F809F1C0F9}"/>
              </a:ext>
            </a:extLst>
          </p:cNvPr>
          <p:cNvSpPr>
            <a:spLocks noGrp="1"/>
          </p:cNvSpPr>
          <p:nvPr>
            <p:ph type="body" sz="quarter" idx="3"/>
          </p:nvPr>
        </p:nvSpPr>
        <p:spPr>
          <a:xfrm>
            <a:off x="6811963" y="1078456"/>
            <a:ext cx="5157788" cy="823912"/>
          </a:xfrm>
        </p:spPr>
        <p:txBody>
          <a:bodyPr/>
          <a:lstStyle/>
          <a:p>
            <a:r>
              <a:rPr lang="en-IN" dirty="0">
                <a:latin typeface="Times New Roman" panose="02020603050405020304" pitchFamily="18" charset="0"/>
                <a:cs typeface="Times New Roman" panose="02020603050405020304" pitchFamily="18" charset="0"/>
              </a:rPr>
              <a:t>16-QAM(BER=0.49858) MAX DIST=  161.9m  COASTAL</a:t>
            </a:r>
          </a:p>
        </p:txBody>
      </p:sp>
      <p:pic>
        <p:nvPicPr>
          <p:cNvPr id="10" name="Content Placeholder 9"/>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44500" y="2199164"/>
            <a:ext cx="5482589" cy="4296410"/>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238241" y="2199164"/>
            <a:ext cx="5731510" cy="4296410"/>
          </a:xfrm>
          <a:prstGeom prst="rect">
            <a:avLst/>
          </a:prstGeom>
        </p:spPr>
      </p:pic>
      <p:sp>
        <p:nvSpPr>
          <p:cNvPr id="7" name="TextBox 6">
            <a:extLst>
              <a:ext uri="{FF2B5EF4-FFF2-40B4-BE49-F238E27FC236}">
                <a16:creationId xmlns:a16="http://schemas.microsoft.com/office/drawing/2014/main" id="{29E7651D-7064-4F39-AFF5-F72B9BBA854B}"/>
              </a:ext>
            </a:extLst>
          </p:cNvPr>
          <p:cNvSpPr txBox="1"/>
          <p:nvPr/>
        </p:nvSpPr>
        <p:spPr>
          <a:xfrm>
            <a:off x="2662011" y="6390379"/>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Graph.20</a:t>
            </a:r>
          </a:p>
          <a:p>
            <a:endParaRPr lang="en-IN" dirty="0"/>
          </a:p>
        </p:txBody>
      </p:sp>
      <p:sp>
        <p:nvSpPr>
          <p:cNvPr id="8" name="TextBox 7">
            <a:extLst>
              <a:ext uri="{FF2B5EF4-FFF2-40B4-BE49-F238E27FC236}">
                <a16:creationId xmlns:a16="http://schemas.microsoft.com/office/drawing/2014/main" id="{4951061E-EAB0-4570-972B-40211863E3A7}"/>
              </a:ext>
            </a:extLst>
          </p:cNvPr>
          <p:cNvSpPr txBox="1"/>
          <p:nvPr/>
        </p:nvSpPr>
        <p:spPr>
          <a:xfrm>
            <a:off x="8867074" y="6388168"/>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Graph.21</a:t>
            </a:r>
          </a:p>
          <a:p>
            <a:endParaRPr lang="en-IN" dirty="0"/>
          </a:p>
        </p:txBody>
      </p:sp>
    </p:spTree>
    <p:extLst>
      <p:ext uri="{BB962C8B-B14F-4D97-AF65-F5344CB8AC3E}">
        <p14:creationId xmlns:p14="http://schemas.microsoft.com/office/powerpoint/2010/main" val="311616702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B15B-2E30-4F76-8EFF-05A8880FD181}"/>
              </a:ext>
            </a:extLst>
          </p:cNvPr>
          <p:cNvSpPr>
            <a:spLocks noGrp="1"/>
          </p:cNvSpPr>
          <p:nvPr>
            <p:ph type="title"/>
          </p:nvPr>
        </p:nvSpPr>
        <p:spPr>
          <a:xfrm>
            <a:off x="444500" y="0"/>
            <a:ext cx="10772775" cy="1658198"/>
          </a:xfrm>
        </p:spPr>
        <p:txBody>
          <a:bodyPr/>
          <a:lstStyle/>
          <a:p>
            <a:r>
              <a:rPr lang="en-IN" dirty="0">
                <a:latin typeface="Times New Roman" panose="02020603050405020304" pitchFamily="18" charset="0"/>
                <a:cs typeface="Times New Roman" panose="02020603050405020304" pitchFamily="18" charset="0"/>
              </a:rPr>
              <a:t>16-QAM BCH ENCODING</a:t>
            </a:r>
          </a:p>
        </p:txBody>
      </p:sp>
      <p:sp>
        <p:nvSpPr>
          <p:cNvPr id="4" name="Text Placeholder 3">
            <a:extLst>
              <a:ext uri="{FF2B5EF4-FFF2-40B4-BE49-F238E27FC236}">
                <a16:creationId xmlns:a16="http://schemas.microsoft.com/office/drawing/2014/main" id="{BCDD4558-05DA-4980-9D55-14E0E22624A9}"/>
              </a:ext>
            </a:extLst>
          </p:cNvPr>
          <p:cNvSpPr>
            <a:spLocks noGrp="1"/>
          </p:cNvSpPr>
          <p:nvPr>
            <p:ph type="body" idx="1"/>
          </p:nvPr>
        </p:nvSpPr>
        <p:spPr>
          <a:xfrm>
            <a:off x="444500" y="1078456"/>
            <a:ext cx="5157787" cy="823912"/>
          </a:xfrm>
        </p:spPr>
        <p:txBody>
          <a:bodyPr/>
          <a:lstStyle/>
          <a:p>
            <a:r>
              <a:rPr lang="en-IN" dirty="0">
                <a:latin typeface="Times New Roman" panose="02020603050405020304" pitchFamily="18" charset="0"/>
                <a:cs typeface="Times New Roman" panose="02020603050405020304" pitchFamily="18" charset="0"/>
              </a:rPr>
              <a:t>16-QAM(BER=0.307) MAX DIST=  62m  HARBOUR</a:t>
            </a:r>
          </a:p>
        </p:txBody>
      </p:sp>
      <p:sp>
        <p:nvSpPr>
          <p:cNvPr id="5" name="Text Placeholder 4">
            <a:extLst>
              <a:ext uri="{FF2B5EF4-FFF2-40B4-BE49-F238E27FC236}">
                <a16:creationId xmlns:a16="http://schemas.microsoft.com/office/drawing/2014/main" id="{A4EE270D-8B88-4DDB-9B35-C1F809F1C0F9}"/>
              </a:ext>
            </a:extLst>
          </p:cNvPr>
          <p:cNvSpPr>
            <a:spLocks noGrp="1"/>
          </p:cNvSpPr>
          <p:nvPr>
            <p:ph type="body" sz="quarter" idx="3"/>
          </p:nvPr>
        </p:nvSpPr>
        <p:spPr>
          <a:xfrm>
            <a:off x="6652419" y="1078456"/>
            <a:ext cx="5157788" cy="823912"/>
          </a:xfrm>
        </p:spPr>
        <p:txBody>
          <a:bodyPr/>
          <a:lstStyle/>
          <a:p>
            <a:r>
              <a:rPr lang="en-IN" dirty="0">
                <a:latin typeface="Times New Roman" panose="02020603050405020304" pitchFamily="18" charset="0"/>
                <a:cs typeface="Times New Roman" panose="02020603050405020304" pitchFamily="18" charset="0"/>
              </a:rPr>
              <a:t>16-QAM(BER=0.2786) MAX DIST=  161.9m  COASTAL</a:t>
            </a:r>
          </a:p>
        </p:txBody>
      </p:sp>
      <p:pic>
        <p:nvPicPr>
          <p:cNvPr id="10" name="Content Placeholder 9"/>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44500" y="2201227"/>
            <a:ext cx="5482589" cy="4296410"/>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192386" y="2201227"/>
            <a:ext cx="5731510" cy="4296410"/>
          </a:xfrm>
          <a:prstGeom prst="rect">
            <a:avLst/>
          </a:prstGeom>
        </p:spPr>
      </p:pic>
      <p:sp>
        <p:nvSpPr>
          <p:cNvPr id="7" name="TextBox 6">
            <a:extLst>
              <a:ext uri="{FF2B5EF4-FFF2-40B4-BE49-F238E27FC236}">
                <a16:creationId xmlns:a16="http://schemas.microsoft.com/office/drawing/2014/main" id="{5F06A9FD-303E-4AB1-B12C-75867C759996}"/>
              </a:ext>
            </a:extLst>
          </p:cNvPr>
          <p:cNvSpPr txBox="1"/>
          <p:nvPr/>
        </p:nvSpPr>
        <p:spPr>
          <a:xfrm>
            <a:off x="8780016" y="6394335"/>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Graph.23</a:t>
            </a:r>
          </a:p>
          <a:p>
            <a:endParaRPr lang="en-IN" dirty="0"/>
          </a:p>
        </p:txBody>
      </p:sp>
      <p:sp>
        <p:nvSpPr>
          <p:cNvPr id="8" name="TextBox 7">
            <a:extLst>
              <a:ext uri="{FF2B5EF4-FFF2-40B4-BE49-F238E27FC236}">
                <a16:creationId xmlns:a16="http://schemas.microsoft.com/office/drawing/2014/main" id="{FBD9C87B-A9C9-490F-9510-AE36BE81746D}"/>
              </a:ext>
            </a:extLst>
          </p:cNvPr>
          <p:cNvSpPr txBox="1"/>
          <p:nvPr/>
        </p:nvSpPr>
        <p:spPr>
          <a:xfrm>
            <a:off x="2662011" y="6358007"/>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Graph.22</a:t>
            </a:r>
          </a:p>
          <a:p>
            <a:endParaRPr lang="en-IN" dirty="0"/>
          </a:p>
        </p:txBody>
      </p:sp>
    </p:spTree>
    <p:extLst>
      <p:ext uri="{BB962C8B-B14F-4D97-AF65-F5344CB8AC3E}">
        <p14:creationId xmlns:p14="http://schemas.microsoft.com/office/powerpoint/2010/main" val="294244108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B15B-2E30-4F76-8EFF-05A8880FD181}"/>
              </a:ext>
            </a:extLst>
          </p:cNvPr>
          <p:cNvSpPr>
            <a:spLocks noGrp="1"/>
          </p:cNvSpPr>
          <p:nvPr>
            <p:ph type="title"/>
          </p:nvPr>
        </p:nvSpPr>
        <p:spPr>
          <a:xfrm>
            <a:off x="444500" y="-59672"/>
            <a:ext cx="10772775" cy="1658198"/>
          </a:xfrm>
        </p:spPr>
        <p:txBody>
          <a:bodyPr/>
          <a:lstStyle/>
          <a:p>
            <a:r>
              <a:rPr lang="en-IN" dirty="0">
                <a:latin typeface="Times New Roman" panose="02020603050405020304" pitchFamily="18" charset="0"/>
                <a:cs typeface="Times New Roman" panose="02020603050405020304" pitchFamily="18" charset="0"/>
              </a:rPr>
              <a:t>16-PSK WITHOUT ENCODING</a:t>
            </a:r>
          </a:p>
        </p:txBody>
      </p:sp>
      <p:sp>
        <p:nvSpPr>
          <p:cNvPr id="4" name="Text Placeholder 3">
            <a:extLst>
              <a:ext uri="{FF2B5EF4-FFF2-40B4-BE49-F238E27FC236}">
                <a16:creationId xmlns:a16="http://schemas.microsoft.com/office/drawing/2014/main" id="{BCDD4558-05DA-4980-9D55-14E0E22624A9}"/>
              </a:ext>
            </a:extLst>
          </p:cNvPr>
          <p:cNvSpPr>
            <a:spLocks noGrp="1"/>
          </p:cNvSpPr>
          <p:nvPr>
            <p:ph type="body" idx="1"/>
          </p:nvPr>
        </p:nvSpPr>
        <p:spPr>
          <a:xfrm>
            <a:off x="444500" y="1102615"/>
            <a:ext cx="5157787" cy="823912"/>
          </a:xfrm>
        </p:spPr>
        <p:txBody>
          <a:bodyPr/>
          <a:lstStyle/>
          <a:p>
            <a:r>
              <a:rPr lang="en-IN" dirty="0">
                <a:latin typeface="Times New Roman" panose="02020603050405020304" pitchFamily="18" charset="0"/>
                <a:cs typeface="Times New Roman" panose="02020603050405020304" pitchFamily="18" charset="0"/>
              </a:rPr>
              <a:t>16-PSK(BER=0.3753) MAX DIST=1982m    HARBOUR</a:t>
            </a:r>
          </a:p>
        </p:txBody>
      </p:sp>
      <p:sp>
        <p:nvSpPr>
          <p:cNvPr id="5" name="Text Placeholder 4">
            <a:extLst>
              <a:ext uri="{FF2B5EF4-FFF2-40B4-BE49-F238E27FC236}">
                <a16:creationId xmlns:a16="http://schemas.microsoft.com/office/drawing/2014/main" id="{A4EE270D-8B88-4DDB-9B35-C1F809F1C0F9}"/>
              </a:ext>
            </a:extLst>
          </p:cNvPr>
          <p:cNvSpPr>
            <a:spLocks noGrp="1"/>
          </p:cNvSpPr>
          <p:nvPr>
            <p:ph type="body" sz="quarter" idx="3"/>
          </p:nvPr>
        </p:nvSpPr>
        <p:spPr>
          <a:xfrm>
            <a:off x="6824983" y="1078456"/>
            <a:ext cx="5157788" cy="823912"/>
          </a:xfrm>
        </p:spPr>
        <p:txBody>
          <a:bodyPr/>
          <a:lstStyle/>
          <a:p>
            <a:r>
              <a:rPr lang="en-IN" dirty="0">
                <a:latin typeface="Times New Roman" panose="02020603050405020304" pitchFamily="18" charset="0"/>
                <a:cs typeface="Times New Roman" panose="02020603050405020304" pitchFamily="18" charset="0"/>
              </a:rPr>
              <a:t>16-PSK(BER=0.2264) MAX DIST=  4081m  COASTAL</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238451" y="1926527"/>
            <a:ext cx="5731510" cy="4296410"/>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250628" y="1926527"/>
            <a:ext cx="5731510" cy="4296410"/>
          </a:xfrm>
          <a:prstGeom prst="rect">
            <a:avLst/>
          </a:prstGeom>
        </p:spPr>
      </p:pic>
      <p:sp>
        <p:nvSpPr>
          <p:cNvPr id="7" name="TextBox 6">
            <a:extLst>
              <a:ext uri="{FF2B5EF4-FFF2-40B4-BE49-F238E27FC236}">
                <a16:creationId xmlns:a16="http://schemas.microsoft.com/office/drawing/2014/main" id="{6EF070F3-1829-4C6A-8F8A-C04CA130CBEF}"/>
              </a:ext>
            </a:extLst>
          </p:cNvPr>
          <p:cNvSpPr txBox="1"/>
          <p:nvPr/>
        </p:nvSpPr>
        <p:spPr>
          <a:xfrm>
            <a:off x="8780016" y="6338656"/>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Graph.25</a:t>
            </a:r>
          </a:p>
          <a:p>
            <a:endParaRPr lang="en-IN" dirty="0"/>
          </a:p>
        </p:txBody>
      </p:sp>
      <p:sp>
        <p:nvSpPr>
          <p:cNvPr id="8" name="TextBox 7">
            <a:extLst>
              <a:ext uri="{FF2B5EF4-FFF2-40B4-BE49-F238E27FC236}">
                <a16:creationId xmlns:a16="http://schemas.microsoft.com/office/drawing/2014/main" id="{D68D646C-A42A-47DD-89CF-BAFA93F831EB}"/>
              </a:ext>
            </a:extLst>
          </p:cNvPr>
          <p:cNvSpPr txBox="1"/>
          <p:nvPr/>
        </p:nvSpPr>
        <p:spPr>
          <a:xfrm>
            <a:off x="2499610" y="6239910"/>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Graph.24</a:t>
            </a:r>
          </a:p>
          <a:p>
            <a:endParaRPr lang="en-IN" dirty="0"/>
          </a:p>
        </p:txBody>
      </p:sp>
    </p:spTree>
    <p:extLst>
      <p:ext uri="{BB962C8B-B14F-4D97-AF65-F5344CB8AC3E}">
        <p14:creationId xmlns:p14="http://schemas.microsoft.com/office/powerpoint/2010/main" val="263647697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B15B-2E30-4F76-8EFF-05A8880FD181}"/>
              </a:ext>
            </a:extLst>
          </p:cNvPr>
          <p:cNvSpPr>
            <a:spLocks noGrp="1"/>
          </p:cNvSpPr>
          <p:nvPr>
            <p:ph type="title"/>
          </p:nvPr>
        </p:nvSpPr>
        <p:spPr>
          <a:xfrm>
            <a:off x="444500" y="512052"/>
            <a:ext cx="11214100" cy="535531"/>
          </a:xfrm>
        </p:spPr>
        <p:txBody>
          <a:bodyPr>
            <a:normAutofit fontScale="90000"/>
          </a:bodyPr>
          <a:lstStyle/>
          <a:p>
            <a:r>
              <a:rPr lang="en-IN" dirty="0">
                <a:solidFill>
                  <a:schemeClr val="tx2">
                    <a:lumMod val="50000"/>
                    <a:lumOff val="50000"/>
                  </a:schemeClr>
                </a:solidFill>
                <a:latin typeface="Times New Roman" panose="02020603050405020304" pitchFamily="18" charset="0"/>
                <a:cs typeface="Times New Roman" panose="02020603050405020304" pitchFamily="18" charset="0"/>
              </a:rPr>
              <a:t>16-PSK</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LDPC ENCODING</a:t>
            </a:r>
          </a:p>
        </p:txBody>
      </p:sp>
      <p:sp>
        <p:nvSpPr>
          <p:cNvPr id="4" name="Text Placeholder 3">
            <a:extLst>
              <a:ext uri="{FF2B5EF4-FFF2-40B4-BE49-F238E27FC236}">
                <a16:creationId xmlns:a16="http://schemas.microsoft.com/office/drawing/2014/main" id="{BCDD4558-05DA-4980-9D55-14E0E22624A9}"/>
              </a:ext>
            </a:extLst>
          </p:cNvPr>
          <p:cNvSpPr>
            <a:spLocks noGrp="1"/>
          </p:cNvSpPr>
          <p:nvPr>
            <p:ph type="body" idx="1"/>
          </p:nvPr>
        </p:nvSpPr>
        <p:spPr>
          <a:xfrm>
            <a:off x="444500" y="1091104"/>
            <a:ext cx="5157787" cy="823912"/>
          </a:xfrm>
        </p:spPr>
        <p:txBody>
          <a:bodyPr/>
          <a:lstStyle/>
          <a:p>
            <a:r>
              <a:rPr lang="en-IN" dirty="0">
                <a:latin typeface="Times New Roman" panose="02020603050405020304" pitchFamily="18" charset="0"/>
                <a:cs typeface="Times New Roman" panose="02020603050405020304" pitchFamily="18" charset="0"/>
              </a:rPr>
              <a:t>16-PSK(BER=0.2786) MAX DIST=  1982m  HARBOUR</a:t>
            </a:r>
          </a:p>
        </p:txBody>
      </p:sp>
      <p:sp>
        <p:nvSpPr>
          <p:cNvPr id="5" name="Text Placeholder 4">
            <a:extLst>
              <a:ext uri="{FF2B5EF4-FFF2-40B4-BE49-F238E27FC236}">
                <a16:creationId xmlns:a16="http://schemas.microsoft.com/office/drawing/2014/main" id="{A4EE270D-8B88-4DDB-9B35-C1F809F1C0F9}"/>
              </a:ext>
            </a:extLst>
          </p:cNvPr>
          <p:cNvSpPr>
            <a:spLocks noGrp="1"/>
          </p:cNvSpPr>
          <p:nvPr>
            <p:ph type="body" sz="quarter" idx="3"/>
          </p:nvPr>
        </p:nvSpPr>
        <p:spPr>
          <a:xfrm>
            <a:off x="6500812" y="1047583"/>
            <a:ext cx="5157788" cy="823912"/>
          </a:xfrm>
        </p:spPr>
        <p:txBody>
          <a:bodyPr/>
          <a:lstStyle/>
          <a:p>
            <a:r>
              <a:rPr lang="en-IN" dirty="0">
                <a:latin typeface="Times New Roman" panose="02020603050405020304" pitchFamily="18" charset="0"/>
                <a:cs typeface="Times New Roman" panose="02020603050405020304" pitchFamily="18" charset="0"/>
              </a:rPr>
              <a:t>16-PSK(BER=0.2264) MAX DIST=  4081m  COASTAL</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69766" y="2076450"/>
            <a:ext cx="5657850" cy="4296410"/>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344580" y="2076450"/>
            <a:ext cx="5731510" cy="4296410"/>
          </a:xfrm>
          <a:prstGeom prst="rect">
            <a:avLst/>
          </a:prstGeom>
        </p:spPr>
      </p:pic>
      <p:sp>
        <p:nvSpPr>
          <p:cNvPr id="7" name="TextBox 6">
            <a:extLst>
              <a:ext uri="{FF2B5EF4-FFF2-40B4-BE49-F238E27FC236}">
                <a16:creationId xmlns:a16="http://schemas.microsoft.com/office/drawing/2014/main" id="{39442D29-7759-420D-8E2A-FF73D4FCB59A}"/>
              </a:ext>
            </a:extLst>
          </p:cNvPr>
          <p:cNvSpPr txBox="1"/>
          <p:nvPr/>
        </p:nvSpPr>
        <p:spPr>
          <a:xfrm>
            <a:off x="8824404" y="6372860"/>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Graph.27</a:t>
            </a:r>
          </a:p>
          <a:p>
            <a:endParaRPr lang="en-IN" dirty="0"/>
          </a:p>
        </p:txBody>
      </p:sp>
      <p:sp>
        <p:nvSpPr>
          <p:cNvPr id="8" name="TextBox 7">
            <a:extLst>
              <a:ext uri="{FF2B5EF4-FFF2-40B4-BE49-F238E27FC236}">
                <a16:creationId xmlns:a16="http://schemas.microsoft.com/office/drawing/2014/main" id="{B088EB92-3B26-4760-8069-EEBC97F8AE20}"/>
              </a:ext>
            </a:extLst>
          </p:cNvPr>
          <p:cNvSpPr txBox="1"/>
          <p:nvPr/>
        </p:nvSpPr>
        <p:spPr>
          <a:xfrm>
            <a:off x="2778710" y="6345948"/>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Graph.26</a:t>
            </a:r>
          </a:p>
          <a:p>
            <a:endParaRPr lang="en-IN" dirty="0"/>
          </a:p>
        </p:txBody>
      </p:sp>
    </p:spTree>
    <p:extLst>
      <p:ext uri="{BB962C8B-B14F-4D97-AF65-F5344CB8AC3E}">
        <p14:creationId xmlns:p14="http://schemas.microsoft.com/office/powerpoint/2010/main" val="25186572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B15B-2E30-4F76-8EFF-05A8880FD181}"/>
              </a:ext>
            </a:extLst>
          </p:cNvPr>
          <p:cNvSpPr>
            <a:spLocks noGrp="1"/>
          </p:cNvSpPr>
          <p:nvPr>
            <p:ph type="title"/>
          </p:nvPr>
        </p:nvSpPr>
        <p:spPr>
          <a:xfrm>
            <a:off x="393700" y="75275"/>
            <a:ext cx="10772775" cy="1658198"/>
          </a:xfrm>
        </p:spPr>
        <p:txBody>
          <a:bodyPr/>
          <a:lstStyle/>
          <a:p>
            <a:r>
              <a:rPr lang="en-IN" dirty="0">
                <a:latin typeface="Times New Roman" panose="02020603050405020304" pitchFamily="18" charset="0"/>
                <a:cs typeface="Times New Roman" panose="02020603050405020304" pitchFamily="18" charset="0"/>
              </a:rPr>
              <a:t>16-PSK BCH ENCODING</a:t>
            </a:r>
          </a:p>
        </p:txBody>
      </p:sp>
      <p:sp>
        <p:nvSpPr>
          <p:cNvPr id="4" name="Text Placeholder 3">
            <a:extLst>
              <a:ext uri="{FF2B5EF4-FFF2-40B4-BE49-F238E27FC236}">
                <a16:creationId xmlns:a16="http://schemas.microsoft.com/office/drawing/2014/main" id="{BCDD4558-05DA-4980-9D55-14E0E22624A9}"/>
              </a:ext>
            </a:extLst>
          </p:cNvPr>
          <p:cNvSpPr>
            <a:spLocks noGrp="1"/>
          </p:cNvSpPr>
          <p:nvPr>
            <p:ph type="body" idx="1"/>
          </p:nvPr>
        </p:nvSpPr>
        <p:spPr>
          <a:xfrm>
            <a:off x="444500" y="1078456"/>
            <a:ext cx="5157787" cy="823912"/>
          </a:xfrm>
        </p:spPr>
        <p:txBody>
          <a:bodyPr/>
          <a:lstStyle/>
          <a:p>
            <a:r>
              <a:rPr lang="en-IN" dirty="0">
                <a:latin typeface="Times New Roman" panose="02020603050405020304" pitchFamily="18" charset="0"/>
                <a:cs typeface="Times New Roman" panose="02020603050405020304" pitchFamily="18" charset="0"/>
              </a:rPr>
              <a:t>16-PSK(BER=0.3615) MAX DIST=  1982m  HARBOUR</a:t>
            </a:r>
          </a:p>
        </p:txBody>
      </p:sp>
      <p:sp>
        <p:nvSpPr>
          <p:cNvPr id="5" name="Text Placeholder 4">
            <a:extLst>
              <a:ext uri="{FF2B5EF4-FFF2-40B4-BE49-F238E27FC236}">
                <a16:creationId xmlns:a16="http://schemas.microsoft.com/office/drawing/2014/main" id="{A4EE270D-8B88-4DDB-9B35-C1F809F1C0F9}"/>
              </a:ext>
            </a:extLst>
          </p:cNvPr>
          <p:cNvSpPr>
            <a:spLocks noGrp="1"/>
          </p:cNvSpPr>
          <p:nvPr>
            <p:ph type="body" sz="quarter" idx="3"/>
          </p:nvPr>
        </p:nvSpPr>
        <p:spPr>
          <a:xfrm>
            <a:off x="6945312" y="1078456"/>
            <a:ext cx="5157788" cy="823912"/>
          </a:xfrm>
        </p:spPr>
        <p:txBody>
          <a:bodyPr/>
          <a:lstStyle/>
          <a:p>
            <a:r>
              <a:rPr lang="en-IN" dirty="0">
                <a:latin typeface="Times New Roman" panose="02020603050405020304" pitchFamily="18" charset="0"/>
                <a:cs typeface="Times New Roman" panose="02020603050405020304" pitchFamily="18" charset="0"/>
              </a:rPr>
              <a:t>16-PSK(BER=0.3021) MAX DIST=  4081m  COASTAL</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93700" y="2076450"/>
            <a:ext cx="5657850" cy="4238625"/>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371590" y="2076450"/>
            <a:ext cx="5731510" cy="4296410"/>
          </a:xfrm>
          <a:prstGeom prst="rect">
            <a:avLst/>
          </a:prstGeom>
        </p:spPr>
      </p:pic>
      <p:sp>
        <p:nvSpPr>
          <p:cNvPr id="7" name="TextBox 6">
            <a:extLst>
              <a:ext uri="{FF2B5EF4-FFF2-40B4-BE49-F238E27FC236}">
                <a16:creationId xmlns:a16="http://schemas.microsoft.com/office/drawing/2014/main" id="{689FCCC1-9EF7-4810-AFCF-2010F93B8B5C}"/>
              </a:ext>
            </a:extLst>
          </p:cNvPr>
          <p:cNvSpPr txBox="1"/>
          <p:nvPr/>
        </p:nvSpPr>
        <p:spPr>
          <a:xfrm>
            <a:off x="8859914" y="6372860"/>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Graph.29</a:t>
            </a:r>
          </a:p>
          <a:p>
            <a:endParaRPr lang="en-IN" dirty="0"/>
          </a:p>
        </p:txBody>
      </p:sp>
      <p:sp>
        <p:nvSpPr>
          <p:cNvPr id="8" name="TextBox 7">
            <a:extLst>
              <a:ext uri="{FF2B5EF4-FFF2-40B4-BE49-F238E27FC236}">
                <a16:creationId xmlns:a16="http://schemas.microsoft.com/office/drawing/2014/main" id="{4082C7CB-C3AC-4107-AE52-99D1B62D92D6}"/>
              </a:ext>
            </a:extLst>
          </p:cNvPr>
          <p:cNvSpPr txBox="1"/>
          <p:nvPr/>
        </p:nvSpPr>
        <p:spPr>
          <a:xfrm>
            <a:off x="2808304" y="6334886"/>
            <a:ext cx="10475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Graph.28</a:t>
            </a:r>
          </a:p>
          <a:p>
            <a:endParaRPr lang="en-IN" dirty="0"/>
          </a:p>
        </p:txBody>
      </p:sp>
    </p:spTree>
    <p:extLst>
      <p:ext uri="{BB962C8B-B14F-4D97-AF65-F5344CB8AC3E}">
        <p14:creationId xmlns:p14="http://schemas.microsoft.com/office/powerpoint/2010/main" val="161150059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85F6-29F0-496F-8660-E661C87D4B5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72F6D28-CCA6-4E2C-A1A0-115BF954901B}"/>
              </a:ext>
            </a:extLst>
          </p:cNvPr>
          <p:cNvSpPr>
            <a:spLocks noGrp="1"/>
          </p:cNvSpPr>
          <p:nvPr>
            <p:ph idx="1"/>
          </p:nvPr>
        </p:nvSpPr>
        <p:spPr>
          <a:xfrm>
            <a:off x="676656" y="2011680"/>
            <a:ext cx="10753725" cy="4699838"/>
          </a:xfrm>
        </p:spPr>
        <p:txBody>
          <a:bodyPr>
            <a:normAutofit fontScale="92500" lnSpcReduction="10000"/>
          </a:bodyPr>
          <a:lstStyle/>
          <a:p>
            <a:pPr marL="457200" indent="-457200">
              <a:buFont typeface="+mj-lt"/>
              <a:buAutoNum type="arabicPeriod"/>
            </a:pPr>
            <a:r>
              <a:rPr lang="en-IN" sz="2600" b="1" dirty="0">
                <a:latin typeface="Times New Roman" panose="02020603050405020304" pitchFamily="18" charset="0"/>
                <a:cs typeface="Times New Roman" panose="02020603050405020304" pitchFamily="18" charset="0"/>
              </a:rPr>
              <a:t>Underwater channel Modelling </a:t>
            </a:r>
          </a:p>
          <a:p>
            <a:pPr marL="0" indent="0" algn="just">
              <a:buNone/>
            </a:pPr>
            <a:r>
              <a:rPr lang="en-IN" dirty="0">
                <a:latin typeface="Times New Roman" panose="02020603050405020304" pitchFamily="18" charset="0"/>
                <a:cs typeface="Times New Roman" panose="02020603050405020304" pitchFamily="18" charset="0"/>
              </a:rPr>
              <a:t>	 The primary objective of this project is to simulate an impulse function for an underwater wireless channel for different water types with primary factors affecting the channel are scattering and absorption. </a:t>
            </a:r>
          </a:p>
          <a:p>
            <a:pPr marL="0" indent="0" algn="just">
              <a:buNone/>
            </a:pPr>
            <a:r>
              <a:rPr lang="en-IN" dirty="0">
                <a:latin typeface="Times New Roman" panose="02020603050405020304" pitchFamily="18" charset="0"/>
                <a:cs typeface="Times New Roman" panose="02020603050405020304" pitchFamily="18" charset="0"/>
              </a:rPr>
              <a:t>2.</a:t>
            </a:r>
            <a:r>
              <a:rPr lang="en-IN" sz="2600" b="1" dirty="0">
                <a:latin typeface="Times New Roman" panose="02020603050405020304" pitchFamily="18" charset="0"/>
                <a:cs typeface="Times New Roman" panose="02020603050405020304" pitchFamily="18" charset="0"/>
              </a:rPr>
              <a:t>Performance analysis:</a:t>
            </a:r>
          </a:p>
          <a:p>
            <a:pPr marL="0" indent="0" algn="just">
              <a:buNone/>
            </a:pPr>
            <a:r>
              <a:rPr lang="en-IN" dirty="0">
                <a:latin typeface="Times New Roman" panose="02020603050405020304" pitchFamily="18" charset="0"/>
                <a:cs typeface="Times New Roman" panose="02020603050405020304" pitchFamily="18" charset="0"/>
              </a:rPr>
              <a:t>	 From the simulated impulse function, we transmit signals with different kinds of mapping schemes, namely OFDM with 4-QAM, 16-QAM, and OFDM with 4-PSK, 16-PSK, and record Bit error rate (BER) of these different signals and analyse and compare their performance based on its BER and transmitting length.</a:t>
            </a:r>
          </a:p>
          <a:p>
            <a:pPr marL="0" indent="0" algn="just">
              <a:buNone/>
            </a:pPr>
            <a:r>
              <a:rPr lang="en-IN" dirty="0">
                <a:latin typeface="Times New Roman" panose="02020603050405020304" pitchFamily="18" charset="0"/>
                <a:cs typeface="Times New Roman" panose="02020603050405020304" pitchFamily="18" charset="0"/>
              </a:rPr>
              <a:t>3. </a:t>
            </a:r>
            <a:r>
              <a:rPr lang="en-IN" sz="2600" b="1" dirty="0">
                <a:latin typeface="Times New Roman" panose="02020603050405020304" pitchFamily="18" charset="0"/>
                <a:cs typeface="Times New Roman" panose="02020603050405020304" pitchFamily="18" charset="0"/>
              </a:rPr>
              <a:t>Reducing the Bit error rate:</a:t>
            </a:r>
          </a:p>
          <a:p>
            <a:pPr marL="0" indent="0" algn="just">
              <a:buNone/>
            </a:pPr>
            <a:r>
              <a:rPr lang="en-IN" dirty="0">
                <a:latin typeface="Times New Roman" panose="02020603050405020304" pitchFamily="18" charset="0"/>
                <a:cs typeface="Times New Roman" panose="02020603050405020304" pitchFamily="18" charset="0"/>
              </a:rPr>
              <a:t>	 Moreover, to achieve the maximum distance  a signal can be transmitted and to reduce the bit error rate, we deploy different error correction techniques such as LDPC and BCH encoding. Then we compare their performance with the signals that haven’t been encoded.</a:t>
            </a:r>
          </a:p>
        </p:txBody>
      </p:sp>
    </p:spTree>
    <p:extLst>
      <p:ext uri="{BB962C8B-B14F-4D97-AF65-F5344CB8AC3E}">
        <p14:creationId xmlns:p14="http://schemas.microsoft.com/office/powerpoint/2010/main" val="3675639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OBSERVATION</a:t>
            </a:r>
          </a:p>
        </p:txBody>
      </p:sp>
    </p:spTree>
    <p:extLst>
      <p:ext uri="{BB962C8B-B14F-4D97-AF65-F5344CB8AC3E}">
        <p14:creationId xmlns:p14="http://schemas.microsoft.com/office/powerpoint/2010/main" val="3630300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56006616"/>
              </p:ext>
            </p:extLst>
          </p:nvPr>
        </p:nvGraphicFramePr>
        <p:xfrm>
          <a:off x="0" y="476515"/>
          <a:ext cx="11861440" cy="6402454"/>
        </p:xfrm>
        <a:graphic>
          <a:graphicData uri="http://schemas.openxmlformats.org/drawingml/2006/table">
            <a:tbl>
              <a:tblPr firstRow="1" firstCol="1" bandRow="1">
                <a:tableStyleId>{5940675A-B579-460E-94D1-54222C63F5DA}</a:tableStyleId>
              </a:tblPr>
              <a:tblGrid>
                <a:gridCol w="657958">
                  <a:extLst>
                    <a:ext uri="{9D8B030D-6E8A-4147-A177-3AD203B41FA5}">
                      <a16:colId xmlns:a16="http://schemas.microsoft.com/office/drawing/2014/main" val="20000"/>
                    </a:ext>
                  </a:extLst>
                </a:gridCol>
                <a:gridCol w="1707231">
                  <a:extLst>
                    <a:ext uri="{9D8B030D-6E8A-4147-A177-3AD203B41FA5}">
                      <a16:colId xmlns:a16="http://schemas.microsoft.com/office/drawing/2014/main" val="20001"/>
                    </a:ext>
                  </a:extLst>
                </a:gridCol>
                <a:gridCol w="1707231">
                  <a:extLst>
                    <a:ext uri="{9D8B030D-6E8A-4147-A177-3AD203B41FA5}">
                      <a16:colId xmlns:a16="http://schemas.microsoft.com/office/drawing/2014/main" val="20002"/>
                    </a:ext>
                  </a:extLst>
                </a:gridCol>
                <a:gridCol w="1707231">
                  <a:extLst>
                    <a:ext uri="{9D8B030D-6E8A-4147-A177-3AD203B41FA5}">
                      <a16:colId xmlns:a16="http://schemas.microsoft.com/office/drawing/2014/main" val="20003"/>
                    </a:ext>
                  </a:extLst>
                </a:gridCol>
                <a:gridCol w="1383445">
                  <a:extLst>
                    <a:ext uri="{9D8B030D-6E8A-4147-A177-3AD203B41FA5}">
                      <a16:colId xmlns:a16="http://schemas.microsoft.com/office/drawing/2014/main" val="20004"/>
                    </a:ext>
                  </a:extLst>
                </a:gridCol>
                <a:gridCol w="1342755">
                  <a:extLst>
                    <a:ext uri="{9D8B030D-6E8A-4147-A177-3AD203B41FA5}">
                      <a16:colId xmlns:a16="http://schemas.microsoft.com/office/drawing/2014/main" val="20005"/>
                    </a:ext>
                  </a:extLst>
                </a:gridCol>
                <a:gridCol w="1476078">
                  <a:extLst>
                    <a:ext uri="{9D8B030D-6E8A-4147-A177-3AD203B41FA5}">
                      <a16:colId xmlns:a16="http://schemas.microsoft.com/office/drawing/2014/main" val="20006"/>
                    </a:ext>
                  </a:extLst>
                </a:gridCol>
                <a:gridCol w="1879511">
                  <a:extLst>
                    <a:ext uri="{9D8B030D-6E8A-4147-A177-3AD203B41FA5}">
                      <a16:colId xmlns:a16="http://schemas.microsoft.com/office/drawing/2014/main" val="20007"/>
                    </a:ext>
                  </a:extLst>
                </a:gridCol>
              </a:tblGrid>
              <a:tr h="935402">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S.no</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ctr">
                        <a:lnSpc>
                          <a:spcPct val="107000"/>
                        </a:lnSpc>
                        <a:spcAft>
                          <a:spcPts val="0"/>
                        </a:spcAft>
                      </a:pPr>
                      <a:r>
                        <a:rPr lang="en-IN" sz="2000" dirty="0">
                          <a:effectLst/>
                          <a:latin typeface="Times New Roman" panose="02020603050405020304" pitchFamily="18" charset="0"/>
                          <a:cs typeface="Times New Roman" panose="02020603050405020304" pitchFamily="18" charset="0"/>
                        </a:rPr>
                        <a:t>Modulation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latin typeface="Times New Roman" panose="02020603050405020304" pitchFamily="18" charset="0"/>
                          <a:cs typeface="Times New Roman" panose="02020603050405020304" pitchFamily="18" charset="0"/>
                        </a:rPr>
                        <a:t>Modulation order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latin typeface="Times New Roman" panose="02020603050405020304" pitchFamily="18" charset="0"/>
                          <a:cs typeface="Times New Roman" panose="02020603050405020304" pitchFamily="18" charset="0"/>
                        </a:rPr>
                        <a:t>Encoding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latin typeface="Times New Roman" panose="02020603050405020304" pitchFamily="18" charset="0"/>
                          <a:cs typeface="Times New Roman" panose="02020603050405020304" pitchFamily="18" charset="0"/>
                        </a:rPr>
                        <a:t>BER(HARBOUR)</a:t>
                      </a:r>
                      <a:endPar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latin typeface="Times New Roman" panose="02020603050405020304" pitchFamily="18" charset="0"/>
                          <a:cs typeface="Times New Roman" panose="02020603050405020304" pitchFamily="18" charset="0"/>
                        </a:rPr>
                        <a:t>BER(COASTAL)</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err="1">
                          <a:effectLst/>
                          <a:latin typeface="Times New Roman" panose="02020603050405020304" pitchFamily="18" charset="0"/>
                          <a:cs typeface="Times New Roman" panose="02020603050405020304" pitchFamily="18" charset="0"/>
                        </a:rPr>
                        <a:t>Max.distance</a:t>
                      </a:r>
                      <a:r>
                        <a:rPr lang="en-IN" sz="2000" dirty="0">
                          <a:effectLst/>
                          <a:latin typeface="Times New Roman" panose="02020603050405020304" pitchFamily="18" charset="0"/>
                          <a:cs typeface="Times New Roman" panose="02020603050405020304" pitchFamily="18" charset="0"/>
                        </a:rPr>
                        <a:t>(m) HARBOUR</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err="1">
                          <a:effectLst/>
                          <a:latin typeface="Times New Roman" panose="02020603050405020304" pitchFamily="18" charset="0"/>
                          <a:cs typeface="Times New Roman" panose="02020603050405020304" pitchFamily="18" charset="0"/>
                        </a:rPr>
                        <a:t>Max.distance</a:t>
                      </a:r>
                      <a:r>
                        <a:rPr lang="en-IN" sz="2000" dirty="0">
                          <a:effectLst/>
                          <a:latin typeface="Times New Roman" panose="02020603050405020304" pitchFamily="18" charset="0"/>
                          <a:cs typeface="Times New Roman" panose="02020603050405020304" pitchFamily="18" charset="0"/>
                        </a:rPr>
                        <a:t> (in</a:t>
                      </a:r>
                      <a:r>
                        <a:rPr lang="en-IN" sz="2000" baseline="0" dirty="0">
                          <a:effectLst/>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cs typeface="Times New Roman" panose="02020603050405020304" pitchFamily="18" charset="0"/>
                        </a:rPr>
                        <a:t>m) (COASTAL)</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1.</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QAM-OFDM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BCH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0.0717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0.0525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62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161.9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2.</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QAM-OFDM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LDPC</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0.1739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0.126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62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161.9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3.</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QAM-OFDM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NIL</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0.1343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0.0601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62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161.9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4.</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PSK-OFDM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BCH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0.1238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0.0617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1982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4076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5.</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PSK-OFDM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LDPC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0.1739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0.1231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1982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4076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6.</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PSK-OFDM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NIL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0.1725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0.08451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1982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4076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7.</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QAM-OFDM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BCH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0.307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0.2786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62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161.9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8.</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QAM-OFDM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LDPC</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0.4919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0.49858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161.9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9.</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QAM-OFDM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NIL</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0.3378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0.3099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62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161.9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10.</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PSK-OFDM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BCH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0.3615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0.3021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1982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4081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11.</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PSK-OFDM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LDPC</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0.2786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0.2264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1982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4081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453840">
                <a:tc>
                  <a:txBody>
                    <a:bodyPr/>
                    <a:lstStyle/>
                    <a:p>
                      <a:pPr algn="r">
                        <a:lnSpc>
                          <a:spcPct val="107000"/>
                        </a:lnSpc>
                        <a:spcAft>
                          <a:spcPts val="800"/>
                        </a:spcAft>
                      </a:pPr>
                      <a:r>
                        <a:rPr lang="en-IN" sz="1600" dirty="0">
                          <a:effectLst/>
                          <a:latin typeface="Times New Roman" panose="02020603050405020304" pitchFamily="18" charset="0"/>
                          <a:cs typeface="Times New Roman" panose="02020603050405020304" pitchFamily="18" charset="0"/>
                        </a:rPr>
                        <a:t>12.</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97" marR="50497" marT="7013"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PSK-OFDM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NIL</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0.3753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0.3235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1982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4081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bl>
          </a:graphicData>
        </a:graphic>
      </p:graphicFrame>
      <p:sp>
        <p:nvSpPr>
          <p:cNvPr id="2" name="TextBox 1">
            <a:extLst>
              <a:ext uri="{FF2B5EF4-FFF2-40B4-BE49-F238E27FC236}">
                <a16:creationId xmlns:a16="http://schemas.microsoft.com/office/drawing/2014/main" id="{CD9F344E-7A6D-4523-BA20-A0BD899D16B4}"/>
              </a:ext>
            </a:extLst>
          </p:cNvPr>
          <p:cNvSpPr txBox="1"/>
          <p:nvPr/>
        </p:nvSpPr>
        <p:spPr>
          <a:xfrm>
            <a:off x="4101483" y="0"/>
            <a:ext cx="384403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Table.2</a:t>
            </a:r>
          </a:p>
        </p:txBody>
      </p:sp>
    </p:spTree>
    <p:extLst>
      <p:ext uri="{BB962C8B-B14F-4D97-AF65-F5344CB8AC3E}">
        <p14:creationId xmlns:p14="http://schemas.microsoft.com/office/powerpoint/2010/main" val="2903402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4F4D-DE8A-450F-9456-D9C677ADC6AF}"/>
              </a:ext>
            </a:extLst>
          </p:cNvPr>
          <p:cNvSpPr>
            <a:spLocks noGrp="1"/>
          </p:cNvSpPr>
          <p:nvPr>
            <p:ph type="title"/>
          </p:nvPr>
        </p:nvSpPr>
        <p:spPr>
          <a:xfrm>
            <a:off x="666651" y="508960"/>
            <a:ext cx="10772775" cy="1658198"/>
          </a:xfrm>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2F3E219C-1C7C-4DE5-B361-E5A6ECF5199D}"/>
              </a:ext>
            </a:extLst>
          </p:cNvPr>
          <p:cNvSpPr txBox="1"/>
          <p:nvPr/>
        </p:nvSpPr>
        <p:spPr>
          <a:xfrm>
            <a:off x="213360" y="2157731"/>
            <a:ext cx="11704320" cy="4801314"/>
          </a:xfrm>
          <a:prstGeom prst="rect">
            <a:avLst/>
          </a:prstGeom>
          <a:noFill/>
        </p:spPr>
        <p:txBody>
          <a:bodyPr wrap="square" rtlCol="0">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Encoding the signal can </a:t>
            </a:r>
            <a:r>
              <a:rPr lang="en-IN" u="sng" dirty="0">
                <a:latin typeface="Times New Roman" panose="02020603050405020304" pitchFamily="18" charset="0"/>
                <a:cs typeface="Times New Roman" panose="02020603050405020304" pitchFamily="18" charset="0"/>
              </a:rPr>
              <a:t>offer lower BER</a:t>
            </a:r>
            <a:r>
              <a:rPr lang="en-IN" dirty="0">
                <a:latin typeface="Times New Roman" panose="02020603050405020304" pitchFamily="18" charset="0"/>
                <a:cs typeface="Times New Roman" panose="02020603050405020304" pitchFamily="18" charset="0"/>
              </a:rPr>
              <a:t>. However, it is also true that not </a:t>
            </a:r>
            <a:r>
              <a:rPr lang="en-IN" u="sng" dirty="0">
                <a:latin typeface="Times New Roman" panose="02020603050405020304" pitchFamily="18" charset="0"/>
                <a:cs typeface="Times New Roman" panose="02020603050405020304" pitchFamily="18" charset="0"/>
              </a:rPr>
              <a:t>all encoding techniques </a:t>
            </a:r>
            <a:r>
              <a:rPr lang="en-IN" dirty="0">
                <a:latin typeface="Times New Roman" panose="02020603050405020304" pitchFamily="18" charset="0"/>
                <a:cs typeface="Times New Roman" panose="02020603050405020304" pitchFamily="18" charset="0"/>
              </a:rPr>
              <a:t>provide lower BER for the transmitting signal.</a:t>
            </a: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When we look at the results table, we can see that BER is relatively low for BCH encoded signals while comparing it to the non-encoded message signal for their respective counterparts. Even though BER is relatively small, the encoding techniques we used do not provide longer transmitting length than the non-encoded signal. Thus, we can conclude that the Encoding the signal offers low BER, for </a:t>
            </a:r>
            <a:r>
              <a:rPr lang="en-IN" u="sng" dirty="0">
                <a:latin typeface="Times New Roman" panose="02020603050405020304" pitchFamily="18" charset="0"/>
                <a:cs typeface="Times New Roman" panose="02020603050405020304" pitchFamily="18" charset="0"/>
              </a:rPr>
              <a:t>it does not provide longer transmitting distance.</a:t>
            </a:r>
          </a:p>
          <a:p>
            <a:pPr marL="342900" indent="-342900" algn="just">
              <a:buFont typeface="+mj-lt"/>
              <a:buAutoNum type="arabicPeriod"/>
            </a:pPr>
            <a:endParaRPr lang="en-IN" u="sng"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We can see that the BER is </a:t>
            </a:r>
            <a:r>
              <a:rPr lang="en-IN" u="sng" dirty="0">
                <a:latin typeface="Times New Roman" panose="02020603050405020304" pitchFamily="18" charset="0"/>
                <a:cs typeface="Times New Roman" panose="02020603050405020304" pitchFamily="18" charset="0"/>
              </a:rPr>
              <a:t>22% lower for coastal water channels than the harbour water on an average</a:t>
            </a:r>
            <a:r>
              <a:rPr lang="en-IN" dirty="0">
                <a:latin typeface="Times New Roman" panose="02020603050405020304" pitchFamily="18" charset="0"/>
                <a:cs typeface="Times New Roman" panose="02020603050405020304" pitchFamily="18" charset="0"/>
              </a:rPr>
              <a:t>. Furthermore, we can also evidently see that </a:t>
            </a:r>
            <a:r>
              <a:rPr lang="en-IN" u="sng" dirty="0">
                <a:latin typeface="Times New Roman" panose="02020603050405020304" pitchFamily="18" charset="0"/>
                <a:cs typeface="Times New Roman" panose="02020603050405020304" pitchFamily="18" charset="0"/>
              </a:rPr>
              <a:t>in the coastal channel, the message signal easily travels almost 61.4% and 51% more length than it travels in the harbour water for QAM and PSK signals, respectively.</a:t>
            </a:r>
          </a:p>
          <a:p>
            <a:pPr marL="342900" indent="-342900" algn="just">
              <a:buFont typeface="+mj-lt"/>
              <a:buAutoNum type="arabicPeriod"/>
            </a:pPr>
            <a:endParaRPr lang="en-IN" u="sng"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We see that the </a:t>
            </a:r>
            <a:r>
              <a:rPr lang="en-IN" u="sng" dirty="0">
                <a:latin typeface="Times New Roman" panose="02020603050405020304" pitchFamily="18" charset="0"/>
                <a:cs typeface="Times New Roman" panose="02020603050405020304" pitchFamily="18" charset="0"/>
              </a:rPr>
              <a:t>BER is much higher for the modulation order of 16</a:t>
            </a:r>
            <a:r>
              <a:rPr lang="en-IN" dirty="0">
                <a:latin typeface="Times New Roman" panose="02020603050405020304" pitchFamily="18" charset="0"/>
                <a:cs typeface="Times New Roman" panose="02020603050405020304" pitchFamily="18" charset="0"/>
              </a:rPr>
              <a:t>. That is because with increasing the modulation order, the data rate increases. Hence, we conclude that </a:t>
            </a:r>
            <a:r>
              <a:rPr lang="en-IN" u="sng" dirty="0">
                <a:latin typeface="Times New Roman" panose="02020603050405020304" pitchFamily="18" charset="0"/>
                <a:cs typeface="Times New Roman" panose="02020603050405020304" pitchFamily="18" charset="0"/>
              </a:rPr>
              <a:t>that BER increases with rising data rates.</a:t>
            </a:r>
          </a:p>
          <a:p>
            <a:pPr marL="342900" indent="-342900" algn="just">
              <a:buFont typeface="+mj-lt"/>
              <a:buAutoNum type="arabicPeriod"/>
            </a:pPr>
            <a:endParaRPr lang="en-IN" u="sng" dirty="0"/>
          </a:p>
          <a:p>
            <a:pPr marL="342900" indent="-342900" algn="just">
              <a:buFont typeface="+mj-lt"/>
              <a:buAutoNum type="arabicPeriod"/>
            </a:pPr>
            <a:endParaRPr lang="en-IN" u="sng" dirty="0"/>
          </a:p>
          <a:p>
            <a:pPr algn="just"/>
            <a:endParaRPr lang="en-IN" dirty="0"/>
          </a:p>
        </p:txBody>
      </p:sp>
    </p:spTree>
    <p:extLst>
      <p:ext uri="{BB962C8B-B14F-4D97-AF65-F5344CB8AC3E}">
        <p14:creationId xmlns:p14="http://schemas.microsoft.com/office/powerpoint/2010/main" val="822797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4F4D-DE8A-450F-9456-D9C677ADC6A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2F3E219C-1C7C-4DE5-B361-E5A6ECF5199D}"/>
              </a:ext>
            </a:extLst>
          </p:cNvPr>
          <p:cNvSpPr txBox="1"/>
          <p:nvPr/>
        </p:nvSpPr>
        <p:spPr>
          <a:xfrm>
            <a:off x="213360" y="2157731"/>
            <a:ext cx="11704320" cy="3693319"/>
          </a:xfrm>
          <a:prstGeom prst="rect">
            <a:avLst/>
          </a:prstGeom>
          <a:noFill/>
        </p:spPr>
        <p:txBody>
          <a:bodyPr wrap="square" rtlCol="0">
            <a:spAutoFit/>
          </a:bodyPr>
          <a:lstStyle/>
          <a:p>
            <a:pPr marL="342900" indent="-342900" algn="just">
              <a:buFont typeface="+mj-lt"/>
              <a:buAutoNum type="arabicPeriod" startAt="5"/>
            </a:pPr>
            <a:r>
              <a:rPr lang="en-IN" dirty="0">
                <a:latin typeface="Times New Roman" panose="02020603050405020304" pitchFamily="18" charset="0"/>
                <a:cs typeface="Times New Roman" panose="02020603050405020304" pitchFamily="18" charset="0"/>
              </a:rPr>
              <a:t>One of the abnormal behaviours we observe in the table is that the LDPC encoded signal offers higher BER than the non-encode signals and BCH encoded signal. To justify this behaviour, we have found out that the LDPC code can be recommended as more effective if the signal to noise ratio (SNR) is more significant than 7dB [14] as we know that in coastal water channel that SNR is lower than 7dB. Hence the LDPC encoded signal offers </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lower</a:t>
            </a:r>
            <a:r>
              <a:rPr lang="en-IN" dirty="0">
                <a:latin typeface="Times New Roman" panose="02020603050405020304" pitchFamily="18" charset="0"/>
                <a:cs typeface="Times New Roman" panose="02020603050405020304" pitchFamily="18" charset="0"/>
              </a:rPr>
              <a:t> BER.</a:t>
            </a:r>
          </a:p>
          <a:p>
            <a:pPr marL="342900" indent="-342900" algn="just">
              <a:buFont typeface="+mj-lt"/>
              <a:buAutoNum type="arabicPeriod" startAt="5"/>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IN" dirty="0">
                <a:latin typeface="Times New Roman" panose="02020603050405020304" pitchFamily="18" charset="0"/>
                <a:cs typeface="Times New Roman" panose="02020603050405020304" pitchFamily="18" charset="0"/>
              </a:rPr>
              <a:t>When we </a:t>
            </a:r>
            <a:r>
              <a:rPr lang="en-IN" u="sng" dirty="0">
                <a:latin typeface="Times New Roman" panose="02020603050405020304" pitchFamily="18" charset="0"/>
                <a:cs typeface="Times New Roman" panose="02020603050405020304" pitchFamily="18" charset="0"/>
              </a:rPr>
              <a:t>compare the results of transmitting length provided by QAM modulation and PSK modulation</a:t>
            </a:r>
            <a:r>
              <a:rPr lang="en-IN" dirty="0">
                <a:latin typeface="Times New Roman" panose="02020603050405020304" pitchFamily="18" charset="0"/>
                <a:cs typeface="Times New Roman" panose="02020603050405020304" pitchFamily="18" charset="0"/>
              </a:rPr>
              <a:t>, we can see that </a:t>
            </a:r>
            <a:r>
              <a:rPr lang="en-IN" u="sng" dirty="0">
                <a:latin typeface="Times New Roman" panose="02020603050405020304" pitchFamily="18" charset="0"/>
                <a:cs typeface="Times New Roman" panose="02020603050405020304" pitchFamily="18" charset="0"/>
              </a:rPr>
              <a:t>PSK modulation offers nearly 96% more transmitting length than QAM modulation </a:t>
            </a:r>
            <a:r>
              <a:rPr lang="en-IN" dirty="0">
                <a:latin typeface="Times New Roman" panose="02020603050405020304" pitchFamily="18" charset="0"/>
                <a:cs typeface="Times New Roman" panose="02020603050405020304" pitchFamily="18" charset="0"/>
              </a:rPr>
              <a:t>in both Coastal and harbour water channels. Thus, we can conclude that PSK provides a more significant transmitting length than it is being supplied by QAM modulation.</a:t>
            </a:r>
          </a:p>
          <a:p>
            <a:pPr marL="342900" indent="-342900" algn="just">
              <a:buFont typeface="+mj-lt"/>
              <a:buAutoNum type="arabicPeriod" startAt="5"/>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IN" dirty="0">
                <a:latin typeface="Times New Roman" panose="02020603050405020304" pitchFamily="18" charset="0"/>
                <a:cs typeface="Times New Roman" panose="02020603050405020304" pitchFamily="18" charset="0"/>
              </a:rPr>
              <a:t>One interesting behaviour noted in the BER vs Distance graph is that, </a:t>
            </a:r>
            <a:r>
              <a:rPr lang="en-IN" u="sng" dirty="0">
                <a:latin typeface="Times New Roman" panose="02020603050405020304" pitchFamily="18" charset="0"/>
                <a:cs typeface="Times New Roman" panose="02020603050405020304" pitchFamily="18" charset="0"/>
              </a:rPr>
              <a:t>the BER did not increase gradually </a:t>
            </a:r>
            <a:r>
              <a:rPr lang="en-IN" dirty="0">
                <a:latin typeface="Times New Roman" panose="02020603050405020304" pitchFamily="18" charset="0"/>
                <a:cs typeface="Times New Roman" panose="02020603050405020304" pitchFamily="18" charset="0"/>
              </a:rPr>
              <a:t>with increasing distance as anyone would expect, but instead it stayed constant until the channel capacity reached and then exponentially reached its maximum value. This behaviour can also be seen in [15] </a:t>
            </a:r>
          </a:p>
        </p:txBody>
      </p:sp>
    </p:spTree>
    <p:extLst>
      <p:ext uri="{BB962C8B-B14F-4D97-AF65-F5344CB8AC3E}">
        <p14:creationId xmlns:p14="http://schemas.microsoft.com/office/powerpoint/2010/main" val="2761235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32626"/>
            <a:ext cx="10772775" cy="671345"/>
          </a:xfrm>
        </p:spPr>
        <p:txBody>
          <a:bodyPr>
            <a:normAutofit fontScale="90000"/>
          </a:bodyPr>
          <a:lstStyle/>
          <a:p>
            <a:r>
              <a:rPr lang="en-IN" dirty="0"/>
              <a:t>                           </a:t>
            </a:r>
            <a:r>
              <a:rPr lang="en-IN" dirty="0">
                <a:latin typeface="Times New Roman" panose="02020603050405020304" pitchFamily="18" charset="0"/>
                <a:cs typeface="Times New Roman" panose="02020603050405020304" pitchFamily="18" charset="0"/>
              </a:rPr>
              <a:t>TIMELINE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9709935"/>
              </p:ext>
            </p:extLst>
          </p:nvPr>
        </p:nvGraphicFramePr>
        <p:xfrm>
          <a:off x="1078523" y="1124081"/>
          <a:ext cx="10410092" cy="4916056"/>
        </p:xfrm>
        <a:graphic>
          <a:graphicData uri="http://schemas.openxmlformats.org/drawingml/2006/table">
            <a:tbl>
              <a:tblPr firstRow="1" firstCol="1" bandRow="1"/>
              <a:tblGrid>
                <a:gridCol w="3938954">
                  <a:extLst>
                    <a:ext uri="{9D8B030D-6E8A-4147-A177-3AD203B41FA5}">
                      <a16:colId xmlns:a16="http://schemas.microsoft.com/office/drawing/2014/main" val="20000"/>
                    </a:ext>
                  </a:extLst>
                </a:gridCol>
                <a:gridCol w="6471138">
                  <a:extLst>
                    <a:ext uri="{9D8B030D-6E8A-4147-A177-3AD203B41FA5}">
                      <a16:colId xmlns:a16="http://schemas.microsoft.com/office/drawing/2014/main" val="20001"/>
                    </a:ext>
                  </a:extLst>
                </a:gridCol>
              </a:tblGrid>
              <a:tr h="147858">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Deadline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Tasks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584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DEC - 22</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DEC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Working on the literature review of the project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425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23</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rd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DEC - 14</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JAN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Title discussion, Paper selection and Literary survey.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425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JAN – 31</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JAN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Learning about the MATLAB and kept working on the literature review.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8446">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FEB – 20</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FEB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Design of Channel Modelling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425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21</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FEB – 4</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Design</a:t>
                      </a:r>
                      <a:r>
                        <a:rPr lang="en-US" sz="1600" baseline="0" dirty="0">
                          <a:effectLst/>
                          <a:latin typeface="Times New Roman" panose="02020603050405020304" pitchFamily="18" charset="0"/>
                          <a:ea typeface="Calibri" panose="020F0502020204030204" pitchFamily="34" charset="0"/>
                          <a:cs typeface="Times New Roman" panose="02020603050405020304" pitchFamily="18" charset="0"/>
                        </a:rPr>
                        <a:t> of transmitter with QAM and PSK mapping with OFDM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425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MAR – 20</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Passing QAM</a:t>
                      </a:r>
                      <a:r>
                        <a:rPr lang="en-US" sz="1600" baseline="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PSK signals through the channel model</a:t>
                      </a:r>
                      <a:r>
                        <a:rPr lang="en-US" sz="1600" baseline="0" dirty="0">
                          <a:effectLst/>
                          <a:latin typeface="Times New Roman" panose="02020603050405020304" pitchFamily="18" charset="0"/>
                          <a:ea typeface="Times New Roman" panose="02020603050405020304" pitchFamily="18" charset="0"/>
                          <a:cs typeface="Times New Roman" panose="02020603050405020304" pitchFamily="18" charset="0"/>
                        </a:rPr>
                        <a:t> and designing the receiver.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9425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21</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MAR – 4</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APR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Generating</a:t>
                      </a:r>
                      <a:r>
                        <a:rPr lang="en-US" sz="1600" baseline="0" dirty="0">
                          <a:effectLst/>
                          <a:latin typeface="Times New Roman" panose="02020603050405020304" pitchFamily="18" charset="0"/>
                          <a:ea typeface="Calibri" panose="020F0502020204030204" pitchFamily="34" charset="0"/>
                          <a:cs typeface="Times New Roman" panose="02020603050405020304" pitchFamily="18" charset="0"/>
                        </a:rPr>
                        <a:t> and analyzing the output results and the bit error rate.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425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APR – 21</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APR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Encoding the signal with LDPC and BCH error</a:t>
                      </a:r>
                      <a:r>
                        <a:rPr lang="en-US" sz="1600" baseline="0" dirty="0">
                          <a:effectLst/>
                          <a:latin typeface="Times New Roman" panose="02020603050405020304" pitchFamily="18" charset="0"/>
                          <a:ea typeface="Times New Roman" panose="02020603050405020304" pitchFamily="18" charset="0"/>
                          <a:cs typeface="Times New Roman" panose="02020603050405020304" pitchFamily="18" charset="0"/>
                        </a:rPr>
                        <a:t> correction codes at the transmitter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9425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22</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APR – MAY 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Transmitting</a:t>
                      </a:r>
                      <a:r>
                        <a:rPr lang="en-US" sz="1600" baseline="0" dirty="0">
                          <a:effectLst/>
                          <a:latin typeface="Times New Roman" panose="02020603050405020304" pitchFamily="18" charset="0"/>
                          <a:ea typeface="Times New Roman" panose="02020603050405020304" pitchFamily="18" charset="0"/>
                          <a:cs typeface="Times New Roman" panose="02020603050405020304" pitchFamily="18" charset="0"/>
                        </a:rPr>
                        <a:t> the encoded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signal through a model channel.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91386">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MAY – 11</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US" sz="1600" baseline="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results of 4QAM, 4-PSK, 16-QAM, 16-PSK OFDM with Encoding, and without Encoding.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591386">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MAY – MAY 27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final report thesis is completed with the required format.</a:t>
                      </a:r>
                      <a:r>
                        <a:rPr lang="en-US" sz="1600" baseline="0" dirty="0">
                          <a:effectLst/>
                          <a:latin typeface="Calibri" panose="020F0502020204030204" pitchFamily="34" charset="0"/>
                          <a:ea typeface="Times New Roman" panose="02020603050405020304" pitchFamily="18" charset="0"/>
                          <a:cs typeface="Times New Roman" panose="02020603050405020304" pitchFamily="18" charset="0"/>
                        </a:rPr>
                        <a:t> Manuscript for the paper and the poster of the project is designed.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654" marR="376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 name="TextBox 2">
            <a:extLst>
              <a:ext uri="{FF2B5EF4-FFF2-40B4-BE49-F238E27FC236}">
                <a16:creationId xmlns:a16="http://schemas.microsoft.com/office/drawing/2014/main" id="{4B1251A9-FF42-49A2-AA40-2F1958AB8113}"/>
              </a:ext>
            </a:extLst>
          </p:cNvPr>
          <p:cNvSpPr txBox="1"/>
          <p:nvPr/>
        </p:nvSpPr>
        <p:spPr>
          <a:xfrm>
            <a:off x="4518734" y="6418555"/>
            <a:ext cx="3098307"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Table.3</a:t>
            </a:r>
          </a:p>
        </p:txBody>
      </p:sp>
    </p:spTree>
    <p:extLst>
      <p:ext uri="{BB962C8B-B14F-4D97-AF65-F5344CB8AC3E}">
        <p14:creationId xmlns:p14="http://schemas.microsoft.com/office/powerpoint/2010/main" val="1115503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F7D7-D4F7-4FA9-AB4D-3DB7395F154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4BACCFD-B4C7-4194-85EC-FB7D1FC0E3B9}"/>
              </a:ext>
            </a:extLst>
          </p:cNvPr>
          <p:cNvSpPr>
            <a:spLocks noGrp="1"/>
          </p:cNvSpPr>
          <p:nvPr>
            <p:ph idx="1"/>
          </p:nvPr>
        </p:nvSpPr>
        <p:spPr>
          <a:xfrm>
            <a:off x="676656" y="2011680"/>
            <a:ext cx="10753725" cy="4846320"/>
          </a:xfrm>
        </p:spPr>
        <p:txBody>
          <a:bodyPr/>
          <a:lstStyle/>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In this project, we have modelled an underwater channel response for Harbour and coastal water. Then we have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the BER vs Length performance for these different Underwater wireless channel types. We have transmitted several signals with varying combinations of mapping schemes and error correction codes with different modulation orders</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After all the simulations, it is quite clear that any signal transmitted in an underwater wireless channel suffers substantial attenuation due to parameters like absorption and scattering. This is a drawback. However, according to our findings in Table.2, the maximum transmitting distance, a signal can travel is varying from 48m-4076m.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The maximum distance we achieved in Underwater channel with the lowest BER is 4-PSK signal encoded with BCH error correction code is 4076m at FOV=180°</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a coastal water channel.</a:t>
            </a:r>
          </a:p>
        </p:txBody>
      </p:sp>
    </p:spTree>
    <p:extLst>
      <p:ext uri="{BB962C8B-B14F-4D97-AF65-F5344CB8AC3E}">
        <p14:creationId xmlns:p14="http://schemas.microsoft.com/office/powerpoint/2010/main" val="2310281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1B80-E189-49C5-91E8-24667A92CF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B129F44-F0FC-41AC-BCDF-CA349CFC4EED}"/>
              </a:ext>
            </a:extLst>
          </p:cNvPr>
          <p:cNvSpPr>
            <a:spLocks noGrp="1"/>
          </p:cNvSpPr>
          <p:nvPr>
            <p:ph idx="1"/>
          </p:nvPr>
        </p:nvSpPr>
        <p:spPr>
          <a:xfrm>
            <a:off x="676656" y="2011680"/>
            <a:ext cx="11001997" cy="4677878"/>
          </a:xfrm>
        </p:spPr>
        <p:txBody>
          <a:bodyPr>
            <a:normAutofit/>
          </a:bodyPr>
          <a:lstStyle/>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This distance we achieved can support various applications like Unmanned underwater vehicles, submarines, ships, and underwater sensors.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We can also deploy this to gather essential data such as real-time videos environmental and security data, which may be time sensitive[16].</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However according to recent findings the maximum estimated distances of 144 m and 117 m with corresponding BERs of 1.89 × 10</a:t>
            </a:r>
            <a:r>
              <a:rPr lang="en-IN" baseline="30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and 5.31 × 10</a:t>
            </a:r>
            <a:r>
              <a:rPr lang="en-IN" baseline="30000" dirty="0">
                <a:latin typeface="Times New Roman" panose="02020603050405020304" pitchFamily="18" charset="0"/>
                <a:cs typeface="Times New Roman" panose="02020603050405020304" pitchFamily="18" charset="0"/>
              </a:rPr>
              <a:t>-4</a:t>
            </a:r>
            <a:r>
              <a:rPr lang="en-IN" baseline="-25000" dirty="0">
                <a:solidFill>
                  <a:srgbClr val="C0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were acquired in UWOC system using on-off keying (OOK) modulation scheme, respectively[17], and also , </a:t>
            </a:r>
            <a:r>
              <a:rPr lang="en-IN" dirty="0" err="1">
                <a:latin typeface="Times New Roman" panose="02020603050405020304" pitchFamily="18" charset="0"/>
                <a:cs typeface="Times New Roman" panose="02020603050405020304" pitchFamily="18" charset="0"/>
              </a:rPr>
              <a:t>Sonardyne</a:t>
            </a:r>
            <a:r>
              <a:rPr lang="en-IN" dirty="0">
                <a:latin typeface="Times New Roman" panose="02020603050405020304" pitchFamily="18" charset="0"/>
                <a:cs typeface="Times New Roman" panose="02020603050405020304" pitchFamily="18" charset="0"/>
              </a:rPr>
              <a:t> has commercialized the </a:t>
            </a:r>
            <a:r>
              <a:rPr lang="en-IN" dirty="0" err="1">
                <a:latin typeface="Times New Roman" panose="02020603050405020304" pitchFamily="18" charset="0"/>
                <a:cs typeface="Times New Roman" panose="02020603050405020304" pitchFamily="18" charset="0"/>
              </a:rPr>
              <a:t>BlueComm</a:t>
            </a:r>
            <a:r>
              <a:rPr lang="en-IN" dirty="0">
                <a:latin typeface="Times New Roman" panose="02020603050405020304" pitchFamily="18" charset="0"/>
                <a:cs typeface="Times New Roman" panose="02020603050405020304" pitchFamily="18" charset="0"/>
              </a:rPr>
              <a:t> UWOC system which can operate over distances of up to 200 m</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[18], and 16-QAM OFDM signal travel 10.2 m with BER of 2.4×10-3 in a seawater channel[15], comparing to these data, the results we obtained is very reassuring that Underwater wireless channel has very high potential.</a:t>
            </a:r>
          </a:p>
        </p:txBody>
      </p:sp>
    </p:spTree>
    <p:extLst>
      <p:ext uri="{BB962C8B-B14F-4D97-AF65-F5344CB8AC3E}">
        <p14:creationId xmlns:p14="http://schemas.microsoft.com/office/powerpoint/2010/main" val="2364350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4F08-5B92-46EE-BA42-8B3678673D7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99CCB9D0-3838-4D38-9866-037E3BF31153}"/>
              </a:ext>
            </a:extLst>
          </p:cNvPr>
          <p:cNvSpPr>
            <a:spLocks noGrp="1"/>
          </p:cNvSpPr>
          <p:nvPr>
            <p:ph idx="1"/>
          </p:nvPr>
        </p:nvSpPr>
        <p:spPr/>
        <p:txBody>
          <a:bodyPr/>
          <a:lstStyle/>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However, in this project, we have deployed only error correction codes like LDPC and BCH to control bit error rate.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We have not used equalization techniques like Volterra or least mean square methods to control error.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We further propose to incorporate different equalization techniques to enhance the performance of our system.</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 Using these methods the bit-error rate can be brought down by a significant number, and it also possible to increase the transmitting length.</a:t>
            </a:r>
          </a:p>
        </p:txBody>
      </p:sp>
    </p:spTree>
    <p:extLst>
      <p:ext uri="{BB962C8B-B14F-4D97-AF65-F5344CB8AC3E}">
        <p14:creationId xmlns:p14="http://schemas.microsoft.com/office/powerpoint/2010/main" val="812839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D277-2023-47C1-8383-B26C5DCD348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60878FA-A9CC-43E7-90C3-F262F077D9E2}"/>
              </a:ext>
            </a:extLst>
          </p:cNvPr>
          <p:cNvSpPr>
            <a:spLocks noGrp="1"/>
          </p:cNvSpPr>
          <p:nvPr>
            <p:ph idx="1"/>
          </p:nvPr>
        </p:nvSpPr>
        <p:spPr>
          <a:xfrm>
            <a:off x="676657" y="2011680"/>
            <a:ext cx="10349410" cy="4637695"/>
          </a:xfrm>
        </p:spPr>
        <p:txBody>
          <a:bodyPr>
            <a:normAutofit fontScale="92500" lnSpcReduction="10000"/>
          </a:bodyPr>
          <a:lstStyle/>
          <a:p>
            <a:pPr marL="0" indent="0" algn="just">
              <a:buNone/>
            </a:pPr>
            <a:r>
              <a:rPr lang="en-IN" sz="1400" dirty="0">
                <a:latin typeface="Times New Roman" panose="02020603050405020304" pitchFamily="18" charset="0"/>
                <a:cs typeface="Times New Roman" panose="02020603050405020304" pitchFamily="18" charset="0"/>
              </a:rPr>
              <a:t>[1]  </a:t>
            </a:r>
            <a:r>
              <a:rPr lang="en-IN" sz="1400" dirty="0" err="1">
                <a:latin typeface="Times New Roman" panose="02020603050405020304" pitchFamily="18" charset="0"/>
                <a:cs typeface="Times New Roman" panose="02020603050405020304" pitchFamily="18" charset="0"/>
              </a:rPr>
              <a:t>Yiming</a:t>
            </a:r>
            <a:r>
              <a:rPr lang="en-IN" sz="1400" dirty="0">
                <a:latin typeface="Times New Roman" panose="02020603050405020304" pitchFamily="18" charset="0"/>
                <a:cs typeface="Times New Roman" panose="02020603050405020304" pitchFamily="18" charset="0"/>
              </a:rPr>
              <a:t> Li, Mark S. Leeson, and </a:t>
            </a:r>
            <a:r>
              <a:rPr lang="en-IN" sz="1400" dirty="0" err="1">
                <a:latin typeface="Times New Roman" panose="02020603050405020304" pitchFamily="18" charset="0"/>
                <a:cs typeface="Times New Roman" panose="02020603050405020304" pitchFamily="18" charset="0"/>
              </a:rPr>
              <a:t>Xiaofeng</a:t>
            </a:r>
            <a:r>
              <a:rPr lang="en-IN" sz="1400" dirty="0">
                <a:latin typeface="Times New Roman" panose="02020603050405020304" pitchFamily="18" charset="0"/>
                <a:cs typeface="Times New Roman" panose="02020603050405020304" pitchFamily="18" charset="0"/>
              </a:rPr>
              <a:t> Li, "Impulse response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for underwater optical wireless channels," (2018) Appl. Optical society of America 57, pp.4815-4823 </a:t>
            </a:r>
          </a:p>
          <a:p>
            <a:pPr marL="0" indent="0" algn="just">
              <a:buNone/>
            </a:pPr>
            <a:r>
              <a:rPr lang="en-IN" sz="1400" dirty="0">
                <a:latin typeface="Times New Roman" panose="02020603050405020304" pitchFamily="18" charset="0"/>
                <a:cs typeface="Times New Roman" panose="02020603050405020304" pitchFamily="18" charset="0"/>
              </a:rPr>
              <a:t>[2]  </a:t>
            </a:r>
            <a:r>
              <a:rPr lang="en-IN" sz="1400" dirty="0" err="1">
                <a:latin typeface="Times New Roman" panose="02020603050405020304" pitchFamily="18" charset="0"/>
                <a:cs typeface="Times New Roman" panose="02020603050405020304" pitchFamily="18" charset="0"/>
              </a:rPr>
              <a:t>Huihui</a:t>
            </a:r>
            <a:r>
              <a:rPr lang="en-IN" sz="1400" dirty="0">
                <a:latin typeface="Times New Roman" panose="02020603050405020304" pitchFamily="18" charset="0"/>
                <a:cs typeface="Times New Roman" panose="02020603050405020304" pitchFamily="18" charset="0"/>
              </a:rPr>
              <a:t> Zhang, </a:t>
            </a:r>
            <a:r>
              <a:rPr lang="en-IN" sz="1400" dirty="0" err="1">
                <a:latin typeface="Times New Roman" panose="02020603050405020304" pitchFamily="18" charset="0"/>
                <a:cs typeface="Times New Roman" panose="02020603050405020304" pitchFamily="18" charset="0"/>
              </a:rPr>
              <a:t>Yuhan</a:t>
            </a:r>
            <a:r>
              <a:rPr lang="en-IN" sz="1400" dirty="0">
                <a:latin typeface="Times New Roman" panose="02020603050405020304" pitchFamily="18" charset="0"/>
                <a:cs typeface="Times New Roman" panose="02020603050405020304" pitchFamily="18" charset="0"/>
              </a:rPr>
              <a:t> Dong. (2016). “General Stochastic Channel Model and Performance Evaluation for Underwater Wireless Optical Links” in IEEE Transactions on Wireless Communications ( Volume: 15 , Issue: 2 , Feb. 2016 ); Page(s): 1162 – 1173; INSPEC Accession Number: 15785893; DOI: 10.1109/TWC.2015.2485990 </a:t>
            </a:r>
          </a:p>
          <a:p>
            <a:pPr marL="0" indent="0" algn="just">
              <a:buNone/>
            </a:pPr>
            <a:r>
              <a:rPr lang="en-IN" sz="1400" dirty="0">
                <a:latin typeface="Times New Roman" panose="02020603050405020304" pitchFamily="18" charset="0"/>
                <a:cs typeface="Times New Roman" panose="02020603050405020304" pitchFamily="18" charset="0"/>
              </a:rPr>
              <a:t>[3  ]</a:t>
            </a:r>
            <a:r>
              <a:rPr lang="en-IN" sz="1400" dirty="0" err="1">
                <a:latin typeface="Times New Roman" panose="02020603050405020304" pitchFamily="18" charset="0"/>
                <a:cs typeface="Times New Roman" panose="02020603050405020304" pitchFamily="18" charset="0"/>
              </a:rPr>
              <a:t>Xueyi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Geng</a:t>
            </a:r>
            <a:r>
              <a:rPr lang="en-IN" sz="1400" dirty="0">
                <a:latin typeface="Times New Roman" panose="02020603050405020304" pitchFamily="18" charset="0"/>
                <a:cs typeface="Times New Roman" panose="02020603050405020304" pitchFamily="18" charset="0"/>
              </a:rPr>
              <a:t> ; Adam Zielinski. (2002). “An eigenpath underwater acoustic communication channel model”. Published in ‘Challenges of Our   Changing Global Environment'. Conference Proceedings. OCEANS '95 MTS/IEEE, Publisher: IEEE, DOI: 10.1109/OCEANS.1995.528591; INSPEC Accession Number: 5225669, Conference Location: San Diego, California, USA. </a:t>
            </a:r>
          </a:p>
          <a:p>
            <a:pPr marL="0" indent="0" algn="just">
              <a:buNone/>
            </a:pPr>
            <a:r>
              <a:rPr lang="en-IN" sz="1400" dirty="0">
                <a:latin typeface="Times New Roman" panose="02020603050405020304" pitchFamily="18" charset="0"/>
                <a:cs typeface="Times New Roman" panose="02020603050405020304" pitchFamily="18" charset="0"/>
              </a:rPr>
              <a:t>[4]  R. Galvin, R.E.W. Coats. (2002). “A stochastic underwater acoustic channel model”. Published in: OCEANS 96 MTS/IEEE Conference Proceedings. The Coastal Ocean - Prospects for the 21st Century, DOI: 10.1109/OCEANS.1996.572599, Publisher: IEEE, Conference Location: Fort Lauderdale, FL, USA. </a:t>
            </a:r>
          </a:p>
          <a:p>
            <a:pPr marL="0" indent="0">
              <a:buNone/>
            </a:pPr>
            <a:r>
              <a:rPr lang="en-IN" sz="1400" dirty="0">
                <a:latin typeface="Times New Roman" panose="02020603050405020304" pitchFamily="18" charset="0"/>
                <a:cs typeface="Times New Roman" panose="02020603050405020304" pitchFamily="18" charset="0"/>
              </a:rPr>
              <a:t>[5] Albert F. Harris, Michele </a:t>
            </a:r>
            <a:r>
              <a:rPr lang="en-IN" sz="1400" dirty="0" err="1">
                <a:latin typeface="Times New Roman" panose="02020603050405020304" pitchFamily="18" charset="0"/>
                <a:cs typeface="Times New Roman" panose="02020603050405020304" pitchFamily="18" charset="0"/>
              </a:rPr>
              <a:t>Zorzi</a:t>
            </a:r>
            <a:r>
              <a:rPr lang="en-IN" sz="1400" dirty="0">
                <a:latin typeface="Times New Roman" panose="02020603050405020304" pitchFamily="18" charset="0"/>
                <a:cs typeface="Times New Roman" panose="02020603050405020304" pitchFamily="18" charset="0"/>
              </a:rPr>
              <a:t>. (2007).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the underwater acoustic channel in ns2”, Publication: </a:t>
            </a:r>
            <a:r>
              <a:rPr lang="en-IN" sz="1400" dirty="0" err="1">
                <a:latin typeface="Times New Roman" panose="02020603050405020304" pitchFamily="18" charset="0"/>
                <a:cs typeface="Times New Roman" panose="02020603050405020304" pitchFamily="18" charset="0"/>
              </a:rPr>
              <a:t>ValueTools</a:t>
            </a:r>
            <a:r>
              <a:rPr lang="en-IN" sz="1400" dirty="0">
                <a:latin typeface="Times New Roman" panose="02020603050405020304" pitchFamily="18" charset="0"/>
                <a:cs typeface="Times New Roman" panose="02020603050405020304" pitchFamily="18" charset="0"/>
              </a:rPr>
              <a:t> '07: Proceedings of the 2nd                   international conference on Performance evaluation methodologies and tools, October 2007, Article No.: 18, Pages 1–8. </a:t>
            </a:r>
          </a:p>
          <a:p>
            <a:pPr marL="0" indent="0" algn="just">
              <a:buNone/>
            </a:pPr>
            <a:r>
              <a:rPr lang="en-IN" sz="1400" dirty="0">
                <a:latin typeface="Times New Roman" panose="02020603050405020304" pitchFamily="18" charset="0"/>
                <a:cs typeface="Times New Roman" panose="02020603050405020304" pitchFamily="18" charset="0"/>
              </a:rPr>
              <a:t>[6]  Hassan </a:t>
            </a:r>
            <a:r>
              <a:rPr lang="en-IN" sz="1400" dirty="0" err="1">
                <a:latin typeface="Times New Roman" panose="02020603050405020304" pitchFamily="18" charset="0"/>
                <a:cs typeface="Times New Roman" panose="02020603050405020304" pitchFamily="18" charset="0"/>
              </a:rPr>
              <a:t>Makine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Oubei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Emna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Zedini</a:t>
            </a:r>
            <a:r>
              <a:rPr lang="en-IN" sz="1400" dirty="0">
                <a:latin typeface="Times New Roman" panose="02020603050405020304" pitchFamily="18" charset="0"/>
                <a:cs typeface="Times New Roman" panose="02020603050405020304" pitchFamily="18" charset="0"/>
              </a:rPr>
              <a:t>, Rami T. </a:t>
            </a:r>
            <a:r>
              <a:rPr lang="en-IN" sz="1400" dirty="0" err="1">
                <a:latin typeface="Times New Roman" panose="02020603050405020304" pitchFamily="18" charset="0"/>
                <a:cs typeface="Times New Roman" panose="02020603050405020304" pitchFamily="18" charset="0"/>
              </a:rPr>
              <a:t>ElAfandy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Abla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Kammoun</a:t>
            </a:r>
            <a:r>
              <a:rPr lang="en-IN" sz="1400" dirty="0">
                <a:latin typeface="Times New Roman" panose="02020603050405020304" pitchFamily="18" charset="0"/>
                <a:cs typeface="Times New Roman" panose="02020603050405020304" pitchFamily="18" charset="0"/>
              </a:rPr>
              <a:t>, Mohamed Abdallah, Tien </a:t>
            </a:r>
            <a:r>
              <a:rPr lang="en-IN" sz="1400" dirty="0" err="1">
                <a:latin typeface="Times New Roman" panose="02020603050405020304" pitchFamily="18" charset="0"/>
                <a:cs typeface="Times New Roman" panose="02020603050405020304" pitchFamily="18" charset="0"/>
              </a:rPr>
              <a:t>Khee</a:t>
            </a:r>
            <a:r>
              <a:rPr lang="en-IN" sz="1400" dirty="0">
                <a:latin typeface="Times New Roman" panose="02020603050405020304" pitchFamily="18" charset="0"/>
                <a:cs typeface="Times New Roman" panose="02020603050405020304" pitchFamily="18" charset="0"/>
              </a:rPr>
              <a:t> Ng, Mounir Hamdi, Mohamed-Slim </a:t>
            </a:r>
            <a:r>
              <a:rPr lang="en-IN" sz="1400" dirty="0" err="1">
                <a:latin typeface="Times New Roman" panose="02020603050405020304" pitchFamily="18" charset="0"/>
                <a:cs typeface="Times New Roman" panose="02020603050405020304" pitchFamily="18" charset="0"/>
              </a:rPr>
              <a:t>Alouini</a:t>
            </a:r>
            <a:r>
              <a:rPr lang="en-IN" sz="1400" dirty="0">
                <a:latin typeface="Times New Roman" panose="02020603050405020304" pitchFamily="18" charset="0"/>
                <a:cs typeface="Times New Roman" panose="02020603050405020304" pitchFamily="18" charset="0"/>
              </a:rPr>
              <a:t>, and Boon S. </a:t>
            </a:r>
            <a:r>
              <a:rPr lang="en-IN" sz="1400" dirty="0" err="1">
                <a:latin typeface="Times New Roman" panose="02020603050405020304" pitchFamily="18" charset="0"/>
                <a:cs typeface="Times New Roman" panose="02020603050405020304" pitchFamily="18" charset="0"/>
              </a:rPr>
              <a:t>Ooi</a:t>
            </a:r>
            <a:r>
              <a:rPr lang="en-IN" sz="1400" dirty="0">
                <a:latin typeface="Times New Roman" panose="02020603050405020304" pitchFamily="18" charset="0"/>
                <a:cs typeface="Times New Roman" panose="02020603050405020304" pitchFamily="18" charset="0"/>
              </a:rPr>
              <a:t>. (2017). “Simple statistical channel model for weak temperature-induced turbulence in underwater wireless optical communication systems”. Vol. 42, Issue 13, pp. 2455-2458. Publisher: Optical Society of America. 62</a:t>
            </a:r>
          </a:p>
          <a:p>
            <a:pPr marL="0" indent="0" algn="just">
              <a:buNone/>
            </a:pPr>
            <a:r>
              <a:rPr lang="en-IN" sz="1400" dirty="0">
                <a:latin typeface="Times New Roman" panose="02020603050405020304" pitchFamily="18" charset="0"/>
                <a:cs typeface="Times New Roman" panose="02020603050405020304" pitchFamily="18" charset="0"/>
              </a:rPr>
              <a:t>[7   ] M. A. </a:t>
            </a:r>
            <a:r>
              <a:rPr lang="en-IN" sz="1400" dirty="0" err="1">
                <a:latin typeface="Times New Roman" panose="02020603050405020304" pitchFamily="18" charset="0"/>
                <a:cs typeface="Times New Roman" panose="02020603050405020304" pitchFamily="18" charset="0"/>
              </a:rPr>
              <a:t>Kishk</a:t>
            </a:r>
            <a:r>
              <a:rPr lang="en-IN" sz="1400" dirty="0">
                <a:latin typeface="Times New Roman" panose="02020603050405020304" pitchFamily="18" charset="0"/>
                <a:cs typeface="Times New Roman" panose="02020603050405020304" pitchFamily="18" charset="0"/>
              </a:rPr>
              <a:t> and A. M. </a:t>
            </a:r>
            <a:r>
              <a:rPr lang="en-IN" sz="1400" dirty="0" err="1">
                <a:latin typeface="Times New Roman" panose="02020603050405020304" pitchFamily="18" charset="0"/>
                <a:cs typeface="Times New Roman" panose="02020603050405020304" pitchFamily="18" charset="0"/>
              </a:rPr>
              <a:t>Alaa</a:t>
            </a:r>
            <a:r>
              <a:rPr lang="en-IN" sz="1400" dirty="0">
                <a:latin typeface="Times New Roman" panose="02020603050405020304" pitchFamily="18" charset="0"/>
                <a:cs typeface="Times New Roman" panose="02020603050405020304" pitchFamily="18" charset="0"/>
              </a:rPr>
              <a:t>, "On the capacity of the underwater acoustic channel with dominant noise sources," 2014 IEEE 2nd International Symposium on Telecommunication Technologies (ISTT), Langkawi, 2014, pp. 183-187,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10.1109/ISTT.2014.7238201.[8]   C. T. Geldard, J. Thompson, E. </a:t>
            </a:r>
            <a:r>
              <a:rPr lang="en-IN" sz="1400" dirty="0" err="1">
                <a:latin typeface="Times New Roman" panose="02020603050405020304" pitchFamily="18" charset="0"/>
                <a:cs typeface="Times New Roman" panose="02020603050405020304" pitchFamily="18" charset="0"/>
              </a:rPr>
              <a:t>Leitgeb</a:t>
            </a:r>
            <a:r>
              <a:rPr lang="en-IN" sz="1400" dirty="0">
                <a:latin typeface="Times New Roman" panose="02020603050405020304" pitchFamily="18" charset="0"/>
                <a:cs typeface="Times New Roman" panose="02020603050405020304" pitchFamily="18" charset="0"/>
              </a:rPr>
              <a:t> and W. O. Popoola, "Optical Wireless Underwater Channel Modelling in the Presence of Turbulence," 2018 IEEE British and Irish Conference on Optics and Photonics (BICOP), London, United Kingdom, 2018, pp. 1-4,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10.1109/BICOP.2018.8658289.</a:t>
            </a:r>
          </a:p>
          <a:p>
            <a:pPr marL="0" indent="0" algn="just">
              <a:buNone/>
            </a:pPr>
            <a:r>
              <a:rPr lang="en-IN" sz="1400" dirty="0">
                <a:latin typeface="Times New Roman" panose="02020603050405020304" pitchFamily="18" charset="0"/>
                <a:cs typeface="Times New Roman" panose="02020603050405020304" pitchFamily="18" charset="0"/>
              </a:rPr>
              <a:t>[9]   S. Tang, Y. Dong and X. Zhang, "Impulse Response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for Underwater Wireless Optical Communication Links," in IEEE Transactions on Communications, vol. 62, no. 1, pp. 226-234, January 2014,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10.1109/TCOMM.2013.120713.130199.</a:t>
            </a:r>
          </a:p>
          <a:p>
            <a:pPr marL="0" indent="0" algn="jus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103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7E89-1121-4FDB-95CC-7F371B32149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2682DD6-8489-405C-B3B7-9E1481465C6E}"/>
              </a:ext>
            </a:extLst>
          </p:cNvPr>
          <p:cNvSpPr>
            <a:spLocks noGrp="1"/>
          </p:cNvSpPr>
          <p:nvPr>
            <p:ph idx="1"/>
          </p:nvPr>
        </p:nvSpPr>
        <p:spPr>
          <a:xfrm>
            <a:off x="676657" y="2011680"/>
            <a:ext cx="10305021" cy="4846320"/>
          </a:xfrm>
        </p:spPr>
        <p:txBody>
          <a:bodyPr>
            <a:normAutofit lnSpcReduction="10000"/>
          </a:bodyPr>
          <a:lstStyle/>
          <a:p>
            <a:pPr marL="0" indent="0" algn="just">
              <a:buNone/>
            </a:pPr>
            <a:r>
              <a:rPr lang="en-IN" sz="1400" dirty="0">
                <a:latin typeface="Times New Roman" panose="02020603050405020304" pitchFamily="18" charset="0"/>
                <a:cs typeface="Times New Roman" panose="02020603050405020304" pitchFamily="18" charset="0"/>
              </a:rPr>
              <a:t>[10] F. Dong, L. Xu, D. Jiang, and T. Zhang, "Monte-Carlo-Based Impulse Response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for Underwater Wireless Optical   Communication,"       Progress In                      Electromagnetics Research M, Vol. 54, 137-144, 2017doi:10.2528/PIERM16112403</a:t>
            </a:r>
          </a:p>
          <a:p>
            <a:pPr marL="0" indent="0" algn="just">
              <a:buNone/>
            </a:pPr>
            <a:r>
              <a:rPr lang="en-IN" sz="1400" dirty="0">
                <a:latin typeface="Times New Roman" panose="02020603050405020304" pitchFamily="18" charset="0"/>
                <a:cs typeface="Times New Roman" panose="02020603050405020304" pitchFamily="18" charset="0"/>
              </a:rPr>
              <a:t>[11]H. Zhang and Y. Dong, "Impulse response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for general underwater wireless optical MIMO links," in IEEE Communications Magazine, vol. 54, no. 2, pp. 56-61, February 2016,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10.1109/MCOM.2016.7402261.</a:t>
            </a:r>
          </a:p>
          <a:p>
            <a:pPr marL="0" indent="0" algn="just">
              <a:buNone/>
            </a:pPr>
            <a:r>
              <a:rPr lang="en-IN" sz="1400" dirty="0">
                <a:latin typeface="Times New Roman" panose="02020603050405020304" pitchFamily="18" charset="0"/>
                <a:cs typeface="Times New Roman" panose="02020603050405020304" pitchFamily="18" charset="0"/>
              </a:rPr>
              <a:t>[12]Shijian Tang, </a:t>
            </a:r>
            <a:r>
              <a:rPr lang="en-IN" sz="1400" dirty="0" err="1">
                <a:latin typeface="Times New Roman" panose="02020603050405020304" pitchFamily="18" charset="0"/>
                <a:cs typeface="Times New Roman" panose="02020603050405020304" pitchFamily="18" charset="0"/>
              </a:rPr>
              <a:t>Xuedan</a:t>
            </a:r>
            <a:r>
              <a:rPr lang="en-IN" sz="1400" dirty="0">
                <a:latin typeface="Times New Roman" panose="02020603050405020304" pitchFamily="18" charset="0"/>
                <a:cs typeface="Times New Roman" panose="02020603050405020304" pitchFamily="18" charset="0"/>
              </a:rPr>
              <a:t> Zhang and </a:t>
            </a:r>
            <a:r>
              <a:rPr lang="en-IN" sz="1400" dirty="0" err="1">
                <a:latin typeface="Times New Roman" panose="02020603050405020304" pitchFamily="18" charset="0"/>
                <a:cs typeface="Times New Roman" panose="02020603050405020304" pitchFamily="18" charset="0"/>
              </a:rPr>
              <a:t>Yuhan</a:t>
            </a:r>
            <a:r>
              <a:rPr lang="en-IN" sz="1400" dirty="0">
                <a:latin typeface="Times New Roman" panose="02020603050405020304" pitchFamily="18" charset="0"/>
                <a:cs typeface="Times New Roman" panose="02020603050405020304" pitchFamily="18" charset="0"/>
              </a:rPr>
              <a:t> Dong, "On impulse response for underwater wireless optical links," 2013 MTS/IEEE OCEANS - Bergen, Bergen, 2013, pp. 1-4,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10.1109/OCEANS-Bergen.2013.6607980.</a:t>
            </a:r>
          </a:p>
          <a:p>
            <a:pPr marL="0" indent="0" algn="just">
              <a:buNone/>
            </a:pPr>
            <a:r>
              <a:rPr lang="en-IN" sz="1400" dirty="0">
                <a:latin typeface="Times New Roman" panose="02020603050405020304" pitchFamily="18" charset="0"/>
                <a:cs typeface="Times New Roman" panose="02020603050405020304" pitchFamily="18" charset="0"/>
              </a:rPr>
              <a:t>[13]Y. Dong, H. Zhang and X. Zhang, "On impulse response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for underwater wireless optical MIMO links," 2014 IEEE/CIC International Conference on Communications in China (ICCC), Shanghai, 2014, pp. 151-155,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10.1109/ICCChina.2014.7008262.</a:t>
            </a:r>
          </a:p>
          <a:p>
            <a:pPr marL="0" indent="0" algn="just">
              <a:buNone/>
            </a:pPr>
            <a:r>
              <a:rPr lang="en-IN" sz="1400" dirty="0">
                <a:latin typeface="Times New Roman" panose="02020603050405020304" pitchFamily="18" charset="0"/>
                <a:cs typeface="Times New Roman" panose="02020603050405020304" pitchFamily="18" charset="0"/>
              </a:rPr>
              <a:t>[14]</a:t>
            </a:r>
            <a:r>
              <a:rPr lang="en-IN" sz="1400" dirty="0" err="1">
                <a:latin typeface="Times New Roman" panose="02020603050405020304" pitchFamily="18" charset="0"/>
                <a:cs typeface="Times New Roman" panose="02020603050405020304" pitchFamily="18" charset="0"/>
              </a:rPr>
              <a:t>Uryvsky</a:t>
            </a:r>
            <a:r>
              <a:rPr lang="en-IN" sz="1400" dirty="0">
                <a:latin typeface="Times New Roman" panose="02020603050405020304" pitchFamily="18" charset="0"/>
                <a:cs typeface="Times New Roman" panose="02020603050405020304" pitchFamily="18" charset="0"/>
              </a:rPr>
              <a:t>, L.O. and </a:t>
            </a:r>
            <a:r>
              <a:rPr lang="en-IN" sz="1400" dirty="0" err="1">
                <a:latin typeface="Times New Roman" panose="02020603050405020304" pitchFamily="18" charset="0"/>
                <a:cs typeface="Times New Roman" panose="02020603050405020304" pitchFamily="18" charset="0"/>
              </a:rPr>
              <a:t>Osypchuk</a:t>
            </a:r>
            <a:r>
              <a:rPr lang="en-IN" sz="1400" dirty="0">
                <a:latin typeface="Times New Roman" panose="02020603050405020304" pitchFamily="18" charset="0"/>
                <a:cs typeface="Times New Roman" panose="02020603050405020304" pitchFamily="18" charset="0"/>
              </a:rPr>
              <a:t>, S.O., (2014). “Comparative analysis of LDPC and BCH codes </a:t>
            </a:r>
            <a:r>
              <a:rPr lang="en-IN" sz="1400" dirty="0" err="1">
                <a:latin typeface="Times New Roman" panose="02020603050405020304" pitchFamily="18" charset="0"/>
                <a:cs typeface="Times New Roman" panose="02020603050405020304" pitchFamily="18" charset="0"/>
              </a:rPr>
              <a:t>errorcorrecting</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capabilities.”Published</a:t>
            </a:r>
            <a:r>
              <a:rPr lang="en-IN" sz="1400" dirty="0">
                <a:latin typeface="Times New Roman" panose="02020603050405020304" pitchFamily="18" charset="0"/>
                <a:cs typeface="Times New Roman" panose="02020603050405020304" pitchFamily="18" charset="0"/>
              </a:rPr>
              <a:t> in: Information and telecommunication sciences (pp. 5-9) </a:t>
            </a:r>
          </a:p>
          <a:p>
            <a:pPr marL="0" indent="0" algn="just">
              <a:buNone/>
            </a:pPr>
            <a:r>
              <a:rPr lang="en-IN" sz="1400" dirty="0">
                <a:latin typeface="Times New Roman" panose="02020603050405020304" pitchFamily="18" charset="0"/>
                <a:cs typeface="Times New Roman" panose="02020603050405020304" pitchFamily="18" charset="0"/>
              </a:rPr>
              <a:t>[15]Wu TC, Chi YC, Wang HY, Tsai CT, Lin GR. Blue laser diode enables underwater communication at 12.4 Gbps. Sci. Rep. 2017;7:40480.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10.1038/srep40480 </a:t>
            </a:r>
          </a:p>
          <a:p>
            <a:pPr marL="0" indent="0" algn="just">
              <a:buNone/>
            </a:pPr>
            <a:r>
              <a:rPr lang="en-IN" sz="1400" dirty="0">
                <a:latin typeface="Times New Roman" panose="02020603050405020304" pitchFamily="18" charset="0"/>
                <a:cs typeface="Times New Roman" panose="02020603050405020304" pitchFamily="18" charset="0"/>
              </a:rPr>
              <a:t>[16]S. </a:t>
            </a:r>
            <a:r>
              <a:rPr lang="en-IN" sz="1400" dirty="0" err="1">
                <a:latin typeface="Times New Roman" panose="02020603050405020304" pitchFamily="18" charset="0"/>
                <a:cs typeface="Times New Roman" panose="02020603050405020304" pitchFamily="18" charset="0"/>
              </a:rPr>
              <a:t>Jaruwatanadilok</a:t>
            </a:r>
            <a:r>
              <a:rPr lang="en-IN" sz="1400" dirty="0">
                <a:latin typeface="Times New Roman" panose="02020603050405020304" pitchFamily="18" charset="0"/>
                <a:cs typeface="Times New Roman" panose="02020603050405020304" pitchFamily="18" charset="0"/>
              </a:rPr>
              <a:t>, "Underwater Wireless Optical Communication Channel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and Performance Evaluation using Vector Radiative Transfer Theory," in IEEE Journal on Selected Areas in Communications, vol. 26, no. 9, pp. 1620-1627, December 2008, DOI: 10.1109/JSAC.2008.081202.</a:t>
            </a:r>
          </a:p>
          <a:p>
            <a:pPr marL="0" indent="0" algn="just">
              <a:buNone/>
            </a:pPr>
            <a:r>
              <a:rPr lang="en-IN" sz="1400" dirty="0">
                <a:latin typeface="Times New Roman" panose="02020603050405020304" pitchFamily="18" charset="0"/>
                <a:cs typeface="Times New Roman" panose="02020603050405020304" pitchFamily="18" charset="0"/>
              </a:rPr>
              <a:t>[17]H. Chen et al., "Toward Long-Distance Underwater Wireless Optical Communication Based on A </a:t>
            </a:r>
            <a:r>
              <a:rPr lang="en-IN" sz="1400" dirty="0" err="1">
                <a:latin typeface="Times New Roman" panose="02020603050405020304" pitchFamily="18" charset="0"/>
                <a:cs typeface="Times New Roman" panose="02020603050405020304" pitchFamily="18" charset="0"/>
              </a:rPr>
              <a:t>HighSensitivity</a:t>
            </a:r>
            <a:r>
              <a:rPr lang="en-IN" sz="1400" dirty="0">
                <a:latin typeface="Times New Roman" panose="02020603050405020304" pitchFamily="18" charset="0"/>
                <a:cs typeface="Times New Roman" panose="02020603050405020304" pitchFamily="18" charset="0"/>
              </a:rPr>
              <a:t> Single Photon Avalanche Diode," in IEEE Photonics Journal, vol. 12, no. 3, pp. 1-10, June 2020, Art no. 7902510,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10.1109/JPHOT.2020.2985205.</a:t>
            </a:r>
          </a:p>
          <a:p>
            <a:pPr marL="0" indent="0" algn="just">
              <a:buNone/>
            </a:pPr>
            <a:r>
              <a:rPr lang="en-IN" sz="1400" dirty="0">
                <a:latin typeface="Times New Roman" panose="02020603050405020304" pitchFamily="18" charset="0"/>
                <a:cs typeface="Times New Roman" panose="02020603050405020304" pitchFamily="18" charset="0"/>
              </a:rPr>
              <a:t>[18]M. </a:t>
            </a:r>
            <a:r>
              <a:rPr lang="en-IN" sz="1400" dirty="0" err="1">
                <a:latin typeface="Times New Roman" panose="02020603050405020304" pitchFamily="18" charset="0"/>
                <a:cs typeface="Times New Roman" panose="02020603050405020304" pitchFamily="18" charset="0"/>
              </a:rPr>
              <a:t>Khalighi</a:t>
            </a:r>
            <a:r>
              <a:rPr lang="en-IN" sz="1400" dirty="0">
                <a:latin typeface="Times New Roman" panose="02020603050405020304" pitchFamily="18" charset="0"/>
                <a:cs typeface="Times New Roman" panose="02020603050405020304" pitchFamily="18" charset="0"/>
              </a:rPr>
              <a:t>, C. Gabriel, T. Hamza, S. </a:t>
            </a:r>
            <a:r>
              <a:rPr lang="en-IN" sz="1400" dirty="0" err="1">
                <a:latin typeface="Times New Roman" panose="02020603050405020304" pitchFamily="18" charset="0"/>
                <a:cs typeface="Times New Roman" panose="02020603050405020304" pitchFamily="18" charset="0"/>
              </a:rPr>
              <a:t>Bourennane</a:t>
            </a:r>
            <a:r>
              <a:rPr lang="en-IN" sz="1400" dirty="0">
                <a:latin typeface="Times New Roman" panose="02020603050405020304" pitchFamily="18" charset="0"/>
                <a:cs typeface="Times New Roman" panose="02020603050405020304" pitchFamily="18" charset="0"/>
              </a:rPr>
              <a:t>, P. Léon, and V. Rigaud, "Underwater wireless optical communication; recent advances and remaining challenges," 2014 16th International Conference on Transparent Optical Networks (ICTON), Graz, 2014, pp. 1-4, DOI: 10.1109/ICTON.2014.6876673.</a:t>
            </a:r>
          </a:p>
          <a:p>
            <a:pPr marL="0" indent="0" algn="jus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43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07AF-41EA-4AA4-83EE-140AD22682B5}"/>
              </a:ext>
            </a:extLst>
          </p:cNvPr>
          <p:cNvSpPr>
            <a:spLocks noGrp="1"/>
          </p:cNvSpPr>
          <p:nvPr>
            <p:ph type="ctrTitle"/>
          </p:nvPr>
        </p:nvSpPr>
        <p:spPr/>
        <p:txBody>
          <a:bodyPr/>
          <a:lstStyle/>
          <a:p>
            <a:r>
              <a:rPr lang="en-IN" sz="7200" dirty="0">
                <a:latin typeface="Times New Roman" panose="02020603050405020304" pitchFamily="18" charset="0"/>
                <a:cs typeface="Times New Roman" panose="02020603050405020304" pitchFamily="18" charset="0"/>
              </a:rPr>
              <a:t>CHANNEL MODELLING</a:t>
            </a:r>
          </a:p>
        </p:txBody>
      </p:sp>
    </p:spTree>
    <p:extLst>
      <p:ext uri="{BB962C8B-B14F-4D97-AF65-F5344CB8AC3E}">
        <p14:creationId xmlns:p14="http://schemas.microsoft.com/office/powerpoint/2010/main" val="4224047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DF64-11B7-4C65-B2B5-9A88340C1B24}"/>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296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2BB9-363F-4E1C-B591-2F8A531589F0}"/>
              </a:ext>
            </a:extLst>
          </p:cNvPr>
          <p:cNvSpPr>
            <a:spLocks noGrp="1"/>
          </p:cNvSpPr>
          <p:nvPr>
            <p:ph type="title"/>
          </p:nvPr>
        </p:nvSpPr>
        <p:spPr>
          <a:xfrm>
            <a:off x="0" y="121160"/>
            <a:ext cx="10772775" cy="1658198"/>
          </a:xfrm>
        </p:spPr>
        <p:txBody>
          <a:bodyPr/>
          <a:lstStyle/>
          <a:p>
            <a:r>
              <a:rPr lang="en-IN" dirty="0">
                <a:latin typeface="Times New Roman" panose="02020603050405020304" pitchFamily="18" charset="0"/>
                <a:cs typeface="Times New Roman" panose="02020603050405020304" pitchFamily="18" charset="0"/>
              </a:rPr>
              <a:t>Channel modelling:</a:t>
            </a:r>
          </a:p>
        </p:txBody>
      </p:sp>
      <p:sp>
        <p:nvSpPr>
          <p:cNvPr id="3" name="Content Placeholder 2">
            <a:extLst>
              <a:ext uri="{FF2B5EF4-FFF2-40B4-BE49-F238E27FC236}">
                <a16:creationId xmlns:a16="http://schemas.microsoft.com/office/drawing/2014/main" id="{C8489180-C3C9-4676-816B-E422A268D2DD}"/>
              </a:ext>
            </a:extLst>
          </p:cNvPr>
          <p:cNvSpPr>
            <a:spLocks noGrp="1"/>
          </p:cNvSpPr>
          <p:nvPr>
            <p:ph idx="1"/>
          </p:nvPr>
        </p:nvSpPr>
        <p:spPr>
          <a:xfrm>
            <a:off x="140628" y="1633308"/>
            <a:ext cx="11919993" cy="5103532"/>
          </a:xfrm>
        </p:spPr>
        <p:txBody>
          <a:bodyPr>
            <a:normAutofit fontScale="85000" lnSpcReduction="20000"/>
          </a:bodyPr>
          <a:lstStyle/>
          <a:p>
            <a:pPr algn="just"/>
            <a:r>
              <a:rPr lang="en-IN" sz="3200" dirty="0">
                <a:latin typeface="Times New Roman" panose="02020603050405020304" pitchFamily="18" charset="0"/>
                <a:cs typeface="Times New Roman" panose="02020603050405020304" pitchFamily="18" charset="0"/>
              </a:rPr>
              <a:t>The underwater environment is a very harsh and dynamically changing communication channel. The optical properties seawater is strongly affected by absorption, scattering, and turbulence[1-7].</a:t>
            </a:r>
            <a:endParaRPr lang="en-IN" sz="3200" i="1" u="sng"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Factors that affect Underwater optical channel:</a:t>
            </a:r>
          </a:p>
          <a:p>
            <a:pPr marL="457200" indent="-457200">
              <a:buFont typeface="+mj-lt"/>
              <a:buAutoNum type="arabicPeriod"/>
            </a:pPr>
            <a:r>
              <a:rPr lang="en-IN" u="sng" dirty="0">
                <a:latin typeface="Times New Roman" panose="02020603050405020304" pitchFamily="18" charset="0"/>
                <a:cs typeface="Times New Roman" panose="02020603050405020304" pitchFamily="18" charset="0"/>
              </a:rPr>
              <a:t>Absorption </a:t>
            </a:r>
            <a:r>
              <a:rPr lang="en-IN" dirty="0">
                <a:latin typeface="Times New Roman" panose="02020603050405020304" pitchFamily="18" charset="0"/>
                <a:cs typeface="Times New Roman" panose="02020603050405020304" pitchFamily="18" charset="0"/>
              </a:rPr>
              <a:t>is the process in which the photon energy is lost due to the transfer of power during the interaction with water molecules, dissolved organic matters, and particles. </a:t>
            </a:r>
          </a:p>
          <a:p>
            <a:pPr marL="457200" indent="-457200">
              <a:buFont typeface="+mj-lt"/>
              <a:buAutoNum type="arabicPeriod"/>
            </a:pPr>
            <a:r>
              <a:rPr lang="en-IN" u="sng" dirty="0">
                <a:latin typeface="Times New Roman" panose="02020603050405020304" pitchFamily="18" charset="0"/>
                <a:cs typeface="Times New Roman" panose="02020603050405020304" pitchFamily="18" charset="0"/>
              </a:rPr>
              <a:t>The scattering</a:t>
            </a:r>
            <a:r>
              <a:rPr lang="en-IN" dirty="0">
                <a:latin typeface="Times New Roman" panose="02020603050405020304" pitchFamily="18" charset="0"/>
                <a:cs typeface="Times New Roman" panose="02020603050405020304" pitchFamily="18" charset="0"/>
              </a:rPr>
              <a:t>, the photons are scattered away from the original path after interacting with particulate matter in the water. Scattering may cause temporal beam spreading, which results in inter-symbol interference (ISI) and degrades system BER performance.</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The energy loss caused by these two effects can be expressed by the absorption coefficient a(λ)and the scattering coefficient b(λ), respectively. </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The </a:t>
            </a:r>
            <a:r>
              <a:rPr lang="en-IN" u="sng" dirty="0">
                <a:latin typeface="Times New Roman" panose="02020603050405020304" pitchFamily="18" charset="0"/>
                <a:cs typeface="Times New Roman" panose="02020603050405020304" pitchFamily="18" charset="0"/>
              </a:rPr>
              <a:t>attenuation coefficient </a:t>
            </a:r>
            <a:r>
              <a:rPr lang="en-IN" dirty="0">
                <a:latin typeface="Times New Roman" panose="02020603050405020304" pitchFamily="18" charset="0"/>
                <a:cs typeface="Times New Roman" panose="02020603050405020304" pitchFamily="18" charset="0"/>
              </a:rPr>
              <a:t>c(λ)=a(λ)+b(λ)is also defined to describe the overall energy loss in the channel.</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The optical beam will also suffer from </a:t>
            </a:r>
            <a:r>
              <a:rPr lang="en-IN" u="sng" dirty="0">
                <a:latin typeface="Times New Roman" panose="02020603050405020304" pitchFamily="18" charset="0"/>
                <a:cs typeface="Times New Roman" panose="02020603050405020304" pitchFamily="18" charset="0"/>
              </a:rPr>
              <a:t>turbulence-induced fading</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Experiments have shown that turbulence can be separated from particle scattering and absorption . Therefore, we consider only attenuation of signal to reduce the complexity of the </a:t>
            </a:r>
            <a:r>
              <a:rPr lang="en-IN">
                <a:latin typeface="Times New Roman" panose="02020603050405020304" pitchFamily="18" charset="0"/>
                <a:cs typeface="Times New Roman" panose="02020603050405020304" pitchFamily="18" charset="0"/>
              </a:rPr>
              <a:t>analysis[1].</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2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DFE5-BF72-44FD-BEF2-B92784F20C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channel model:</a:t>
            </a:r>
          </a:p>
        </p:txBody>
      </p:sp>
      <p:sp>
        <p:nvSpPr>
          <p:cNvPr id="3" name="Content Placeholder 2">
            <a:extLst>
              <a:ext uri="{FF2B5EF4-FFF2-40B4-BE49-F238E27FC236}">
                <a16:creationId xmlns:a16="http://schemas.microsoft.com/office/drawing/2014/main" id="{80A03B15-4325-4082-B505-CD0B1D363FA9}"/>
              </a:ext>
            </a:extLst>
          </p:cNvPr>
          <p:cNvSpPr>
            <a:spLocks noGrp="1"/>
          </p:cNvSpPr>
          <p:nvPr>
            <p:ph idx="1"/>
          </p:nvPr>
        </p:nvSpPr>
        <p:spPr>
          <a:xfrm>
            <a:off x="676656" y="2011680"/>
            <a:ext cx="10753725" cy="4619939"/>
          </a:xfrm>
        </p:spPr>
        <p:txBody>
          <a:bodyPr>
            <a:normAutofit fontScale="70000" lnSpcReduction="20000"/>
          </a:bodyPr>
          <a:lstStyle/>
          <a:p>
            <a:pPr marL="742950" indent="-742950">
              <a:buFont typeface="+mj-lt"/>
              <a:buAutoNum type="arabicPeriod"/>
            </a:pPr>
            <a:r>
              <a:rPr lang="en-IN" sz="3600" b="1" dirty="0">
                <a:latin typeface="Times New Roman" panose="02020603050405020304" pitchFamily="18" charset="0"/>
                <a:cs typeface="Times New Roman" panose="02020603050405020304" pitchFamily="18" charset="0"/>
              </a:rPr>
              <a:t>ADDITIVE WHITE GAUSSIAN NOISE</a:t>
            </a:r>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AWGN</a:t>
            </a:r>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a:t>
            </a:r>
          </a:p>
          <a:p>
            <a:pPr marL="742950" indent="-742950">
              <a:buFont typeface="+mj-lt"/>
              <a:buAutoNum type="arabicPeriod"/>
            </a:pPr>
            <a:endParaRPr lang="en-IN" sz="3600" b="1"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Most of the channel models use </a:t>
            </a:r>
            <a:r>
              <a:rPr lang="en-IN" sz="3400" b="1" dirty="0">
                <a:latin typeface="Times New Roman" panose="02020603050405020304" pitchFamily="18" charset="0"/>
                <a:cs typeface="Times New Roman" panose="02020603050405020304" pitchFamily="18" charset="0"/>
              </a:rPr>
              <a:t>Additive white Gaussian noise</a:t>
            </a:r>
            <a:r>
              <a:rPr lang="en-IN" sz="3400" dirty="0">
                <a:latin typeface="Times New Roman" panose="02020603050405020304" pitchFamily="18" charset="0"/>
                <a:cs typeface="Times New Roman" panose="02020603050405020304" pitchFamily="18" charset="0"/>
              </a:rPr>
              <a:t> (</a:t>
            </a:r>
            <a:r>
              <a:rPr lang="en-IN" sz="3400" b="1" dirty="0">
                <a:latin typeface="Times New Roman" panose="02020603050405020304" pitchFamily="18" charset="0"/>
                <a:cs typeface="Times New Roman" panose="02020603050405020304" pitchFamily="18" charset="0"/>
              </a:rPr>
              <a:t>AWGN</a:t>
            </a:r>
            <a:r>
              <a:rPr lang="en-IN" sz="3400" dirty="0">
                <a:latin typeface="Times New Roman" panose="02020603050405020304" pitchFamily="18" charset="0"/>
                <a:cs typeface="Times New Roman" panose="02020603050405020304" pitchFamily="18" charset="0"/>
              </a:rPr>
              <a:t>) as an underwater channel. The results simulated are based on observing BER while increasing noise in the channel. The results generated from this channel does not account for varying lengths of channel, absorption or scattering coefficients. Thus this method cannot be ideal for performance analyse of the of the channel[7].</a:t>
            </a:r>
          </a:p>
          <a:p>
            <a:pPr marL="4572" lvl="1" indent="0" algn="just">
              <a:buNone/>
            </a:pPr>
            <a:endParaRPr lang="en-IN" sz="3400" dirty="0">
              <a:latin typeface="Times New Roman" panose="02020603050405020304" pitchFamily="18" charset="0"/>
              <a:cs typeface="Times New Roman" panose="02020603050405020304" pitchFamily="18" charset="0"/>
            </a:endParaRPr>
          </a:p>
          <a:p>
            <a:pPr marL="518922" lvl="1" indent="-514350">
              <a:buAutoNum type="arabicPeriod" startAt="2"/>
            </a:pPr>
            <a:r>
              <a:rPr lang="en-IN" sz="3500" b="1" dirty="0">
                <a:latin typeface="Times New Roman" panose="02020603050405020304" pitchFamily="18" charset="0"/>
                <a:cs typeface="Times New Roman" panose="02020603050405020304" pitchFamily="18" charset="0"/>
              </a:rPr>
              <a:t>DOUBLE GAMMA FUNCTION(DGF):</a:t>
            </a:r>
          </a:p>
          <a:p>
            <a:pPr marL="518922" lvl="1" indent="-514350">
              <a:buAutoNum type="arabicPeriod" startAt="2"/>
            </a:pPr>
            <a:endParaRPr lang="en-IN" sz="3500" b="1"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This is the most commonly used Impulse function for under water wireless channel. However this model is </a:t>
            </a:r>
            <a:r>
              <a:rPr lang="en-IN" sz="3400" u="sng" dirty="0">
                <a:latin typeface="Times New Roman" panose="02020603050405020304" pitchFamily="18" charset="0"/>
                <a:cs typeface="Times New Roman" panose="02020603050405020304" pitchFamily="18" charset="0"/>
              </a:rPr>
              <a:t>Inspired by </a:t>
            </a:r>
            <a:r>
              <a:rPr lang="en-IN" sz="3400" u="sng" dirty="0" err="1">
                <a:latin typeface="Times New Roman" panose="02020603050405020304" pitchFamily="18" charset="0"/>
                <a:cs typeface="Times New Roman" panose="02020603050405020304" pitchFamily="18" charset="0"/>
              </a:rPr>
              <a:t>Mooradian’s</a:t>
            </a:r>
            <a:r>
              <a:rPr lang="en-IN" sz="3400" u="sng" dirty="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work on modelling the impulse response in clouds. The channel properties of seawater differ from clouds to some extent. Therefore, we can observe a considerable degree of difference between the DGF model and the simulation results[8-13].</a:t>
            </a:r>
          </a:p>
          <a:p>
            <a:pPr marL="4572" lvl="1" indent="0" algn="just">
              <a:buNone/>
            </a:pPr>
            <a:endParaRPr lang="en-IN" sz="3400"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27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4413-36F8-4151-872E-CCF1BFA6050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channel model:</a:t>
            </a:r>
          </a:p>
        </p:txBody>
      </p:sp>
      <p:sp>
        <p:nvSpPr>
          <p:cNvPr id="3" name="Content Placeholder 2">
            <a:extLst>
              <a:ext uri="{FF2B5EF4-FFF2-40B4-BE49-F238E27FC236}">
                <a16:creationId xmlns:a16="http://schemas.microsoft.com/office/drawing/2014/main" id="{8662D47F-AA22-47CE-BA03-FCB89F16C7CE}"/>
              </a:ext>
            </a:extLst>
          </p:cNvPr>
          <p:cNvSpPr>
            <a:spLocks noGrp="1"/>
          </p:cNvSpPr>
          <p:nvPr>
            <p:ph idx="1"/>
          </p:nvPr>
        </p:nvSpPr>
        <p:spPr>
          <a:xfrm>
            <a:off x="676656" y="1731146"/>
            <a:ext cx="11147482" cy="4874606"/>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    </a:t>
            </a:r>
          </a:p>
          <a:p>
            <a:pPr marL="256032" lvl="1" indent="0" algn="just">
              <a:buNone/>
            </a:pPr>
            <a:r>
              <a:rPr lang="en-IN" dirty="0">
                <a:latin typeface="Times New Roman" panose="02020603050405020304" pitchFamily="18" charset="0"/>
                <a:cs typeface="Times New Roman" panose="02020603050405020304" pitchFamily="18" charset="0"/>
              </a:rPr>
              <a:t>DGFs were first adopted to model the impulse response in cloud. Inspired by the dispersive nature of both cloud and underwater channels, Tang applied DGFs to model the impulse response in UOWC links[1]. </a:t>
            </a:r>
          </a:p>
          <a:p>
            <a:pPr marL="256032" lvl="1" indent="0" algn="just">
              <a:buNone/>
            </a:pPr>
            <a:r>
              <a:rPr lang="en-IN"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256032" lvl="1" indent="0" algn="just">
              <a:buNone/>
            </a:pPr>
            <a:endParaRPr lang="en-IN" sz="2000" baseline="30000" dirty="0">
              <a:latin typeface="Times New Roman" panose="02020603050405020304" pitchFamily="18" charset="0"/>
              <a:cs typeface="Times New Roman" panose="02020603050405020304" pitchFamily="18" charset="0"/>
            </a:endParaRPr>
          </a:p>
          <a:p>
            <a:pPr marL="256032" lvl="1" indent="0" algn="just">
              <a:buNone/>
            </a:pPr>
            <a:r>
              <a:rPr lang="en-IN" sz="2000" baseline="30000" dirty="0">
                <a:latin typeface="Times New Roman" panose="02020603050405020304" pitchFamily="18" charset="0"/>
                <a:cs typeface="Times New Roman" panose="02020603050405020304" pitchFamily="18" charset="0"/>
              </a:rPr>
              <a:t>			</a:t>
            </a:r>
          </a:p>
          <a:p>
            <a:pPr marL="256032" lvl="1" indent="0" algn="just">
              <a:buNone/>
            </a:pPr>
            <a:r>
              <a:rPr lang="en-IN" b="1" u="sng" dirty="0">
                <a:latin typeface="Times New Roman" panose="02020603050405020304" pitchFamily="18" charset="0"/>
                <a:cs typeface="Times New Roman" panose="02020603050405020304" pitchFamily="18" charset="0"/>
              </a:rPr>
              <a:t>3.Weighted double gamma functions(WDGF) :</a:t>
            </a:r>
          </a:p>
          <a:p>
            <a:pPr marL="256032" lvl="1" indent="0" algn="just">
              <a:buNone/>
            </a:pPr>
            <a:endParaRPr lang="en-IN" sz="2000" dirty="0">
              <a:latin typeface="Times New Roman" panose="02020603050405020304" pitchFamily="18" charset="0"/>
              <a:cs typeface="Times New Roman" panose="02020603050405020304" pitchFamily="18" charset="0"/>
            </a:endParaRPr>
          </a:p>
          <a:p>
            <a:pPr marL="256032" lvl="1" indent="0" algn="just">
              <a:buNone/>
            </a:pPr>
            <a:r>
              <a:rPr lang="en-IN" dirty="0">
                <a:latin typeface="Times New Roman" panose="02020603050405020304" pitchFamily="18" charset="0"/>
                <a:cs typeface="Times New Roman" panose="02020603050405020304" pitchFamily="18" charset="0"/>
              </a:rPr>
              <a:t>This WDGF is a function inspired by the DGF. In order to generalize these functions for underwater channel, Dong added two parameters to the DGFs and proposed the weighted double gamma functions (WDGF) </a:t>
            </a:r>
          </a:p>
          <a:p>
            <a:pPr marL="256032" lvl="1" indent="0" algn="just">
              <a:buNone/>
            </a:pPr>
            <a:r>
              <a:rPr lang="en-IN" dirty="0">
                <a:latin typeface="Times New Roman" panose="02020603050405020304" pitchFamily="18" charset="0"/>
                <a:cs typeface="Times New Roman" panose="02020603050405020304" pitchFamily="18" charset="0"/>
              </a:rPr>
              <a:t>			</a:t>
            </a:r>
          </a:p>
          <a:p>
            <a:pPr marL="256032" lvl="1" indent="0" algn="just">
              <a:buNone/>
            </a:pPr>
            <a:r>
              <a:rPr lang="en-IN" dirty="0">
                <a:latin typeface="Times New Roman" panose="02020603050405020304" pitchFamily="18" charset="0"/>
                <a:cs typeface="Times New Roman" panose="02020603050405020304" pitchFamily="18" charset="0"/>
              </a:rPr>
              <a:t>where α and β are the two newly added parameters to be determined[1].</a:t>
            </a:r>
          </a:p>
          <a:p>
            <a:pPr marL="256032" lvl="1" indent="0" algn="just">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A949DC20-09B3-4923-BE61-817688A6E929}"/>
              </a:ext>
            </a:extLst>
          </p:cNvPr>
          <p:cNvGraphicFramePr>
            <a:graphicFrameLocks noGrp="1"/>
          </p:cNvGraphicFramePr>
          <p:nvPr>
            <p:extLst>
              <p:ext uri="{D42A27DB-BD31-4B8C-83A1-F6EECF244321}">
                <p14:modId xmlns:p14="http://schemas.microsoft.com/office/powerpoint/2010/main" val="3130593000"/>
              </p:ext>
            </p:extLst>
          </p:nvPr>
        </p:nvGraphicFramePr>
        <p:xfrm>
          <a:off x="696088" y="3592336"/>
          <a:ext cx="11147482" cy="4572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5546593">
                  <a:extLst>
                    <a:ext uri="{9D8B030D-6E8A-4147-A177-3AD203B41FA5}">
                      <a16:colId xmlns:a16="http://schemas.microsoft.com/office/drawing/2014/main" val="3646197571"/>
                    </a:ext>
                  </a:extLst>
                </a:gridCol>
                <a:gridCol w="5600889">
                  <a:extLst>
                    <a:ext uri="{9D8B030D-6E8A-4147-A177-3AD203B41FA5}">
                      <a16:colId xmlns:a16="http://schemas.microsoft.com/office/drawing/2014/main" val="2390495979"/>
                    </a:ext>
                  </a:extLst>
                </a:gridCol>
              </a:tblGrid>
              <a:tr h="370840">
                <a:tc>
                  <a:txBody>
                    <a:bodyPr/>
                    <a:lstStyle/>
                    <a:p>
                      <a:pPr algn="ctr"/>
                      <a:r>
                        <a:rPr lang="en-IN" sz="2400" b="1" dirty="0">
                          <a:ln>
                            <a:noFill/>
                          </a:ln>
                          <a:latin typeface="Times New Roman" panose="02020603050405020304" pitchFamily="18" charset="0"/>
                          <a:cs typeface="Times New Roman" panose="02020603050405020304" pitchFamily="18" charset="0"/>
                        </a:rPr>
                        <a:t>h(t)= C</a:t>
                      </a:r>
                      <a:r>
                        <a:rPr lang="en-IN" sz="2400" b="1" baseline="-25000" dirty="0">
                          <a:ln>
                            <a:noFill/>
                          </a:ln>
                          <a:latin typeface="Times New Roman" panose="02020603050405020304" pitchFamily="18" charset="0"/>
                          <a:cs typeface="Times New Roman" panose="02020603050405020304" pitchFamily="18" charset="0"/>
                        </a:rPr>
                        <a:t>1</a:t>
                      </a:r>
                      <a:r>
                        <a:rPr lang="en-IN" sz="2400" b="1" dirty="0">
                          <a:ln>
                            <a:noFill/>
                          </a:ln>
                          <a:latin typeface="Times New Roman" panose="02020603050405020304" pitchFamily="18" charset="0"/>
                          <a:cs typeface="Times New Roman" panose="02020603050405020304" pitchFamily="18" charset="0"/>
                        </a:rPr>
                        <a:t>te</a:t>
                      </a:r>
                      <a:r>
                        <a:rPr lang="en-IN" sz="2400" b="1" baseline="30000" dirty="0">
                          <a:ln>
                            <a:noFill/>
                          </a:ln>
                          <a:latin typeface="Times New Roman" panose="02020603050405020304" pitchFamily="18" charset="0"/>
                          <a:cs typeface="Times New Roman" panose="02020603050405020304" pitchFamily="18" charset="0"/>
                        </a:rPr>
                        <a:t>-c2t</a:t>
                      </a:r>
                      <a:r>
                        <a:rPr lang="en-IN" sz="2400" b="1" dirty="0">
                          <a:ln>
                            <a:noFill/>
                          </a:ln>
                          <a:latin typeface="Times New Roman" panose="02020603050405020304" pitchFamily="18" charset="0"/>
                          <a:cs typeface="Times New Roman" panose="02020603050405020304" pitchFamily="18" charset="0"/>
                        </a:rPr>
                        <a:t>+C</a:t>
                      </a:r>
                      <a:r>
                        <a:rPr lang="en-IN" sz="2400" b="1" baseline="-25000" dirty="0">
                          <a:ln>
                            <a:noFill/>
                          </a:ln>
                          <a:latin typeface="Times New Roman" panose="02020603050405020304" pitchFamily="18" charset="0"/>
                          <a:cs typeface="Times New Roman" panose="02020603050405020304" pitchFamily="18" charset="0"/>
                        </a:rPr>
                        <a:t>3</a:t>
                      </a:r>
                      <a:r>
                        <a:rPr lang="en-IN" sz="2400" b="1" dirty="0">
                          <a:ln>
                            <a:noFill/>
                          </a:ln>
                          <a:latin typeface="Times New Roman" panose="02020603050405020304" pitchFamily="18" charset="0"/>
                          <a:cs typeface="Times New Roman" panose="02020603050405020304" pitchFamily="18" charset="0"/>
                        </a:rPr>
                        <a:t>te</a:t>
                      </a:r>
                      <a:r>
                        <a:rPr lang="en-IN" sz="2400" b="1" baseline="30000" dirty="0">
                          <a:ln>
                            <a:noFill/>
                          </a:ln>
                          <a:latin typeface="Times New Roman" panose="02020603050405020304" pitchFamily="18" charset="0"/>
                          <a:cs typeface="Times New Roman" panose="02020603050405020304" pitchFamily="18" charset="0"/>
                        </a:rPr>
                        <a:t>-c4t </a:t>
                      </a:r>
                      <a:endParaRPr lang="en-IN" sz="2400" b="1" dirty="0">
                        <a:ln>
                          <a:noFill/>
                        </a:ln>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b="1" dirty="0">
                          <a:latin typeface="Times New Roman" panose="02020603050405020304" pitchFamily="18" charset="0"/>
                          <a:cs typeface="Times New Roman" panose="02020603050405020304" pitchFamily="18"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9274920"/>
                  </a:ext>
                </a:extLst>
              </a:tr>
            </a:tbl>
          </a:graphicData>
        </a:graphic>
      </p:graphicFrame>
      <p:graphicFrame>
        <p:nvGraphicFramePr>
          <p:cNvPr id="7" name="Table 7">
            <a:extLst>
              <a:ext uri="{FF2B5EF4-FFF2-40B4-BE49-F238E27FC236}">
                <a16:creationId xmlns:a16="http://schemas.microsoft.com/office/drawing/2014/main" id="{DBF76718-4247-41F8-B540-756204E31CB2}"/>
              </a:ext>
            </a:extLst>
          </p:cNvPr>
          <p:cNvGraphicFramePr>
            <a:graphicFrameLocks noGrp="1"/>
          </p:cNvGraphicFramePr>
          <p:nvPr>
            <p:extLst>
              <p:ext uri="{D42A27DB-BD31-4B8C-83A1-F6EECF244321}">
                <p14:modId xmlns:p14="http://schemas.microsoft.com/office/powerpoint/2010/main" val="637644857"/>
              </p:ext>
            </p:extLst>
          </p:nvPr>
        </p:nvGraphicFramePr>
        <p:xfrm>
          <a:off x="676656" y="5484141"/>
          <a:ext cx="11147482" cy="4572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5573741">
                  <a:extLst>
                    <a:ext uri="{9D8B030D-6E8A-4147-A177-3AD203B41FA5}">
                      <a16:colId xmlns:a16="http://schemas.microsoft.com/office/drawing/2014/main" val="2908723559"/>
                    </a:ext>
                  </a:extLst>
                </a:gridCol>
                <a:gridCol w="5573741">
                  <a:extLst>
                    <a:ext uri="{9D8B030D-6E8A-4147-A177-3AD203B41FA5}">
                      <a16:colId xmlns:a16="http://schemas.microsoft.com/office/drawing/2014/main" val="2268092730"/>
                    </a:ext>
                  </a:extLst>
                </a:gridCol>
              </a:tblGrid>
              <a:tr h="370840">
                <a:tc>
                  <a:txBody>
                    <a:bodyPr/>
                    <a:lstStyle/>
                    <a:p>
                      <a:pPr algn="ctr"/>
                      <a:r>
                        <a:rPr lang="en-IN" sz="2400" b="1" dirty="0">
                          <a:latin typeface="Times New Roman" panose="02020603050405020304" pitchFamily="18" charset="0"/>
                          <a:cs typeface="Times New Roman" panose="02020603050405020304" pitchFamily="18" charset="0"/>
                        </a:rPr>
                        <a:t>h(t)=C</a:t>
                      </a:r>
                      <a:r>
                        <a:rPr lang="en-IN" sz="2400" b="1" baseline="-25000" dirty="0">
                          <a:latin typeface="Times New Roman" panose="02020603050405020304" pitchFamily="18" charset="0"/>
                          <a:cs typeface="Times New Roman" panose="02020603050405020304" pitchFamily="18" charset="0"/>
                        </a:rPr>
                        <a:t>1</a:t>
                      </a:r>
                      <a:r>
                        <a:rPr lang="en-IN" sz="2400" b="1" dirty="0">
                          <a:latin typeface="Times New Roman" panose="02020603050405020304" pitchFamily="18" charset="0"/>
                          <a:cs typeface="Times New Roman" panose="02020603050405020304" pitchFamily="18" charset="0"/>
                        </a:rPr>
                        <a:t>t</a:t>
                      </a:r>
                      <a:r>
                        <a:rPr lang="en-IN" sz="2400" b="1" baseline="30000" dirty="0">
                          <a:latin typeface="Times New Roman" panose="02020603050405020304" pitchFamily="18" charset="0"/>
                          <a:cs typeface="Times New Roman" panose="02020603050405020304" pitchFamily="18" charset="0"/>
                        </a:rPr>
                        <a:t>α </a:t>
                      </a:r>
                      <a:r>
                        <a:rPr lang="en-IN" sz="2400" b="1" dirty="0">
                          <a:latin typeface="Times New Roman" panose="02020603050405020304" pitchFamily="18" charset="0"/>
                          <a:cs typeface="Times New Roman" panose="02020603050405020304" pitchFamily="18" charset="0"/>
                        </a:rPr>
                        <a:t> e</a:t>
                      </a:r>
                      <a:r>
                        <a:rPr lang="en-IN" sz="2400" b="1" baseline="30000" dirty="0">
                          <a:latin typeface="Times New Roman" panose="02020603050405020304" pitchFamily="18" charset="0"/>
                          <a:cs typeface="Times New Roman" panose="02020603050405020304" pitchFamily="18" charset="0"/>
                        </a:rPr>
                        <a:t>-c2t</a:t>
                      </a:r>
                      <a:r>
                        <a:rPr lang="en-IN" sz="2400" b="1" dirty="0">
                          <a:latin typeface="Times New Roman" panose="02020603050405020304" pitchFamily="18" charset="0"/>
                          <a:cs typeface="Times New Roman" panose="02020603050405020304" pitchFamily="18" charset="0"/>
                        </a:rPr>
                        <a:t>+c</a:t>
                      </a:r>
                      <a:r>
                        <a:rPr lang="en-IN" sz="2400" b="1" baseline="-25000" dirty="0">
                          <a:latin typeface="Times New Roman" panose="02020603050405020304" pitchFamily="18" charset="0"/>
                          <a:cs typeface="Times New Roman" panose="02020603050405020304" pitchFamily="18" charset="0"/>
                        </a:rPr>
                        <a:t>3</a:t>
                      </a:r>
                      <a:r>
                        <a:rPr lang="en-IN" sz="2400" b="1" dirty="0">
                          <a:latin typeface="Times New Roman" panose="02020603050405020304" pitchFamily="18" charset="0"/>
                          <a:cs typeface="Times New Roman" panose="02020603050405020304" pitchFamily="18" charset="0"/>
                        </a:rPr>
                        <a:t>t</a:t>
                      </a:r>
                      <a:r>
                        <a:rPr lang="en-IN" sz="2400" b="1" baseline="30000" dirty="0">
                          <a:latin typeface="Times New Roman" panose="02020603050405020304" pitchFamily="18" charset="0"/>
                          <a:cs typeface="Times New Roman" panose="02020603050405020304" pitchFamily="18" charset="0"/>
                        </a:rPr>
                        <a:t>β</a:t>
                      </a:r>
                      <a:r>
                        <a:rPr lang="en-IN" sz="2400" b="1" dirty="0">
                          <a:latin typeface="Times New Roman" panose="02020603050405020304" pitchFamily="18" charset="0"/>
                          <a:cs typeface="Times New Roman" panose="02020603050405020304" pitchFamily="18" charset="0"/>
                        </a:rPr>
                        <a:t> e</a:t>
                      </a:r>
                      <a:r>
                        <a:rPr lang="en-IN" sz="2400" b="1" baseline="30000" dirty="0">
                          <a:latin typeface="Times New Roman" panose="02020603050405020304" pitchFamily="18" charset="0"/>
                          <a:cs typeface="Times New Roman" panose="02020603050405020304" pitchFamily="18" charset="0"/>
                        </a:rPr>
                        <a:t>-c4t</a:t>
                      </a:r>
                      <a:endParaRPr lang="en-IN" sz="2400" b="1" dirty="0">
                        <a:latin typeface="Times New Roman" panose="02020603050405020304" pitchFamily="18"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gn="ctr"/>
                      <a:r>
                        <a:rPr lang="en-IN" sz="2400" b="1" dirty="0">
                          <a:latin typeface="Times New Roman" panose="02020603050405020304" pitchFamily="18" charset="0"/>
                          <a:cs typeface="Times New Roman" panose="02020603050405020304" pitchFamily="18" charset="0"/>
                        </a:rPr>
                        <a:t>(2)</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77604098"/>
                  </a:ext>
                </a:extLst>
              </a:tr>
            </a:tbl>
          </a:graphicData>
        </a:graphic>
      </p:graphicFrame>
    </p:spTree>
    <p:extLst>
      <p:ext uri="{BB962C8B-B14F-4D97-AF65-F5344CB8AC3E}">
        <p14:creationId xmlns:p14="http://schemas.microsoft.com/office/powerpoint/2010/main" val="4071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74E-FD12-44B2-9155-A5B48CC653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Need for a new channel model:</a:t>
            </a:r>
          </a:p>
        </p:txBody>
      </p:sp>
      <p:sp>
        <p:nvSpPr>
          <p:cNvPr id="3" name="Content Placeholder 2">
            <a:extLst>
              <a:ext uri="{FF2B5EF4-FFF2-40B4-BE49-F238E27FC236}">
                <a16:creationId xmlns:a16="http://schemas.microsoft.com/office/drawing/2014/main" id="{7101C74F-E46F-4F81-8B71-63EB1DA2FDC5}"/>
              </a:ext>
            </a:extLst>
          </p:cNvPr>
          <p:cNvSpPr>
            <a:spLocks noGrp="1"/>
          </p:cNvSpPr>
          <p:nvPr>
            <p:ph idx="1"/>
          </p:nvPr>
        </p:nvSpPr>
        <p:spPr>
          <a:xfrm>
            <a:off x="676656" y="2011680"/>
            <a:ext cx="11399730" cy="4846320"/>
          </a:xfrm>
        </p:spPr>
        <p:txBody>
          <a:bodyPr>
            <a:normAutofit/>
          </a:bodyPr>
          <a:lstStyle/>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The Monte Carlo simulation shows us that the tail of the impulse function should be </a:t>
            </a:r>
            <a:r>
              <a:rPr lang="en-IN" u="sng" dirty="0">
                <a:latin typeface="Times New Roman" panose="02020603050405020304" pitchFamily="18" charset="0"/>
                <a:cs typeface="Times New Roman" panose="02020603050405020304" pitchFamily="18" charset="0"/>
              </a:rPr>
              <a:t>convex in WDGF Function. </a:t>
            </a:r>
            <a:r>
              <a:rPr lang="en-IN" dirty="0">
                <a:latin typeface="Times New Roman" panose="02020603050405020304" pitchFamily="18" charset="0"/>
                <a:cs typeface="Times New Roman" panose="02020603050405020304" pitchFamily="18" charset="0"/>
              </a:rPr>
              <a:t>But WDGF is </a:t>
            </a:r>
            <a:r>
              <a:rPr lang="en-IN" u="sng" dirty="0">
                <a:latin typeface="Times New Roman" panose="02020603050405020304" pitchFamily="18" charset="0"/>
                <a:cs typeface="Times New Roman" panose="02020603050405020304" pitchFamily="18" charset="0"/>
              </a:rPr>
              <a:t>strictly concave </a:t>
            </a:r>
            <a:r>
              <a:rPr lang="en-IN" dirty="0">
                <a:latin typeface="Times New Roman" panose="02020603050405020304" pitchFamily="18" charset="0"/>
                <a:cs typeface="Times New Roman" panose="02020603050405020304" pitchFamily="18" charset="0"/>
              </a:rPr>
              <a:t>function. Although a fit can be made to the experimental data , it will constantly </a:t>
            </a:r>
            <a:r>
              <a:rPr lang="en-IN" u="sng" dirty="0">
                <a:latin typeface="Times New Roman" panose="02020603050405020304" pitchFamily="18" charset="0"/>
                <a:cs typeface="Times New Roman" panose="02020603050405020304" pitchFamily="18" charset="0"/>
              </a:rPr>
              <a:t>underestimate the intensity</a:t>
            </a:r>
            <a:r>
              <a:rPr lang="en-IN" dirty="0">
                <a:latin typeface="Times New Roman" panose="02020603050405020304" pitchFamily="18" charset="0"/>
                <a:cs typeface="Times New Roman" panose="02020603050405020304" pitchFamily="18" charset="0"/>
              </a:rPr>
              <a:t> of the tail because of this difference of convexity[1].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Motivated by the  problem, A new function was proposed that can be written in the form of a Combination of Exponential And Arbitrary Power Function (CEAPF) as below:</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lvl="1" algn="just"/>
            <a:r>
              <a:rPr lang="en-IN" dirty="0">
                <a:latin typeface="Times New Roman" panose="02020603050405020304" pitchFamily="18" charset="0"/>
                <a:cs typeface="Times New Roman" panose="02020603050405020304" pitchFamily="18" charset="0"/>
              </a:rPr>
              <a:t>Where ∆L = </a:t>
            </a:r>
            <a:r>
              <a:rPr lang="en-IN" dirty="0" err="1">
                <a:latin typeface="Times New Roman" panose="02020603050405020304" pitchFamily="18" charset="0"/>
                <a:cs typeface="Times New Roman" panose="02020603050405020304" pitchFamily="18" charset="0"/>
              </a:rPr>
              <a:t>v∆t</a:t>
            </a:r>
            <a:r>
              <a:rPr lang="en-IN" dirty="0">
                <a:latin typeface="Times New Roman" panose="02020603050405020304" pitchFamily="18" charset="0"/>
                <a:cs typeface="Times New Roman" panose="02020603050405020304" pitchFamily="18" charset="0"/>
              </a:rPr>
              <a:t>, C'</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bv</a:t>
            </a:r>
            <a:r>
              <a:rPr lang="en-IN" dirty="0">
                <a:latin typeface="Times New Roman" panose="02020603050405020304" pitchFamily="18" charset="0"/>
                <a:cs typeface="Times New Roman" panose="02020603050405020304" pitchFamily="18" charset="0"/>
              </a:rPr>
              <a:t>)β-αC</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C'</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 bvC</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 and b are absorption and scattering coefficients respectively, we can compare different water types with the same scattering length[1].</a:t>
            </a:r>
          </a:p>
          <a:p>
            <a:pPr lvl="1"/>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640946" y="2975019"/>
            <a:ext cx="65" cy="276999"/>
          </a:xfrm>
          <a:prstGeom prst="rect">
            <a:avLst/>
          </a:prstGeom>
          <a:noFill/>
        </p:spPr>
        <p:txBody>
          <a:bodyPr wrap="none" lIns="0" tIns="0" rIns="0" bIns="0" rtlCol="0">
            <a:spAutoFit/>
          </a:bodyPr>
          <a:lstStyle/>
          <a:p>
            <a:endParaRPr lang="en-IN"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F2BA0223-A597-4DDD-A05E-826CC5D45849}"/>
                  </a:ext>
                </a:extLst>
              </p:cNvPr>
              <p:cNvGraphicFramePr>
                <a:graphicFrameLocks noGrp="1"/>
              </p:cNvGraphicFramePr>
              <p:nvPr>
                <p:extLst>
                  <p:ext uri="{D42A27DB-BD31-4B8C-83A1-F6EECF244321}">
                    <p14:modId xmlns:p14="http://schemas.microsoft.com/office/powerpoint/2010/main" val="2641247820"/>
                  </p:ext>
                </p:extLst>
              </p:nvPr>
            </p:nvGraphicFramePr>
            <p:xfrm>
              <a:off x="676654" y="4578745"/>
              <a:ext cx="11399532" cy="706692"/>
            </p:xfrm>
            <a:graphic>
              <a:graphicData uri="http://schemas.openxmlformats.org/drawingml/2006/table">
                <a:tbl>
                  <a:tblPr firstRow="1" bandRow="1">
                    <a:tableStyleId>{2D5ABB26-0587-4C30-8999-92F81FD0307C}</a:tableStyleId>
                  </a:tblPr>
                  <a:tblGrid>
                    <a:gridCol w="5699766">
                      <a:extLst>
                        <a:ext uri="{9D8B030D-6E8A-4147-A177-3AD203B41FA5}">
                          <a16:colId xmlns:a16="http://schemas.microsoft.com/office/drawing/2014/main" val="3683221061"/>
                        </a:ext>
                      </a:extLst>
                    </a:gridCol>
                    <a:gridCol w="5699766">
                      <a:extLst>
                        <a:ext uri="{9D8B030D-6E8A-4147-A177-3AD203B41FA5}">
                          <a16:colId xmlns:a16="http://schemas.microsoft.com/office/drawing/2014/main" val="3740146763"/>
                        </a:ext>
                      </a:extLst>
                    </a:gridCol>
                  </a:tblGrid>
                  <a:tr h="370840">
                    <a:tc>
                      <a:txBody>
                        <a:bodyPr/>
                        <a:lstStyle/>
                        <a:p>
                          <a:pPr algn="ctr"/>
                          <a:r>
                            <a:rPr lang="en-IN" sz="2400" b="1" dirty="0">
                              <a:latin typeface="Times New Roman" panose="02020603050405020304" pitchFamily="18" charset="0"/>
                              <a:cs typeface="Times New Roman" panose="02020603050405020304" pitchFamily="18" charset="0"/>
                            </a:rPr>
                            <a:t> h(t) = </a:t>
                          </a:r>
                          <a14:m>
                            <m:oMath xmlns:m="http://schemas.openxmlformats.org/officeDocument/2006/math">
                              <m:sSubSup>
                                <m:sSubSupPr>
                                  <m:ctrlPr>
                                    <a:rPr lang="en-IN" sz="2400" b="1" i="1" smtClean="0">
                                      <a:latin typeface="Cambria Math" panose="02040503050406030204" pitchFamily="18" charset="0"/>
                                    </a:rPr>
                                  </m:ctrlPr>
                                </m:sSubSupPr>
                                <m:e>
                                  <m:r>
                                    <a:rPr lang="en-IN" sz="2400" b="1" i="1" smtClean="0">
                                      <a:latin typeface="Cambria Math" panose="02040503050406030204" pitchFamily="18" charset="0"/>
                                    </a:rPr>
                                    <m:t>𝐂</m:t>
                                  </m:r>
                                </m:e>
                                <m:sub>
                                  <m:r>
                                    <a:rPr lang="en-IN" sz="2400" b="1" smtClean="0">
                                      <a:latin typeface="Cambria Math" panose="02040503050406030204" pitchFamily="18" charset="0"/>
                                    </a:rPr>
                                    <m:t>𝟏</m:t>
                                  </m:r>
                                </m:sub>
                                <m:sup>
                                  <m:r>
                                    <a:rPr lang="en-IN" sz="2400" b="1" smtClean="0">
                                      <a:latin typeface="Cambria Math" panose="02040503050406030204" pitchFamily="18" charset="0"/>
                                    </a:rPr>
                                    <m:t>′</m:t>
                                  </m:r>
                                </m:sup>
                              </m:sSubSup>
                              <m:r>
                                <a:rPr lang="en-IN" sz="2400" b="1" smtClean="0">
                                  <a:latin typeface="Cambria Math" panose="02040503050406030204" pitchFamily="18" charset="0"/>
                                </a:rPr>
                                <m:t>.</m:t>
                              </m:r>
                              <m:f>
                                <m:fPr>
                                  <m:ctrlPr>
                                    <a:rPr lang="en-IN" sz="2400" b="1" i="1" smtClean="0">
                                      <a:latin typeface="Cambria Math" panose="02040503050406030204" pitchFamily="18" charset="0"/>
                                    </a:rPr>
                                  </m:ctrlPr>
                                </m:fPr>
                                <m:num>
                                  <m:sSup>
                                    <m:sSupPr>
                                      <m:ctrlPr>
                                        <a:rPr lang="en-IN" sz="2400" b="1" i="1" smtClean="0">
                                          <a:latin typeface="Cambria Math" panose="02040503050406030204" pitchFamily="18" charset="0"/>
                                        </a:rPr>
                                      </m:ctrlPr>
                                    </m:sSupPr>
                                    <m:e>
                                      <m:r>
                                        <a:rPr lang="en-IN" sz="2400" b="1" smtClean="0">
                                          <a:latin typeface="Cambria Math" panose="02040503050406030204" pitchFamily="18" charset="0"/>
                                        </a:rPr>
                                        <m:t>(</m:t>
                                      </m:r>
                                      <m:r>
                                        <a:rPr lang="en-IN" sz="2400" b="1" i="1" smtClean="0">
                                          <a:latin typeface="Cambria Math" panose="02040503050406030204" pitchFamily="18" charset="0"/>
                                        </a:rPr>
                                        <m:t>𝐛</m:t>
                                      </m:r>
                                      <m:r>
                                        <a:rPr lang="en-IN" sz="2400" b="1" smtClean="0">
                                          <a:latin typeface="Cambria Math" panose="02040503050406030204" pitchFamily="18" charset="0"/>
                                        </a:rPr>
                                        <m:t>∆</m:t>
                                      </m:r>
                                      <m:r>
                                        <a:rPr lang="en-IN" sz="2400" b="1" i="1" smtClean="0">
                                          <a:latin typeface="Cambria Math" panose="02040503050406030204" pitchFamily="18" charset="0"/>
                                        </a:rPr>
                                        <m:t>𝐋</m:t>
                                      </m:r>
                                      <m:r>
                                        <a:rPr lang="en-IN" sz="2400" b="1" smtClean="0">
                                          <a:latin typeface="Cambria Math" panose="02040503050406030204" pitchFamily="18" charset="0"/>
                                        </a:rPr>
                                        <m:t>)</m:t>
                                      </m:r>
                                    </m:e>
                                    <m:sup>
                                      <m:r>
                                        <a:rPr lang="el-GR" sz="2400" b="1" i="1" smtClean="0">
                                          <a:latin typeface="Cambria Math" panose="02040503050406030204" pitchFamily="18" charset="0"/>
                                        </a:rPr>
                                        <m:t>𝛂</m:t>
                                      </m:r>
                                    </m:sup>
                                  </m:sSup>
                                </m:num>
                                <m:den>
                                  <m:sSup>
                                    <m:sSupPr>
                                      <m:ctrlPr>
                                        <a:rPr lang="en-IN" sz="2400" b="1" i="1" smtClean="0">
                                          <a:latin typeface="Cambria Math" panose="02040503050406030204" pitchFamily="18" charset="0"/>
                                        </a:rPr>
                                      </m:ctrlPr>
                                    </m:sSupPr>
                                    <m:e>
                                      <m:r>
                                        <a:rPr lang="en-IN" sz="2400" b="1" smtClean="0">
                                          <a:latin typeface="Cambria Math" panose="02040503050406030204" pitchFamily="18" charset="0"/>
                                        </a:rPr>
                                        <m:t>(</m:t>
                                      </m:r>
                                      <m:r>
                                        <a:rPr lang="en-IN" sz="2400" b="1" i="1" smtClean="0">
                                          <a:latin typeface="Cambria Math" panose="02040503050406030204" pitchFamily="18" charset="0"/>
                                        </a:rPr>
                                        <m:t>𝐛</m:t>
                                      </m:r>
                                      <m:r>
                                        <a:rPr lang="en-IN" sz="2400" b="1" smtClean="0">
                                          <a:latin typeface="Cambria Math" panose="02040503050406030204" pitchFamily="18" charset="0"/>
                                        </a:rPr>
                                        <m:t>∆</m:t>
                                      </m:r>
                                      <m:r>
                                        <a:rPr lang="en-IN" sz="2400" b="1" i="1" smtClean="0">
                                          <a:latin typeface="Cambria Math" panose="02040503050406030204" pitchFamily="18" charset="0"/>
                                        </a:rPr>
                                        <m:t>𝐋</m:t>
                                      </m:r>
                                      <m:r>
                                        <a:rPr lang="en-IN" sz="2400" b="1" smtClean="0">
                                          <a:latin typeface="Cambria Math" panose="02040503050406030204" pitchFamily="18" charset="0"/>
                                        </a:rPr>
                                        <m:t>+</m:t>
                                      </m:r>
                                      <m:sSubSup>
                                        <m:sSubSupPr>
                                          <m:ctrlPr>
                                            <a:rPr lang="en-IN" sz="2400" b="1" i="1" smtClean="0">
                                              <a:latin typeface="Cambria Math" panose="02040503050406030204" pitchFamily="18" charset="0"/>
                                            </a:rPr>
                                          </m:ctrlPr>
                                        </m:sSubSupPr>
                                        <m:e>
                                          <m:r>
                                            <a:rPr lang="en-IN" sz="2400" b="1" i="1" smtClean="0">
                                              <a:latin typeface="Cambria Math" panose="02040503050406030204" pitchFamily="18" charset="0"/>
                                            </a:rPr>
                                            <m:t>𝐂</m:t>
                                          </m:r>
                                        </m:e>
                                        <m:sub>
                                          <m:r>
                                            <a:rPr lang="en-IN" sz="2400" b="1" smtClean="0">
                                              <a:latin typeface="Cambria Math" panose="02040503050406030204" pitchFamily="18" charset="0"/>
                                            </a:rPr>
                                            <m:t>𝟐</m:t>
                                          </m:r>
                                        </m:sub>
                                        <m:sup>
                                          <m:r>
                                            <a:rPr lang="en-IN" sz="2400" b="1" smtClean="0">
                                              <a:latin typeface="Cambria Math" panose="02040503050406030204" pitchFamily="18" charset="0"/>
                                            </a:rPr>
                                            <m:t>′</m:t>
                                          </m:r>
                                        </m:sup>
                                      </m:sSubSup>
                                      <m:r>
                                        <a:rPr lang="en-IN" sz="2400" b="1" smtClean="0">
                                          <a:latin typeface="Cambria Math" panose="02040503050406030204" pitchFamily="18" charset="0"/>
                                        </a:rPr>
                                        <m:t>)</m:t>
                                      </m:r>
                                    </m:e>
                                    <m:sup>
                                      <m:r>
                                        <a:rPr lang="el-GR" sz="2400" b="1" i="1" smtClean="0">
                                          <a:latin typeface="Cambria Math" panose="02040503050406030204" pitchFamily="18" charset="0"/>
                                        </a:rPr>
                                        <m:t>𝛃</m:t>
                                      </m:r>
                                    </m:sup>
                                  </m:sSup>
                                </m:den>
                              </m:f>
                            </m:oMath>
                          </a14:m>
                          <a:r>
                            <a:rPr lang="en-IN" sz="2400" b="1"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IN" sz="2400" b="1" i="1" dirty="0" smtClean="0">
                                      <a:latin typeface="Cambria Math" panose="02040503050406030204" pitchFamily="18" charset="0"/>
                                    </a:rPr>
                                  </m:ctrlPr>
                                </m:sSupPr>
                                <m:e>
                                  <m:r>
                                    <a:rPr lang="en-IN" sz="2400" b="1" i="1" dirty="0" smtClean="0">
                                      <a:latin typeface="Cambria Math" panose="02040503050406030204" pitchFamily="18" charset="0"/>
                                    </a:rPr>
                                    <m:t>𝐞</m:t>
                                  </m:r>
                                </m:e>
                                <m:sup>
                                  <m:r>
                                    <a:rPr lang="en-IN" sz="2400" b="1" dirty="0" smtClean="0">
                                      <a:latin typeface="Cambria Math" panose="02040503050406030204" pitchFamily="18" charset="0"/>
                                    </a:rPr>
                                    <m:t>−</m:t>
                                  </m:r>
                                  <m:f>
                                    <m:fPr>
                                      <m:ctrlPr>
                                        <a:rPr lang="en-IN" sz="2400" b="1" i="1" dirty="0" smtClean="0">
                                          <a:latin typeface="Cambria Math" panose="02040503050406030204" pitchFamily="18" charset="0"/>
                                        </a:rPr>
                                      </m:ctrlPr>
                                    </m:fPr>
                                    <m:num>
                                      <m:r>
                                        <a:rPr lang="en-IN" sz="2400" b="1" i="1" dirty="0" smtClean="0">
                                          <a:latin typeface="Cambria Math" panose="02040503050406030204" pitchFamily="18" charset="0"/>
                                        </a:rPr>
                                        <m:t>𝐚</m:t>
                                      </m:r>
                                    </m:num>
                                    <m:den>
                                      <m:r>
                                        <a:rPr lang="en-IN" sz="2400" b="1" i="1" dirty="0" smtClean="0">
                                          <a:latin typeface="Cambria Math" panose="02040503050406030204" pitchFamily="18" charset="0"/>
                                        </a:rPr>
                                        <m:t>𝐛</m:t>
                                      </m:r>
                                    </m:den>
                                  </m:f>
                                  <m:r>
                                    <a:rPr lang="en-IN" sz="2400" b="1" dirty="0" smtClean="0">
                                      <a:latin typeface="Cambria Math" panose="02040503050406030204" pitchFamily="18" charset="0"/>
                                    </a:rPr>
                                    <m:t>.</m:t>
                                  </m:r>
                                  <m:r>
                                    <a:rPr lang="en-IN" sz="2400" b="1" i="1" dirty="0" smtClean="0">
                                      <a:latin typeface="Cambria Math" panose="02040503050406030204" pitchFamily="18" charset="0"/>
                                    </a:rPr>
                                    <m:t>𝐛</m:t>
                                  </m:r>
                                  <m:r>
                                    <a:rPr lang="en-IN" sz="2400" b="1" dirty="0" smtClean="0">
                                      <a:latin typeface="Cambria Math" panose="02040503050406030204" pitchFamily="18" charset="0"/>
                                    </a:rPr>
                                    <m:t>∆</m:t>
                                  </m:r>
                                  <m:r>
                                    <a:rPr lang="en-IN" sz="2400" b="1" i="1" dirty="0" smtClean="0">
                                      <a:latin typeface="Cambria Math" panose="02040503050406030204" pitchFamily="18" charset="0"/>
                                    </a:rPr>
                                    <m:t>𝐋</m:t>
                                  </m:r>
                                </m:sup>
                              </m:sSup>
                            </m:oMath>
                          </a14:m>
                          <a:r>
                            <a:rPr lang="en-IN" sz="2400" b="1"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IN" sz="2400" b="1" i="1" dirty="0" smtClean="0">
                                      <a:latin typeface="Cambria Math" panose="02040503050406030204" pitchFamily="18" charset="0"/>
                                    </a:rPr>
                                  </m:ctrlPr>
                                </m:sSupPr>
                                <m:e>
                                  <m:r>
                                    <a:rPr lang="en-IN" sz="2400" b="1" i="1" dirty="0" smtClean="0">
                                      <a:latin typeface="Cambria Math" panose="02040503050406030204" pitchFamily="18" charset="0"/>
                                    </a:rPr>
                                    <m:t>𝐞</m:t>
                                  </m:r>
                                </m:e>
                                <m:sup>
                                  <m:r>
                                    <a:rPr lang="en-IN" sz="2400" b="1" dirty="0" smtClean="0">
                                      <a:latin typeface="Cambria Math" panose="02040503050406030204" pitchFamily="18" charset="0"/>
                                    </a:rPr>
                                    <m:t>−</m:t>
                                  </m:r>
                                  <m:f>
                                    <m:fPr>
                                      <m:ctrlPr>
                                        <a:rPr lang="en-IN" sz="2400" b="1" i="1" dirty="0" smtClean="0">
                                          <a:latin typeface="Cambria Math" panose="02040503050406030204" pitchFamily="18" charset="0"/>
                                        </a:rPr>
                                      </m:ctrlPr>
                                    </m:fPr>
                                    <m:num>
                                      <m:r>
                                        <a:rPr lang="en-IN" sz="2400" b="1" i="1" dirty="0" smtClean="0">
                                          <a:latin typeface="Cambria Math" panose="02040503050406030204" pitchFamily="18" charset="0"/>
                                        </a:rPr>
                                        <m:t>𝐚</m:t>
                                      </m:r>
                                    </m:num>
                                    <m:den>
                                      <m:r>
                                        <a:rPr lang="en-IN" sz="2400" b="1" i="1" dirty="0" smtClean="0">
                                          <a:latin typeface="Cambria Math" panose="02040503050406030204" pitchFamily="18" charset="0"/>
                                        </a:rPr>
                                        <m:t>𝐛</m:t>
                                      </m:r>
                                    </m:den>
                                  </m:f>
                                  <m:r>
                                    <a:rPr lang="en-IN" sz="2400" b="1" dirty="0" smtClean="0">
                                      <a:latin typeface="Cambria Math" panose="02040503050406030204" pitchFamily="18" charset="0"/>
                                    </a:rPr>
                                    <m:t>.</m:t>
                                  </m:r>
                                  <m:r>
                                    <a:rPr lang="en-IN" sz="2400" b="1" i="1" dirty="0" smtClean="0">
                                      <a:latin typeface="Cambria Math" panose="02040503050406030204" pitchFamily="18" charset="0"/>
                                    </a:rPr>
                                    <m:t>𝐛𝐋</m:t>
                                  </m:r>
                                </m:sup>
                              </m:sSup>
                            </m:oMath>
                          </a14:m>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400" b="1"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67673753"/>
                      </a:ext>
                    </a:extLst>
                  </a:tr>
                </a:tbl>
              </a:graphicData>
            </a:graphic>
          </p:graphicFrame>
        </mc:Choice>
        <mc:Fallback xmlns="">
          <p:graphicFrame>
            <p:nvGraphicFramePr>
              <p:cNvPr id="5" name="Table 5">
                <a:extLst>
                  <a:ext uri="{FF2B5EF4-FFF2-40B4-BE49-F238E27FC236}">
                    <a16:creationId xmlns:a16="http://schemas.microsoft.com/office/drawing/2014/main" id="{F2BA0223-A597-4DDD-A05E-826CC5D45849}"/>
                  </a:ext>
                </a:extLst>
              </p:cNvPr>
              <p:cNvGraphicFramePr>
                <a:graphicFrameLocks noGrp="1"/>
              </p:cNvGraphicFramePr>
              <p:nvPr>
                <p:extLst>
                  <p:ext uri="{D42A27DB-BD31-4B8C-83A1-F6EECF244321}">
                    <p14:modId xmlns:p14="http://schemas.microsoft.com/office/powerpoint/2010/main" val="2641247820"/>
                  </p:ext>
                </p:extLst>
              </p:nvPr>
            </p:nvGraphicFramePr>
            <p:xfrm>
              <a:off x="676654" y="4578745"/>
              <a:ext cx="11399532" cy="724726"/>
            </p:xfrm>
            <a:graphic>
              <a:graphicData uri="http://schemas.openxmlformats.org/drawingml/2006/table">
                <a:tbl>
                  <a:tblPr firstRow="1" bandRow="1">
                    <a:tableStyleId>{2D5ABB26-0587-4C30-8999-92F81FD0307C}</a:tableStyleId>
                  </a:tblPr>
                  <a:tblGrid>
                    <a:gridCol w="5699766">
                      <a:extLst>
                        <a:ext uri="{9D8B030D-6E8A-4147-A177-3AD203B41FA5}">
                          <a16:colId xmlns:a16="http://schemas.microsoft.com/office/drawing/2014/main" val="3683221061"/>
                        </a:ext>
                      </a:extLst>
                    </a:gridCol>
                    <a:gridCol w="5699766">
                      <a:extLst>
                        <a:ext uri="{9D8B030D-6E8A-4147-A177-3AD203B41FA5}">
                          <a16:colId xmlns:a16="http://schemas.microsoft.com/office/drawing/2014/main" val="3740146763"/>
                        </a:ext>
                      </a:extLst>
                    </a:gridCol>
                  </a:tblGrid>
                  <a:tr h="724726">
                    <a:tc>
                      <a:txBody>
                        <a:bodyPr/>
                        <a:lstStyle/>
                        <a:p>
                          <a:endParaRPr lang="en-US"/>
                        </a:p>
                      </a:txBody>
                      <a:tcPr>
                        <a:blipFill>
                          <a:blip r:embed="rId2"/>
                          <a:stretch>
                            <a:fillRect l="107" t="-6723" r="-100000"/>
                          </a:stretch>
                        </a:blipFill>
                      </a:tcPr>
                    </a:tc>
                    <a:tc>
                      <a:txBody>
                        <a:bodyPr/>
                        <a:lstStyle/>
                        <a:p>
                          <a:pPr algn="ctr"/>
                          <a:r>
                            <a:rPr lang="en-IN" sz="2400" b="1"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67673753"/>
                      </a:ext>
                    </a:extLst>
                  </a:tr>
                </a:tbl>
              </a:graphicData>
            </a:graphic>
          </p:graphicFrame>
        </mc:Fallback>
      </mc:AlternateContent>
    </p:spTree>
    <p:extLst>
      <p:ext uri="{BB962C8B-B14F-4D97-AF65-F5344CB8AC3E}">
        <p14:creationId xmlns:p14="http://schemas.microsoft.com/office/powerpoint/2010/main" val="314348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464B-F880-4602-8B5D-7D609CB3D85D}"/>
              </a:ext>
            </a:extLst>
          </p:cNvPr>
          <p:cNvSpPr>
            <a:spLocks noGrp="1"/>
          </p:cNvSpPr>
          <p:nvPr>
            <p:ph type="title"/>
          </p:nvPr>
        </p:nvSpPr>
        <p:spPr>
          <a:xfrm>
            <a:off x="0" y="-329142"/>
            <a:ext cx="10772775" cy="1658198"/>
          </a:xfrm>
        </p:spPr>
        <p:txBody>
          <a:bodyPr/>
          <a:lstStyle/>
          <a:p>
            <a:r>
              <a:rPr lang="en-IN" dirty="0">
                <a:latin typeface="Times New Roman" panose="02020603050405020304" pitchFamily="18" charset="0"/>
                <a:cs typeface="Times New Roman" panose="02020603050405020304" pitchFamily="18" charset="0"/>
              </a:rPr>
              <a:t>Constants of CEAPF:</a:t>
            </a:r>
          </a:p>
        </p:txBody>
      </p:sp>
      <p:sp>
        <p:nvSpPr>
          <p:cNvPr id="3" name="Content Placeholder 2">
            <a:extLst>
              <a:ext uri="{FF2B5EF4-FFF2-40B4-BE49-F238E27FC236}">
                <a16:creationId xmlns:a16="http://schemas.microsoft.com/office/drawing/2014/main" id="{BF20E76F-F89A-4F8E-82DC-E04FB1439DA0}"/>
              </a:ext>
            </a:extLst>
          </p:cNvPr>
          <p:cNvSpPr>
            <a:spLocks noGrp="1"/>
          </p:cNvSpPr>
          <p:nvPr>
            <p:ph idx="1"/>
          </p:nvPr>
        </p:nvSpPr>
        <p:spPr>
          <a:xfrm>
            <a:off x="283357" y="1101408"/>
            <a:ext cx="10753725" cy="455295"/>
          </a:xfrm>
        </p:spPr>
        <p:txBody>
          <a:bodyPr>
            <a:normAutofit fontScale="25000" lnSpcReduction="20000"/>
          </a:bodyPr>
          <a:lstStyle/>
          <a:p>
            <a:r>
              <a:rPr lang="en-IN" sz="7200" dirty="0">
                <a:latin typeface="Times New Roman" panose="02020603050405020304" pitchFamily="18" charset="0"/>
                <a:cs typeface="Times New Roman" panose="02020603050405020304" pitchFamily="18" charset="0"/>
              </a:rPr>
              <a:t>v = 2.237 × 10</a:t>
            </a:r>
            <a:r>
              <a:rPr lang="en-IN" sz="7200" baseline="30000" dirty="0">
                <a:latin typeface="Times New Roman" panose="02020603050405020304" pitchFamily="18" charset="0"/>
                <a:cs typeface="Times New Roman" panose="02020603050405020304" pitchFamily="18" charset="0"/>
              </a:rPr>
              <a:t>8</a:t>
            </a:r>
            <a:r>
              <a:rPr lang="en-IN" sz="7200" dirty="0">
                <a:latin typeface="Times New Roman" panose="02020603050405020304" pitchFamily="18" charset="0"/>
                <a:cs typeface="Times New Roman" panose="02020603050405020304" pitchFamily="18" charset="0"/>
              </a:rPr>
              <a:t> m/s, Absorption coefficient(a) =0.366 m</a:t>
            </a:r>
            <a:r>
              <a:rPr lang="en-IN" sz="7200" baseline="30000" dirty="0">
                <a:latin typeface="Times New Roman" panose="02020603050405020304" pitchFamily="18" charset="0"/>
                <a:cs typeface="Times New Roman" panose="02020603050405020304" pitchFamily="18" charset="0"/>
              </a:rPr>
              <a:t>-1</a:t>
            </a:r>
            <a:r>
              <a:rPr lang="en-IN" sz="7200" dirty="0">
                <a:latin typeface="Times New Roman" panose="02020603050405020304" pitchFamily="18" charset="0"/>
                <a:cs typeface="Times New Roman" panose="02020603050405020304" pitchFamily="18" charset="0"/>
              </a:rPr>
              <a:t>,Scattering coefficients(b)=1.829 m</a:t>
            </a:r>
            <a:r>
              <a:rPr lang="en-IN" sz="7200" baseline="30000" dirty="0">
                <a:latin typeface="Times New Roman" panose="02020603050405020304" pitchFamily="18" charset="0"/>
                <a:cs typeface="Times New Roman" panose="02020603050405020304" pitchFamily="18" charset="0"/>
              </a:rPr>
              <a:t>-1   </a:t>
            </a:r>
            <a:r>
              <a:rPr lang="en-IN" sz="7200" dirty="0">
                <a:latin typeface="Times New Roman" panose="02020603050405020304" pitchFamily="18" charset="0"/>
                <a:cs typeface="Times New Roman" panose="02020603050405020304" pitchFamily="18" charset="0"/>
              </a:rPr>
              <a:t>(Harbour water) </a:t>
            </a:r>
          </a:p>
          <a:p>
            <a:r>
              <a:rPr lang="en-IN" sz="7200" dirty="0">
                <a:latin typeface="Times New Roman" panose="02020603050405020304" pitchFamily="18" charset="0"/>
                <a:cs typeface="Times New Roman" panose="02020603050405020304" pitchFamily="18" charset="0"/>
              </a:rPr>
              <a:t>                                 Absorption coefficient(a) =0.179m</a:t>
            </a:r>
            <a:r>
              <a:rPr lang="en-IN" sz="7200" baseline="30000" dirty="0">
                <a:latin typeface="Times New Roman" panose="02020603050405020304" pitchFamily="18" charset="0"/>
                <a:cs typeface="Times New Roman" panose="02020603050405020304" pitchFamily="18" charset="0"/>
              </a:rPr>
              <a:t>-1 </a:t>
            </a:r>
            <a:r>
              <a:rPr lang="en-IN" sz="7200" dirty="0">
                <a:latin typeface="Times New Roman" panose="02020603050405020304" pitchFamily="18" charset="0"/>
                <a:cs typeface="Times New Roman" panose="02020603050405020304" pitchFamily="18" charset="0"/>
              </a:rPr>
              <a:t>,Scattering coefficients(b )=0.220m</a:t>
            </a:r>
            <a:r>
              <a:rPr lang="en-IN" sz="7200" baseline="30000" dirty="0">
                <a:latin typeface="Times New Roman" panose="02020603050405020304" pitchFamily="18" charset="0"/>
                <a:cs typeface="Times New Roman" panose="02020603050405020304" pitchFamily="18" charset="0"/>
              </a:rPr>
              <a:t>-1</a:t>
            </a:r>
            <a:r>
              <a:rPr lang="en-IN" sz="7200" dirty="0">
                <a:latin typeface="Times New Roman" panose="02020603050405020304" pitchFamily="18" charset="0"/>
                <a:cs typeface="Times New Roman" panose="02020603050405020304" pitchFamily="18" charset="0"/>
              </a:rPr>
              <a:t>  (Coastal water)</a:t>
            </a:r>
          </a:p>
          <a:p>
            <a:pPr algn="ctr"/>
            <a:r>
              <a:rPr lang="en-US" sz="7200" b="1" dirty="0">
                <a:latin typeface="Times New Roman" panose="02020603050405020304" pitchFamily="18" charset="0"/>
                <a:cs typeface="Times New Roman" panose="02020603050405020304" pitchFamily="18" charset="0"/>
              </a:rPr>
              <a:t>Table.1 below shows the parameter of CEAPF in Different UOWC Channels[1]</a:t>
            </a:r>
            <a:endParaRPr lang="en-IN" sz="7200" dirty="0">
              <a:latin typeface="Times New Roman" panose="02020603050405020304" pitchFamily="18" charset="0"/>
              <a:cs typeface="Times New Roman" panose="02020603050405020304" pitchFamily="18" charset="0"/>
            </a:endParaRPr>
          </a:p>
          <a:p>
            <a:endParaRPr lang="en-IN" dirty="0"/>
          </a:p>
        </p:txBody>
      </p:sp>
      <p:pic>
        <p:nvPicPr>
          <p:cNvPr id="7" name="Picture 6" descr="C:\Users\lenovo pc\Desktop\Table 1.JPG"/>
          <p:cNvPicPr/>
          <p:nvPr/>
        </p:nvPicPr>
        <p:blipFill>
          <a:blip r:embed="rId2">
            <a:extLst>
              <a:ext uri="{28A0092B-C50C-407E-A947-70E740481C1C}">
                <a14:useLocalDpi xmlns:a14="http://schemas.microsoft.com/office/drawing/2010/main" val="0"/>
              </a:ext>
            </a:extLst>
          </a:blip>
          <a:srcRect/>
          <a:stretch>
            <a:fillRect/>
          </a:stretch>
        </p:blipFill>
        <p:spPr bwMode="auto">
          <a:xfrm>
            <a:off x="2210665" y="2068122"/>
            <a:ext cx="7611414" cy="4887532"/>
          </a:xfrm>
          <a:prstGeom prst="rect">
            <a:avLst/>
          </a:prstGeom>
          <a:noFill/>
          <a:ln>
            <a:noFill/>
          </a:ln>
        </p:spPr>
      </p:pic>
    </p:spTree>
    <p:extLst>
      <p:ext uri="{BB962C8B-B14F-4D97-AF65-F5344CB8AC3E}">
        <p14:creationId xmlns:p14="http://schemas.microsoft.com/office/powerpoint/2010/main" val="426655592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4095</Words>
  <Application>Microsoft Office PowerPoint</Application>
  <PresentationFormat>Widescreen</PresentationFormat>
  <Paragraphs>333</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Times New Roman</vt:lpstr>
      <vt:lpstr>Metropolitan</vt:lpstr>
      <vt:lpstr>PERFORMANCE ANALYSIS OF UNDERWATER WIRELESS OPTICAL COMMUNICATION SYSTEM(UWOC)</vt:lpstr>
      <vt:lpstr>Motivation:</vt:lpstr>
      <vt:lpstr>Objective:</vt:lpstr>
      <vt:lpstr>CHANNEL MODELLING</vt:lpstr>
      <vt:lpstr>Channel modelling:</vt:lpstr>
      <vt:lpstr>Existing channel model:</vt:lpstr>
      <vt:lpstr>Existing channel model:</vt:lpstr>
      <vt:lpstr>Need for a new channel model:</vt:lpstr>
      <vt:lpstr>Constants of CEAPF:</vt:lpstr>
      <vt:lpstr>Simulated Results for  channel Impulse function combination of exponential and arbitrary power function(CEAPF)</vt:lpstr>
      <vt:lpstr>PowerPoint Presentation</vt:lpstr>
      <vt:lpstr>Simulated Results for  channel Impulse function combination of exponential and arbitrary power function(CEAPF)</vt:lpstr>
      <vt:lpstr>PERFORMANCE ANALYSIS: </vt:lpstr>
      <vt:lpstr>GENERAL BLOCK DIAGRAM:</vt:lpstr>
      <vt:lpstr>Constraints, Alternatives and Tradeoffs</vt:lpstr>
      <vt:lpstr>Constraints, Alternatives and Trade-offs</vt:lpstr>
      <vt:lpstr>RESULTS</vt:lpstr>
      <vt:lpstr>  4-QAM WITHOUT ENCODING</vt:lpstr>
      <vt:lpstr>4-QAM LDPC-ENCODING</vt:lpstr>
      <vt:lpstr>4 QAM BCH-ENCODING</vt:lpstr>
      <vt:lpstr>4-PSK WITHOUT ENCODING</vt:lpstr>
      <vt:lpstr>4-PSK LDPC-ENCODING</vt:lpstr>
      <vt:lpstr>4-PSK BCH-ENCODING</vt:lpstr>
      <vt:lpstr>16-QAM WITHOUT ENCODING</vt:lpstr>
      <vt:lpstr>16-QAM LDPC ENCODING</vt:lpstr>
      <vt:lpstr>16-QAM BCH ENCODING</vt:lpstr>
      <vt:lpstr>16-PSK WITHOUT ENCODING</vt:lpstr>
      <vt:lpstr>16-PSK LDPC ENCODING</vt:lpstr>
      <vt:lpstr>16-PSK BCH ENCODING</vt:lpstr>
      <vt:lpstr>OBSERVATION</vt:lpstr>
      <vt:lpstr>PowerPoint Presentation</vt:lpstr>
      <vt:lpstr>RESULTS</vt:lpstr>
      <vt:lpstr>RESULTS</vt:lpstr>
      <vt:lpstr>                           TIMELINE</vt:lpstr>
      <vt:lpstr>CONCLUSION</vt:lpstr>
      <vt:lpstr>Conclusion:</vt:lpstr>
      <vt:lpstr>Future scope: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50</cp:revision>
  <dcterms:created xsi:type="dcterms:W3CDTF">2020-05-24T16:32:43Z</dcterms:created>
  <dcterms:modified xsi:type="dcterms:W3CDTF">2020-05-29T05:58:04Z</dcterms:modified>
</cp:coreProperties>
</file>