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0279975" cy="42806938"/>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6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772"/>
    <a:srgbClr val="313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77" autoAdjust="0"/>
    <p:restoredTop sz="94660"/>
  </p:normalViewPr>
  <p:slideViewPr>
    <p:cSldViewPr snapToGrid="0">
      <p:cViewPr>
        <p:scale>
          <a:sx n="25" d="100"/>
          <a:sy n="25" d="100"/>
        </p:scale>
        <p:origin x="1872" y="-562"/>
      </p:cViewPr>
      <p:guideLst>
        <p:guide orient="horz" pos="13482"/>
        <p:guide pos="9605"/>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92D6E3-4EC3-406F-9DB6-9B2B5D39293E}" type="datetimeFigureOut">
              <a:rPr lang="tr-TR" smtClean="0"/>
              <a:t>19.06.2025</a:t>
            </a:fld>
            <a:endParaRPr lang="tr-TR"/>
          </a:p>
        </p:txBody>
      </p:sp>
      <p:sp>
        <p:nvSpPr>
          <p:cNvPr id="4" name="Slide Image Placeholder 3"/>
          <p:cNvSpPr>
            <a:spLocks noGrp="1" noRot="1" noChangeAspect="1"/>
          </p:cNvSpPr>
          <p:nvPr>
            <p:ph type="sldImg" idx="2"/>
          </p:nvPr>
        </p:nvSpPr>
        <p:spPr>
          <a:xfrm>
            <a:off x="2336800" y="1143000"/>
            <a:ext cx="2184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9FD8AD-1703-4D00-AF5F-8354728D550A}" type="slidenum">
              <a:rPr lang="tr-TR" smtClean="0"/>
              <a:t>‹#›</a:t>
            </a:fld>
            <a:endParaRPr lang="tr-TR"/>
          </a:p>
        </p:txBody>
      </p:sp>
    </p:spTree>
    <p:extLst>
      <p:ext uri="{BB962C8B-B14F-4D97-AF65-F5344CB8AC3E}">
        <p14:creationId xmlns:p14="http://schemas.microsoft.com/office/powerpoint/2010/main" val="3792084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499FD8AD-1703-4D00-AF5F-8354728D550A}" type="slidenum">
              <a:rPr lang="tr-TR" smtClean="0"/>
              <a:t>1</a:t>
            </a:fld>
            <a:endParaRPr lang="tr-TR"/>
          </a:p>
        </p:txBody>
      </p:sp>
    </p:spTree>
    <p:extLst>
      <p:ext uri="{BB962C8B-B14F-4D97-AF65-F5344CB8AC3E}">
        <p14:creationId xmlns:p14="http://schemas.microsoft.com/office/powerpoint/2010/main" val="3648265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98" y="7005676"/>
            <a:ext cx="25737979" cy="14903156"/>
          </a:xfrm>
        </p:spPr>
        <p:txBody>
          <a:bodyPr anchor="b"/>
          <a:lstStyle>
            <a:lvl1pPr algn="ctr">
              <a:defRPr sz="19869"/>
            </a:lvl1pPr>
          </a:lstStyle>
          <a:p>
            <a:r>
              <a:rPr lang="en-US"/>
              <a:t>Click to edit Master title style</a:t>
            </a:r>
            <a:endParaRPr lang="en-US" dirty="0"/>
          </a:p>
        </p:txBody>
      </p:sp>
      <p:sp>
        <p:nvSpPr>
          <p:cNvPr id="3" name="Subtitle 2"/>
          <p:cNvSpPr>
            <a:spLocks noGrp="1"/>
          </p:cNvSpPr>
          <p:nvPr>
            <p:ph type="subTitle" idx="1"/>
          </p:nvPr>
        </p:nvSpPr>
        <p:spPr>
          <a:xfrm>
            <a:off x="3784997" y="22483555"/>
            <a:ext cx="22709981" cy="10335098"/>
          </a:xfrm>
        </p:spPr>
        <p:txBody>
          <a:bodyPr/>
          <a:lstStyle>
            <a:lvl1pPr marL="0" indent="0" algn="ctr">
              <a:buNone/>
              <a:defRPr sz="7948"/>
            </a:lvl1pPr>
            <a:lvl2pPr marL="1514018" indent="0" algn="ctr">
              <a:buNone/>
              <a:defRPr sz="6623"/>
            </a:lvl2pPr>
            <a:lvl3pPr marL="3028036" indent="0" algn="ctr">
              <a:buNone/>
              <a:defRPr sz="5961"/>
            </a:lvl3pPr>
            <a:lvl4pPr marL="4542053" indent="0" algn="ctr">
              <a:buNone/>
              <a:defRPr sz="5298"/>
            </a:lvl4pPr>
            <a:lvl5pPr marL="6056071" indent="0" algn="ctr">
              <a:buNone/>
              <a:defRPr sz="5298"/>
            </a:lvl5pPr>
            <a:lvl6pPr marL="7570089" indent="0" algn="ctr">
              <a:buNone/>
              <a:defRPr sz="5298"/>
            </a:lvl6pPr>
            <a:lvl7pPr marL="9084107" indent="0" algn="ctr">
              <a:buNone/>
              <a:defRPr sz="5298"/>
            </a:lvl7pPr>
            <a:lvl8pPr marL="10598125" indent="0" algn="ctr">
              <a:buNone/>
              <a:defRPr sz="5298"/>
            </a:lvl8pPr>
            <a:lvl9pPr marL="12112142" indent="0" algn="ctr">
              <a:buNone/>
              <a:defRPr sz="529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4ECF60-7224-4166-991F-96BDE9A0D6A2}" type="datetimeFigureOut">
              <a:rPr lang="tr-TR" smtClean="0"/>
              <a:t>19.06.2025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582873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ECF60-7224-4166-991F-96BDE9A0D6A2}" type="datetimeFigureOut">
              <a:rPr lang="tr-TR" smtClean="0"/>
              <a:t>19.06.2025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404096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9109" y="2279073"/>
            <a:ext cx="6529120" cy="362769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750" y="2279073"/>
            <a:ext cx="19208859" cy="362769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ECF60-7224-4166-991F-96BDE9A0D6A2}" type="datetimeFigureOut">
              <a:rPr lang="tr-TR" smtClean="0"/>
              <a:t>19.06.2025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761741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4ECF60-7224-4166-991F-96BDE9A0D6A2}" type="datetimeFigureOut">
              <a:rPr lang="tr-TR" smtClean="0"/>
              <a:t>19.06.2025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4052141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979" y="10672020"/>
            <a:ext cx="26116478" cy="17806494"/>
          </a:xfrm>
        </p:spPr>
        <p:txBody>
          <a:bodyPr anchor="b"/>
          <a:lstStyle>
            <a:lvl1pPr>
              <a:defRPr sz="19869"/>
            </a:lvl1pPr>
          </a:lstStyle>
          <a:p>
            <a:r>
              <a:rPr lang="en-US"/>
              <a:t>Click to edit Master title style</a:t>
            </a:r>
            <a:endParaRPr lang="en-US" dirty="0"/>
          </a:p>
        </p:txBody>
      </p:sp>
      <p:sp>
        <p:nvSpPr>
          <p:cNvPr id="3" name="Text Placeholder 2"/>
          <p:cNvSpPr>
            <a:spLocks noGrp="1"/>
          </p:cNvSpPr>
          <p:nvPr>
            <p:ph type="body" idx="1"/>
          </p:nvPr>
        </p:nvSpPr>
        <p:spPr>
          <a:xfrm>
            <a:off x="2065979" y="28646970"/>
            <a:ext cx="26116478" cy="9364015"/>
          </a:xfrm>
        </p:spPr>
        <p:txBody>
          <a:bodyPr/>
          <a:lstStyle>
            <a:lvl1pPr marL="0" indent="0">
              <a:buNone/>
              <a:defRPr sz="7948">
                <a:solidFill>
                  <a:schemeClr val="tx1"/>
                </a:solidFill>
              </a:defRPr>
            </a:lvl1pPr>
            <a:lvl2pPr marL="1514018" indent="0">
              <a:buNone/>
              <a:defRPr sz="6623">
                <a:solidFill>
                  <a:schemeClr val="tx1">
                    <a:tint val="75000"/>
                  </a:schemeClr>
                </a:solidFill>
              </a:defRPr>
            </a:lvl2pPr>
            <a:lvl3pPr marL="3028036" indent="0">
              <a:buNone/>
              <a:defRPr sz="5961">
                <a:solidFill>
                  <a:schemeClr val="tx1">
                    <a:tint val="75000"/>
                  </a:schemeClr>
                </a:solidFill>
              </a:defRPr>
            </a:lvl3pPr>
            <a:lvl4pPr marL="4542053" indent="0">
              <a:buNone/>
              <a:defRPr sz="5298">
                <a:solidFill>
                  <a:schemeClr val="tx1">
                    <a:tint val="75000"/>
                  </a:schemeClr>
                </a:solidFill>
              </a:defRPr>
            </a:lvl4pPr>
            <a:lvl5pPr marL="6056071" indent="0">
              <a:buNone/>
              <a:defRPr sz="5298">
                <a:solidFill>
                  <a:schemeClr val="tx1">
                    <a:tint val="75000"/>
                  </a:schemeClr>
                </a:solidFill>
              </a:defRPr>
            </a:lvl5pPr>
            <a:lvl6pPr marL="7570089" indent="0">
              <a:buNone/>
              <a:defRPr sz="5298">
                <a:solidFill>
                  <a:schemeClr val="tx1">
                    <a:tint val="75000"/>
                  </a:schemeClr>
                </a:solidFill>
              </a:defRPr>
            </a:lvl6pPr>
            <a:lvl7pPr marL="9084107" indent="0">
              <a:buNone/>
              <a:defRPr sz="5298">
                <a:solidFill>
                  <a:schemeClr val="tx1">
                    <a:tint val="75000"/>
                  </a:schemeClr>
                </a:solidFill>
              </a:defRPr>
            </a:lvl7pPr>
            <a:lvl8pPr marL="10598125" indent="0">
              <a:buNone/>
              <a:defRPr sz="5298">
                <a:solidFill>
                  <a:schemeClr val="tx1">
                    <a:tint val="75000"/>
                  </a:schemeClr>
                </a:solidFill>
              </a:defRPr>
            </a:lvl8pPr>
            <a:lvl9pPr marL="12112142" indent="0">
              <a:buNone/>
              <a:defRPr sz="5298">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B4ECF60-7224-4166-991F-96BDE9A0D6A2}" type="datetimeFigureOut">
              <a:rPr lang="tr-TR" smtClean="0"/>
              <a:t>19.06.2025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1481220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748" y="11395365"/>
            <a:ext cx="12868989" cy="271606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9238" y="11395365"/>
            <a:ext cx="12868989" cy="271606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4ECF60-7224-4166-991F-96BDE9A0D6A2}" type="datetimeFigureOut">
              <a:rPr lang="tr-TR" smtClean="0"/>
              <a:t>19.06.2025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1500308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279083"/>
            <a:ext cx="26116478" cy="827402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695" y="10493648"/>
            <a:ext cx="12809847" cy="5142775"/>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a:t>Edit Master text styles</a:t>
            </a:r>
          </a:p>
        </p:txBody>
      </p:sp>
      <p:sp>
        <p:nvSpPr>
          <p:cNvPr id="4" name="Content Placeholder 3"/>
          <p:cNvSpPr>
            <a:spLocks noGrp="1"/>
          </p:cNvSpPr>
          <p:nvPr>
            <p:ph sz="half" idx="2"/>
          </p:nvPr>
        </p:nvSpPr>
        <p:spPr>
          <a:xfrm>
            <a:off x="2085695" y="15636423"/>
            <a:ext cx="12809847" cy="229988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9239" y="10493648"/>
            <a:ext cx="12872933" cy="5142775"/>
          </a:xfrm>
        </p:spPr>
        <p:txBody>
          <a:bodyPr anchor="b"/>
          <a:lstStyle>
            <a:lvl1pPr marL="0" indent="0">
              <a:buNone/>
              <a:defRPr sz="7948" b="1"/>
            </a:lvl1pPr>
            <a:lvl2pPr marL="1514018" indent="0">
              <a:buNone/>
              <a:defRPr sz="6623" b="1"/>
            </a:lvl2pPr>
            <a:lvl3pPr marL="3028036" indent="0">
              <a:buNone/>
              <a:defRPr sz="5961" b="1"/>
            </a:lvl3pPr>
            <a:lvl4pPr marL="4542053" indent="0">
              <a:buNone/>
              <a:defRPr sz="5298" b="1"/>
            </a:lvl4pPr>
            <a:lvl5pPr marL="6056071" indent="0">
              <a:buNone/>
              <a:defRPr sz="5298" b="1"/>
            </a:lvl5pPr>
            <a:lvl6pPr marL="7570089" indent="0">
              <a:buNone/>
              <a:defRPr sz="5298" b="1"/>
            </a:lvl6pPr>
            <a:lvl7pPr marL="9084107" indent="0">
              <a:buNone/>
              <a:defRPr sz="5298" b="1"/>
            </a:lvl7pPr>
            <a:lvl8pPr marL="10598125" indent="0">
              <a:buNone/>
              <a:defRPr sz="5298" b="1"/>
            </a:lvl8pPr>
            <a:lvl9pPr marL="12112142" indent="0">
              <a:buNone/>
              <a:defRPr sz="5298" b="1"/>
            </a:lvl9pPr>
          </a:lstStyle>
          <a:p>
            <a:pPr lvl="0"/>
            <a:r>
              <a:rPr lang="en-US"/>
              <a:t>Edit Master text styles</a:t>
            </a:r>
          </a:p>
        </p:txBody>
      </p:sp>
      <p:sp>
        <p:nvSpPr>
          <p:cNvPr id="6" name="Content Placeholder 5"/>
          <p:cNvSpPr>
            <a:spLocks noGrp="1"/>
          </p:cNvSpPr>
          <p:nvPr>
            <p:ph sz="quarter" idx="4"/>
          </p:nvPr>
        </p:nvSpPr>
        <p:spPr>
          <a:xfrm>
            <a:off x="15329239" y="15636423"/>
            <a:ext cx="12872933" cy="2299882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4ECF60-7224-4166-991F-96BDE9A0D6A2}" type="datetimeFigureOut">
              <a:rPr lang="tr-TR" smtClean="0"/>
              <a:t>19.06.2025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3770556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4ECF60-7224-4166-991F-96BDE9A0D6A2}" type="datetimeFigureOut">
              <a:rPr lang="tr-TR" smtClean="0"/>
              <a:t>19.06.2025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391705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4ECF60-7224-4166-991F-96BDE9A0D6A2}" type="datetimeFigureOut">
              <a:rPr lang="tr-TR" smtClean="0"/>
              <a:t>19.06.2025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359248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796"/>
            <a:ext cx="9766080" cy="9988286"/>
          </a:xfrm>
        </p:spPr>
        <p:txBody>
          <a:bodyPr anchor="b"/>
          <a:lstStyle>
            <a:lvl1pPr>
              <a:defRPr sz="10597"/>
            </a:lvl1pPr>
          </a:lstStyle>
          <a:p>
            <a:r>
              <a:rPr lang="en-US"/>
              <a:t>Click to edit Master title style</a:t>
            </a:r>
            <a:endParaRPr lang="en-US" dirty="0"/>
          </a:p>
        </p:txBody>
      </p:sp>
      <p:sp>
        <p:nvSpPr>
          <p:cNvPr id="3" name="Content Placeholder 2"/>
          <p:cNvSpPr>
            <a:spLocks noGrp="1"/>
          </p:cNvSpPr>
          <p:nvPr>
            <p:ph idx="1"/>
          </p:nvPr>
        </p:nvSpPr>
        <p:spPr>
          <a:xfrm>
            <a:off x="12872933" y="6163416"/>
            <a:ext cx="15329237" cy="30420671"/>
          </a:xfrm>
        </p:spPr>
        <p:txBody>
          <a:bodyPr/>
          <a:lstStyle>
            <a:lvl1pPr>
              <a:defRPr sz="10597"/>
            </a:lvl1pPr>
            <a:lvl2pPr>
              <a:defRPr sz="9272"/>
            </a:lvl2pPr>
            <a:lvl3pPr>
              <a:defRPr sz="7948"/>
            </a:lvl3pPr>
            <a:lvl4pPr>
              <a:defRPr sz="6623"/>
            </a:lvl4pPr>
            <a:lvl5pPr>
              <a:defRPr sz="6623"/>
            </a:lvl5pPr>
            <a:lvl6pPr>
              <a:defRPr sz="6623"/>
            </a:lvl6pPr>
            <a:lvl7pPr>
              <a:defRPr sz="6623"/>
            </a:lvl7pPr>
            <a:lvl8pPr>
              <a:defRPr sz="6623"/>
            </a:lvl8pPr>
            <a:lvl9pPr>
              <a:defRPr sz="662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692" y="12842082"/>
            <a:ext cx="9766080" cy="23791544"/>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a:t>Edit Master text styles</a:t>
            </a:r>
          </a:p>
        </p:txBody>
      </p:sp>
      <p:sp>
        <p:nvSpPr>
          <p:cNvPr id="5" name="Date Placeholder 4"/>
          <p:cNvSpPr>
            <a:spLocks noGrp="1"/>
          </p:cNvSpPr>
          <p:nvPr>
            <p:ph type="dt" sz="half" idx="10"/>
          </p:nvPr>
        </p:nvSpPr>
        <p:spPr/>
        <p:txBody>
          <a:bodyPr/>
          <a:lstStyle/>
          <a:p>
            <a:fld id="{CB4ECF60-7224-4166-991F-96BDE9A0D6A2}" type="datetimeFigureOut">
              <a:rPr lang="tr-TR" smtClean="0"/>
              <a:t>19.06.2025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606281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692" y="2853796"/>
            <a:ext cx="9766080" cy="9988286"/>
          </a:xfrm>
        </p:spPr>
        <p:txBody>
          <a:bodyPr anchor="b"/>
          <a:lstStyle>
            <a:lvl1pPr>
              <a:defRPr sz="10597"/>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2933" y="6163416"/>
            <a:ext cx="15329237" cy="30420671"/>
          </a:xfrm>
        </p:spPr>
        <p:txBody>
          <a:bodyPr anchor="t"/>
          <a:lstStyle>
            <a:lvl1pPr marL="0" indent="0">
              <a:buNone/>
              <a:defRPr sz="10597"/>
            </a:lvl1pPr>
            <a:lvl2pPr marL="1514018" indent="0">
              <a:buNone/>
              <a:defRPr sz="9272"/>
            </a:lvl2pPr>
            <a:lvl3pPr marL="3028036" indent="0">
              <a:buNone/>
              <a:defRPr sz="7948"/>
            </a:lvl3pPr>
            <a:lvl4pPr marL="4542053" indent="0">
              <a:buNone/>
              <a:defRPr sz="6623"/>
            </a:lvl4pPr>
            <a:lvl5pPr marL="6056071" indent="0">
              <a:buNone/>
              <a:defRPr sz="6623"/>
            </a:lvl5pPr>
            <a:lvl6pPr marL="7570089" indent="0">
              <a:buNone/>
              <a:defRPr sz="6623"/>
            </a:lvl6pPr>
            <a:lvl7pPr marL="9084107" indent="0">
              <a:buNone/>
              <a:defRPr sz="6623"/>
            </a:lvl7pPr>
            <a:lvl8pPr marL="10598125" indent="0">
              <a:buNone/>
              <a:defRPr sz="6623"/>
            </a:lvl8pPr>
            <a:lvl9pPr marL="12112142" indent="0">
              <a:buNone/>
              <a:defRPr sz="6623"/>
            </a:lvl9pPr>
          </a:lstStyle>
          <a:p>
            <a:r>
              <a:rPr lang="en-US"/>
              <a:t>Click icon to add picture</a:t>
            </a:r>
            <a:endParaRPr lang="en-US" dirty="0"/>
          </a:p>
        </p:txBody>
      </p:sp>
      <p:sp>
        <p:nvSpPr>
          <p:cNvPr id="4" name="Text Placeholder 3"/>
          <p:cNvSpPr>
            <a:spLocks noGrp="1"/>
          </p:cNvSpPr>
          <p:nvPr>
            <p:ph type="body" sz="half" idx="2"/>
          </p:nvPr>
        </p:nvSpPr>
        <p:spPr>
          <a:xfrm>
            <a:off x="2085692" y="12842082"/>
            <a:ext cx="9766080" cy="23791544"/>
          </a:xfrm>
        </p:spPr>
        <p:txBody>
          <a:bodyPr/>
          <a:lstStyle>
            <a:lvl1pPr marL="0" indent="0">
              <a:buNone/>
              <a:defRPr sz="5298"/>
            </a:lvl1pPr>
            <a:lvl2pPr marL="1514018" indent="0">
              <a:buNone/>
              <a:defRPr sz="4636"/>
            </a:lvl2pPr>
            <a:lvl3pPr marL="3028036" indent="0">
              <a:buNone/>
              <a:defRPr sz="3974"/>
            </a:lvl3pPr>
            <a:lvl4pPr marL="4542053" indent="0">
              <a:buNone/>
              <a:defRPr sz="3312"/>
            </a:lvl4pPr>
            <a:lvl5pPr marL="6056071" indent="0">
              <a:buNone/>
              <a:defRPr sz="3312"/>
            </a:lvl5pPr>
            <a:lvl6pPr marL="7570089" indent="0">
              <a:buNone/>
              <a:defRPr sz="3312"/>
            </a:lvl6pPr>
            <a:lvl7pPr marL="9084107" indent="0">
              <a:buNone/>
              <a:defRPr sz="3312"/>
            </a:lvl7pPr>
            <a:lvl8pPr marL="10598125" indent="0">
              <a:buNone/>
              <a:defRPr sz="3312"/>
            </a:lvl8pPr>
            <a:lvl9pPr marL="12112142" indent="0">
              <a:buNone/>
              <a:defRPr sz="3312"/>
            </a:lvl9pPr>
          </a:lstStyle>
          <a:p>
            <a:pPr lvl="0"/>
            <a:r>
              <a:rPr lang="en-US"/>
              <a:t>Edit Master text styles</a:t>
            </a:r>
          </a:p>
        </p:txBody>
      </p:sp>
      <p:sp>
        <p:nvSpPr>
          <p:cNvPr id="5" name="Date Placeholder 4"/>
          <p:cNvSpPr>
            <a:spLocks noGrp="1"/>
          </p:cNvSpPr>
          <p:nvPr>
            <p:ph type="dt" sz="half" idx="10"/>
          </p:nvPr>
        </p:nvSpPr>
        <p:spPr/>
        <p:txBody>
          <a:bodyPr/>
          <a:lstStyle/>
          <a:p>
            <a:fld id="{CB4ECF60-7224-4166-991F-96BDE9A0D6A2}" type="datetimeFigureOut">
              <a:rPr lang="tr-TR" smtClean="0"/>
              <a:t>19.06.2025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173D809-DF2A-4C53-896E-5FA2319506F5}" type="slidenum">
              <a:rPr lang="tr-TR" smtClean="0"/>
              <a:t>‹#›</a:t>
            </a:fld>
            <a:endParaRPr lang="tr-TR"/>
          </a:p>
        </p:txBody>
      </p:sp>
    </p:spTree>
    <p:extLst>
      <p:ext uri="{BB962C8B-B14F-4D97-AF65-F5344CB8AC3E}">
        <p14:creationId xmlns:p14="http://schemas.microsoft.com/office/powerpoint/2010/main" val="3870266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749" y="2279083"/>
            <a:ext cx="26116478" cy="827402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749" y="11395365"/>
            <a:ext cx="26116478" cy="271606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748" y="39675699"/>
            <a:ext cx="6812994" cy="2279073"/>
          </a:xfrm>
          <a:prstGeom prst="rect">
            <a:avLst/>
          </a:prstGeom>
        </p:spPr>
        <p:txBody>
          <a:bodyPr vert="horz" lIns="91440" tIns="45720" rIns="91440" bIns="45720" rtlCol="0" anchor="ctr"/>
          <a:lstStyle>
            <a:lvl1pPr algn="l">
              <a:defRPr sz="3974">
                <a:solidFill>
                  <a:schemeClr val="tx1">
                    <a:tint val="75000"/>
                  </a:schemeClr>
                </a:solidFill>
              </a:defRPr>
            </a:lvl1pPr>
          </a:lstStyle>
          <a:p>
            <a:fld id="{CB4ECF60-7224-4166-991F-96BDE9A0D6A2}" type="datetimeFigureOut">
              <a:rPr lang="tr-TR" smtClean="0"/>
              <a:t>19.06.2025</a:t>
            </a:fld>
            <a:endParaRPr lang="tr-TR"/>
          </a:p>
        </p:txBody>
      </p:sp>
      <p:sp>
        <p:nvSpPr>
          <p:cNvPr id="5" name="Footer Placeholder 4"/>
          <p:cNvSpPr>
            <a:spLocks noGrp="1"/>
          </p:cNvSpPr>
          <p:nvPr>
            <p:ph type="ftr" sz="quarter" idx="3"/>
          </p:nvPr>
        </p:nvSpPr>
        <p:spPr>
          <a:xfrm>
            <a:off x="10030242" y="39675699"/>
            <a:ext cx="10219492" cy="2279073"/>
          </a:xfrm>
          <a:prstGeom prst="rect">
            <a:avLst/>
          </a:prstGeom>
        </p:spPr>
        <p:txBody>
          <a:bodyPr vert="horz" lIns="91440" tIns="45720" rIns="91440" bIns="45720" rtlCol="0" anchor="ctr"/>
          <a:lstStyle>
            <a:lvl1pPr algn="ctr">
              <a:defRPr sz="3974">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21385233" y="39675699"/>
            <a:ext cx="6812994" cy="2279073"/>
          </a:xfrm>
          <a:prstGeom prst="rect">
            <a:avLst/>
          </a:prstGeom>
        </p:spPr>
        <p:txBody>
          <a:bodyPr vert="horz" lIns="91440" tIns="45720" rIns="91440" bIns="45720" rtlCol="0" anchor="ctr"/>
          <a:lstStyle>
            <a:lvl1pPr algn="r">
              <a:defRPr sz="3974">
                <a:solidFill>
                  <a:schemeClr val="tx1">
                    <a:tint val="75000"/>
                  </a:schemeClr>
                </a:solidFill>
              </a:defRPr>
            </a:lvl1pPr>
          </a:lstStyle>
          <a:p>
            <a:fld id="{A173D809-DF2A-4C53-896E-5FA2319506F5}" type="slidenum">
              <a:rPr lang="tr-TR" smtClean="0"/>
              <a:t>‹#›</a:t>
            </a:fld>
            <a:endParaRPr lang="tr-TR"/>
          </a:p>
        </p:txBody>
      </p:sp>
    </p:spTree>
    <p:extLst>
      <p:ext uri="{BB962C8B-B14F-4D97-AF65-F5344CB8AC3E}">
        <p14:creationId xmlns:p14="http://schemas.microsoft.com/office/powerpoint/2010/main" val="41507938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8036" rtl="0" eaLnBrk="1" latinLnBrk="0" hangingPunct="1">
        <a:lnSpc>
          <a:spcPct val="90000"/>
        </a:lnSpc>
        <a:spcBef>
          <a:spcPct val="0"/>
        </a:spcBef>
        <a:buNone/>
        <a:defRPr sz="14571" kern="1200">
          <a:solidFill>
            <a:schemeClr val="tx1"/>
          </a:solidFill>
          <a:latin typeface="+mj-lt"/>
          <a:ea typeface="+mj-ea"/>
          <a:cs typeface="+mj-cs"/>
        </a:defRPr>
      </a:lvl1pPr>
    </p:titleStyle>
    <p:body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p:bodyStyle>
    <p:otherStyle>
      <a:defPPr>
        <a:defRPr lang="en-US"/>
      </a:defPPr>
      <a:lvl1pPr marL="0" algn="l" defTabSz="3028036" rtl="0" eaLnBrk="1" latinLnBrk="0" hangingPunct="1">
        <a:defRPr sz="5961" kern="1200">
          <a:solidFill>
            <a:schemeClr val="tx1"/>
          </a:solidFill>
          <a:latin typeface="+mn-lt"/>
          <a:ea typeface="+mn-ea"/>
          <a:cs typeface="+mn-cs"/>
        </a:defRPr>
      </a:lvl1pPr>
      <a:lvl2pPr marL="1514018" algn="l" defTabSz="3028036" rtl="0" eaLnBrk="1" latinLnBrk="0" hangingPunct="1">
        <a:defRPr sz="5961" kern="1200">
          <a:solidFill>
            <a:schemeClr val="tx1"/>
          </a:solidFill>
          <a:latin typeface="+mn-lt"/>
          <a:ea typeface="+mn-ea"/>
          <a:cs typeface="+mn-cs"/>
        </a:defRPr>
      </a:lvl2pPr>
      <a:lvl3pPr marL="3028036" algn="l" defTabSz="3028036" rtl="0" eaLnBrk="1" latinLnBrk="0" hangingPunct="1">
        <a:defRPr sz="5961" kern="1200">
          <a:solidFill>
            <a:schemeClr val="tx1"/>
          </a:solidFill>
          <a:latin typeface="+mn-lt"/>
          <a:ea typeface="+mn-ea"/>
          <a:cs typeface="+mn-cs"/>
        </a:defRPr>
      </a:lvl3pPr>
      <a:lvl4pPr marL="4542053" algn="l" defTabSz="3028036" rtl="0" eaLnBrk="1" latinLnBrk="0" hangingPunct="1">
        <a:defRPr sz="5961" kern="1200">
          <a:solidFill>
            <a:schemeClr val="tx1"/>
          </a:solidFill>
          <a:latin typeface="+mn-lt"/>
          <a:ea typeface="+mn-ea"/>
          <a:cs typeface="+mn-cs"/>
        </a:defRPr>
      </a:lvl4pPr>
      <a:lvl5pPr marL="6056071" algn="l" defTabSz="3028036" rtl="0" eaLnBrk="1" latinLnBrk="0" hangingPunct="1">
        <a:defRPr sz="5961" kern="1200">
          <a:solidFill>
            <a:schemeClr val="tx1"/>
          </a:solidFill>
          <a:latin typeface="+mn-lt"/>
          <a:ea typeface="+mn-ea"/>
          <a:cs typeface="+mn-cs"/>
        </a:defRPr>
      </a:lvl5pPr>
      <a:lvl6pPr marL="7570089" algn="l" defTabSz="3028036" rtl="0" eaLnBrk="1" latinLnBrk="0" hangingPunct="1">
        <a:defRPr sz="5961" kern="1200">
          <a:solidFill>
            <a:schemeClr val="tx1"/>
          </a:solidFill>
          <a:latin typeface="+mn-lt"/>
          <a:ea typeface="+mn-ea"/>
          <a:cs typeface="+mn-cs"/>
        </a:defRPr>
      </a:lvl6pPr>
      <a:lvl7pPr marL="9084107" algn="l" defTabSz="3028036" rtl="0" eaLnBrk="1" latinLnBrk="0" hangingPunct="1">
        <a:defRPr sz="5961" kern="1200">
          <a:solidFill>
            <a:schemeClr val="tx1"/>
          </a:solidFill>
          <a:latin typeface="+mn-lt"/>
          <a:ea typeface="+mn-ea"/>
          <a:cs typeface="+mn-cs"/>
        </a:defRPr>
      </a:lvl7pPr>
      <a:lvl8pPr marL="10598125" algn="l" defTabSz="3028036" rtl="0" eaLnBrk="1" latinLnBrk="0" hangingPunct="1">
        <a:defRPr sz="5961" kern="1200">
          <a:solidFill>
            <a:schemeClr val="tx1"/>
          </a:solidFill>
          <a:latin typeface="+mn-lt"/>
          <a:ea typeface="+mn-ea"/>
          <a:cs typeface="+mn-cs"/>
        </a:defRPr>
      </a:lvl8pPr>
      <a:lvl9pPr marL="12112142" algn="l" defTabSz="3028036" rtl="0" eaLnBrk="1" latinLnBrk="0" hangingPunct="1">
        <a:defRPr sz="59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Content Placeholder 14"/>
          <p:cNvSpPr txBox="1">
            <a:spLocks/>
          </p:cNvSpPr>
          <p:nvPr/>
        </p:nvSpPr>
        <p:spPr>
          <a:xfrm>
            <a:off x="20445008" y="5646263"/>
            <a:ext cx="9540000" cy="34200000"/>
          </a:xfrm>
          <a:prstGeom prst="rect">
            <a:avLst/>
          </a:prstGeom>
          <a:solidFill>
            <a:schemeClr val="bg1">
              <a:alpha val="12000"/>
            </a:schemeClr>
          </a:solidFill>
          <a:ln w="88900" cmpd="thickThin">
            <a:solidFill>
              <a:srgbClr val="000772"/>
            </a:solidFill>
          </a:ln>
        </p:spPr>
        <p:txBody>
          <a:bodyPr vert="horz" lIns="91440" tIns="45720" rIns="91440" bIns="45720" rtlCol="0">
            <a:normAutofit/>
          </a:bodyPr>
          <a:lst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sz="9600" dirty="0">
                <a:solidFill>
                  <a:schemeClr val="bg1"/>
                </a:solidFill>
                <a:latin typeface="Berlin Sans FB" panose="020E0602020502020306" pitchFamily="34" charset="0"/>
              </a:rPr>
              <a:t>Information”</a:t>
            </a:r>
          </a:p>
          <a:p>
            <a:pPr marL="0" indent="0">
              <a:buFont typeface="Arial" panose="020B0604020202020204" pitchFamily="34" charset="0"/>
              <a:buNone/>
            </a:pPr>
            <a:endParaRPr lang="tr-TR" dirty="0"/>
          </a:p>
        </p:txBody>
      </p:sp>
      <p:sp>
        <p:nvSpPr>
          <p:cNvPr id="53" name="Content Placeholder 14"/>
          <p:cNvSpPr txBox="1">
            <a:spLocks/>
          </p:cNvSpPr>
          <p:nvPr/>
        </p:nvSpPr>
        <p:spPr>
          <a:xfrm>
            <a:off x="10477938" y="5562350"/>
            <a:ext cx="9540000" cy="34200000"/>
          </a:xfrm>
          <a:prstGeom prst="rect">
            <a:avLst/>
          </a:prstGeom>
          <a:solidFill>
            <a:schemeClr val="bg1">
              <a:alpha val="12000"/>
            </a:schemeClr>
          </a:solidFill>
          <a:ln w="88900" cmpd="thickThin">
            <a:solidFill>
              <a:srgbClr val="000772"/>
            </a:solidFill>
          </a:ln>
        </p:spPr>
        <p:txBody>
          <a:bodyPr vert="horz" lIns="91440" tIns="45720" rIns="91440" bIns="45720" rtlCol="0">
            <a:normAutofit/>
          </a:bodyPr>
          <a:lst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sz="9600" dirty="0">
                <a:solidFill>
                  <a:schemeClr val="bg1"/>
                </a:solidFill>
                <a:latin typeface="Berlin Sans FB" panose="020E0602020502020306" pitchFamily="34" charset="0"/>
              </a:rPr>
              <a:t>Information”</a:t>
            </a:r>
          </a:p>
          <a:p>
            <a:pPr marL="0" indent="0">
              <a:buFont typeface="Arial" panose="020B0604020202020204" pitchFamily="34" charset="0"/>
              <a:buNone/>
            </a:pPr>
            <a:endParaRPr lang="tr-TR" dirty="0"/>
          </a:p>
        </p:txBody>
      </p:sp>
      <p:sp>
        <p:nvSpPr>
          <p:cNvPr id="12" name="Rectangle 11"/>
          <p:cNvSpPr/>
          <p:nvPr/>
        </p:nvSpPr>
        <p:spPr>
          <a:xfrm>
            <a:off x="-3690" y="-1"/>
            <a:ext cx="30279975" cy="5439075"/>
          </a:xfrm>
          <a:prstGeom prst="rect">
            <a:avLst/>
          </a:prstGeom>
          <a:solidFill>
            <a:srgbClr val="000772"/>
          </a:solidFill>
          <a:ln>
            <a:solidFill>
              <a:srgbClr val="31307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0" name="Rectangle 39"/>
          <p:cNvSpPr/>
          <p:nvPr/>
        </p:nvSpPr>
        <p:spPr>
          <a:xfrm>
            <a:off x="26112502" y="10211"/>
            <a:ext cx="4062183" cy="39310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13" name="Content Placeholder 12"/>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152913" y="366931"/>
            <a:ext cx="5342688" cy="4833328"/>
          </a:xfrm>
          <a:solidFill>
            <a:srgbClr val="000772"/>
          </a:solidFill>
        </p:spPr>
      </p:pic>
      <p:sp>
        <p:nvSpPr>
          <p:cNvPr id="11" name="TextBox 10"/>
          <p:cNvSpPr txBox="1"/>
          <p:nvPr/>
        </p:nvSpPr>
        <p:spPr>
          <a:xfrm>
            <a:off x="3251200" y="1930400"/>
            <a:ext cx="184731" cy="369332"/>
          </a:xfrm>
          <a:prstGeom prst="rect">
            <a:avLst/>
          </a:prstGeom>
          <a:solidFill>
            <a:srgbClr val="000772"/>
          </a:solidFill>
        </p:spPr>
        <p:txBody>
          <a:bodyPr wrap="none" rtlCol="0">
            <a:spAutoFit/>
          </a:bodyPr>
          <a:lstStyle/>
          <a:p>
            <a:endParaRPr lang="tr-TR" dirty="0"/>
          </a:p>
        </p:txBody>
      </p:sp>
      <p:sp>
        <p:nvSpPr>
          <p:cNvPr id="32" name="Content Placeholder 14"/>
          <p:cNvSpPr txBox="1">
            <a:spLocks/>
          </p:cNvSpPr>
          <p:nvPr/>
        </p:nvSpPr>
        <p:spPr>
          <a:xfrm>
            <a:off x="5337920" y="209690"/>
            <a:ext cx="19764811" cy="5142969"/>
          </a:xfrm>
          <a:prstGeom prst="rect">
            <a:avLst/>
          </a:prstGeom>
          <a:solidFill>
            <a:srgbClr val="000772"/>
          </a:solidFill>
          <a:ln w="57150" cmpd="thickThin">
            <a:solidFill>
              <a:srgbClr val="000772"/>
            </a:solidFill>
          </a:ln>
        </p:spPr>
        <p:txBody>
          <a:bodyPr vert="horz" lIns="91440" tIns="45720" rIns="91440" bIns="45720" rtlCol="0">
            <a:normAutofit/>
          </a:bodyPr>
          <a:lst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a:lstStyle>
          <a:p>
            <a:pPr marL="0" indent="0" algn="ctr">
              <a:buNone/>
            </a:pPr>
            <a:endParaRPr lang="en-US" sz="5400" dirty="0">
              <a:solidFill>
                <a:schemeClr val="bg1"/>
              </a:solidFill>
              <a:latin typeface="Berlin Sans FB" panose="020E0602020502020306" pitchFamily="34" charset="0"/>
            </a:endParaRPr>
          </a:p>
          <a:p>
            <a:pPr marL="0" indent="0" algn="ctr">
              <a:buNone/>
            </a:pPr>
            <a:r>
              <a:rPr lang="tr-TR" sz="8800" dirty="0" err="1">
                <a:solidFill>
                  <a:schemeClr val="bg1"/>
                </a:solidFill>
                <a:latin typeface="Berlin Sans FB" panose="020E0602020502020306" pitchFamily="34" charset="0"/>
              </a:rPr>
              <a:t>Air</a:t>
            </a:r>
            <a:r>
              <a:rPr lang="tr-TR" sz="8800" dirty="0">
                <a:solidFill>
                  <a:schemeClr val="bg1"/>
                </a:solidFill>
                <a:latin typeface="Berlin Sans FB" panose="020E0602020502020306" pitchFamily="34" charset="0"/>
              </a:rPr>
              <a:t> </a:t>
            </a:r>
            <a:r>
              <a:rPr lang="tr-TR" sz="8800" dirty="0" err="1">
                <a:solidFill>
                  <a:schemeClr val="bg1"/>
                </a:solidFill>
                <a:latin typeface="Berlin Sans FB" panose="020E0602020502020306" pitchFamily="34" charset="0"/>
              </a:rPr>
              <a:t>Conditioner</a:t>
            </a:r>
            <a:r>
              <a:rPr lang="tr-TR" sz="8800" dirty="0">
                <a:solidFill>
                  <a:schemeClr val="bg1"/>
                </a:solidFill>
                <a:latin typeface="Berlin Sans FB" panose="020E0602020502020306" pitchFamily="34" charset="0"/>
              </a:rPr>
              <a:t> </a:t>
            </a:r>
            <a:r>
              <a:rPr lang="tr-TR" sz="8800" dirty="0" err="1">
                <a:solidFill>
                  <a:schemeClr val="bg1"/>
                </a:solidFill>
                <a:latin typeface="Berlin Sans FB" panose="020E0602020502020306" pitchFamily="34" charset="0"/>
              </a:rPr>
              <a:t>With</a:t>
            </a:r>
            <a:r>
              <a:rPr lang="tr-TR" sz="8800" dirty="0">
                <a:solidFill>
                  <a:schemeClr val="bg1"/>
                </a:solidFill>
                <a:latin typeface="Berlin Sans FB" panose="020E0602020502020306" pitchFamily="34" charset="0"/>
              </a:rPr>
              <a:t> PI Controller</a:t>
            </a:r>
            <a:endParaRPr lang="en-US" sz="8800" dirty="0">
              <a:solidFill>
                <a:schemeClr val="bg1"/>
              </a:solidFill>
              <a:latin typeface="Berlin Sans FB" panose="020E0602020502020306" pitchFamily="34" charset="0"/>
            </a:endParaRPr>
          </a:p>
          <a:p>
            <a:pPr marL="0" indent="0" algn="ctr">
              <a:buNone/>
            </a:pPr>
            <a:r>
              <a:rPr lang="tr-TR" sz="6600" dirty="0">
                <a:solidFill>
                  <a:schemeClr val="bg1"/>
                </a:solidFill>
                <a:latin typeface="Berlin Sans FB" panose="020E0602020502020306" pitchFamily="34" charset="0"/>
              </a:rPr>
              <a:t>Baran KALECIKLI 21290219</a:t>
            </a:r>
            <a:endParaRPr lang="en-US" sz="6600" dirty="0">
              <a:solidFill>
                <a:schemeClr val="bg1"/>
              </a:solidFill>
              <a:latin typeface="Berlin Sans FB" panose="020E0602020502020306" pitchFamily="34" charset="0"/>
            </a:endParaRPr>
          </a:p>
          <a:p>
            <a:pPr marL="0" indent="0" algn="ctr">
              <a:buNone/>
            </a:pPr>
            <a:endParaRPr lang="tr-TR" sz="6600" dirty="0">
              <a:solidFill>
                <a:schemeClr val="bg1"/>
              </a:solidFill>
              <a:latin typeface="Berlin Sans FB" panose="020E0602020502020306" pitchFamily="34" charset="0"/>
            </a:endParaRPr>
          </a:p>
          <a:p>
            <a:pPr marL="0" indent="0" algn="ctr">
              <a:buNone/>
            </a:pPr>
            <a:endParaRPr lang="tr-TR" sz="6600" dirty="0">
              <a:solidFill>
                <a:schemeClr val="bg1"/>
              </a:solidFill>
              <a:latin typeface="Berlin Sans FB" panose="020E0602020502020306" pitchFamily="34" charset="0"/>
            </a:endParaRPr>
          </a:p>
        </p:txBody>
      </p:sp>
      <p:sp>
        <p:nvSpPr>
          <p:cNvPr id="41" name="Rectangle 40"/>
          <p:cNvSpPr/>
          <p:nvPr/>
        </p:nvSpPr>
        <p:spPr>
          <a:xfrm>
            <a:off x="25888950" y="4229098"/>
            <a:ext cx="4285735" cy="1200329"/>
          </a:xfrm>
          <a:prstGeom prst="rect">
            <a:avLst/>
          </a:prstGeom>
        </p:spPr>
        <p:txBody>
          <a:bodyPr wrap="square">
            <a:spAutoFit/>
          </a:bodyPr>
          <a:lstStyle/>
          <a:p>
            <a:pPr algn="ctr"/>
            <a:r>
              <a:rPr lang="en-US" sz="7200">
                <a:solidFill>
                  <a:schemeClr val="bg1"/>
                </a:solidFill>
                <a:latin typeface="Berlin Sans FB" panose="020E0602020502020306" pitchFamily="34" charset="0"/>
              </a:rPr>
              <a:t>2025</a:t>
            </a:r>
            <a:endParaRPr lang="tr-TR" sz="4800" dirty="0">
              <a:latin typeface="Berlin Sans FB" panose="020E0602020502020306" pitchFamily="34" charset="0"/>
            </a:endParaRPr>
          </a:p>
        </p:txBody>
      </p:sp>
      <p:sp>
        <p:nvSpPr>
          <p:cNvPr id="45" name="Rounded Rectangle 44">
            <a:extLst>
              <a:ext uri="{FF2B5EF4-FFF2-40B4-BE49-F238E27FC236}">
                <a16:creationId xmlns:a16="http://schemas.microsoft.com/office/drawing/2014/main" id="{18063593-411A-4C80-8100-EEACD81AB800}"/>
              </a:ext>
            </a:extLst>
          </p:cNvPr>
          <p:cNvSpPr/>
          <p:nvPr/>
        </p:nvSpPr>
        <p:spPr>
          <a:xfrm>
            <a:off x="336488" y="40007664"/>
            <a:ext cx="9540000" cy="2700000"/>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a:endParaRPr lang="tr-TR" sz="4400" dirty="0">
              <a:solidFill>
                <a:schemeClr val="bg1"/>
              </a:solidFill>
              <a:latin typeface="Berlin Sans FB" panose="020E0602020502020306" pitchFamily="34" charset="0"/>
            </a:endParaRPr>
          </a:p>
          <a:p>
            <a:pPr algn="ctr"/>
            <a:r>
              <a:rPr lang="en-US" sz="4400" dirty="0">
                <a:solidFill>
                  <a:schemeClr val="bg1"/>
                </a:solidFill>
                <a:latin typeface="Berlin Sans FB" panose="020E0602020502020306" pitchFamily="34" charset="0"/>
              </a:rPr>
              <a:t>Funding Information</a:t>
            </a:r>
          </a:p>
          <a:p>
            <a:pPr algn="ctr"/>
            <a:endParaRPr lang="tr-TR" sz="4000" dirty="0">
              <a:solidFill>
                <a:schemeClr val="bg1"/>
              </a:solidFill>
              <a:latin typeface="Berlin Sans FB" panose="020E0602020502020306" pitchFamily="34" charset="0"/>
            </a:endParaRPr>
          </a:p>
          <a:p>
            <a:pPr algn="ctr"/>
            <a:r>
              <a:rPr lang="en-GB" sz="4000" dirty="0">
                <a:solidFill>
                  <a:schemeClr val="bg1"/>
                </a:solidFill>
                <a:latin typeface="Berlin Sans FB" panose="020E0602020502020306" pitchFamily="34" charset="0"/>
              </a:rPr>
              <a:t>This project received no external funding.</a:t>
            </a:r>
          </a:p>
          <a:p>
            <a:pPr algn="ctr"/>
            <a:endParaRPr lang="en-US" sz="4400" dirty="0">
              <a:solidFill>
                <a:schemeClr val="bg1"/>
              </a:solidFill>
              <a:latin typeface="Berlin Sans FB" panose="020E0602020502020306" pitchFamily="34" charset="0"/>
            </a:endParaRPr>
          </a:p>
          <a:p>
            <a:pPr algn="ctr"/>
            <a:endParaRPr lang="tr-TR" sz="4400" dirty="0"/>
          </a:p>
        </p:txBody>
      </p:sp>
      <p:sp>
        <p:nvSpPr>
          <p:cNvPr id="47" name="Rounded Rectangle 46">
            <a:extLst>
              <a:ext uri="{FF2B5EF4-FFF2-40B4-BE49-F238E27FC236}">
                <a16:creationId xmlns:a16="http://schemas.microsoft.com/office/drawing/2014/main" id="{18063593-411A-4C80-8100-EEACD81AB800}"/>
              </a:ext>
            </a:extLst>
          </p:cNvPr>
          <p:cNvSpPr/>
          <p:nvPr/>
        </p:nvSpPr>
        <p:spPr>
          <a:xfrm>
            <a:off x="10476563" y="39998540"/>
            <a:ext cx="9540000" cy="2700000"/>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a:endParaRPr lang="tr-TR" sz="4400" dirty="0">
              <a:solidFill>
                <a:schemeClr val="bg1"/>
              </a:solidFill>
              <a:latin typeface="Berlin Sans FB" panose="020E0602020502020306" pitchFamily="34" charset="0"/>
            </a:endParaRPr>
          </a:p>
          <a:p>
            <a:pPr algn="ctr"/>
            <a:r>
              <a:rPr lang="en-US" sz="4400" dirty="0">
                <a:solidFill>
                  <a:schemeClr val="bg1"/>
                </a:solidFill>
                <a:latin typeface="Berlin Sans FB" panose="020E0602020502020306" pitchFamily="34" charset="0"/>
              </a:rPr>
              <a:t>Acknowledgments</a:t>
            </a:r>
          </a:p>
          <a:p>
            <a:pPr algn="ctr"/>
            <a:r>
              <a:rPr lang="tr-TR" sz="4400" dirty="0">
                <a:solidFill>
                  <a:schemeClr val="bg1"/>
                </a:solidFill>
                <a:latin typeface="Berlin Sans FB" panose="020E0602020502020306" pitchFamily="34" charset="0"/>
              </a:rPr>
              <a:t>Prof. Dr. Asım Egemen YILMAZ</a:t>
            </a:r>
          </a:p>
          <a:p>
            <a:pPr algn="ctr"/>
            <a:r>
              <a:rPr lang="tr-TR" sz="4400" dirty="0">
                <a:solidFill>
                  <a:schemeClr val="bg1"/>
                </a:solidFill>
                <a:latin typeface="Berlin Sans FB" panose="020E0602020502020306" pitchFamily="34" charset="0"/>
              </a:rPr>
              <a:t>Kaan Can YILMAZ</a:t>
            </a:r>
          </a:p>
          <a:p>
            <a:pPr algn="ctr"/>
            <a:endParaRPr lang="en-US" sz="4400" dirty="0"/>
          </a:p>
          <a:p>
            <a:pPr algn="ctr"/>
            <a:endParaRPr lang="tr-TR" sz="4400" dirty="0"/>
          </a:p>
        </p:txBody>
      </p:sp>
      <p:sp>
        <p:nvSpPr>
          <p:cNvPr id="49" name="Content Placeholder 14"/>
          <p:cNvSpPr txBox="1">
            <a:spLocks/>
          </p:cNvSpPr>
          <p:nvPr/>
        </p:nvSpPr>
        <p:spPr>
          <a:xfrm>
            <a:off x="298388" y="5631620"/>
            <a:ext cx="9540000" cy="34200000"/>
          </a:xfrm>
          <a:prstGeom prst="rect">
            <a:avLst/>
          </a:prstGeom>
          <a:solidFill>
            <a:schemeClr val="bg1">
              <a:alpha val="12000"/>
            </a:schemeClr>
          </a:solidFill>
          <a:ln w="88900" cmpd="thickThin">
            <a:solidFill>
              <a:srgbClr val="000772"/>
            </a:solidFill>
          </a:ln>
        </p:spPr>
        <p:txBody>
          <a:bodyPr vert="horz" lIns="91440" tIns="45720" rIns="91440" bIns="45720" rtlCol="0">
            <a:normAutofit/>
          </a:bodyPr>
          <a:lstStyle>
            <a:lvl1pPr marL="757009" indent="-757009" algn="l" defTabSz="3028036" rtl="0" eaLnBrk="1" latinLnBrk="0" hangingPunct="1">
              <a:lnSpc>
                <a:spcPct val="90000"/>
              </a:lnSpc>
              <a:spcBef>
                <a:spcPts val="3312"/>
              </a:spcBef>
              <a:buFont typeface="Arial" panose="020B0604020202020204" pitchFamily="34" charset="0"/>
              <a:buChar char="•"/>
              <a:defRPr sz="9272" kern="1200">
                <a:solidFill>
                  <a:schemeClr val="tx1"/>
                </a:solidFill>
                <a:latin typeface="+mn-lt"/>
                <a:ea typeface="+mn-ea"/>
                <a:cs typeface="+mn-cs"/>
              </a:defRPr>
            </a:lvl1pPr>
            <a:lvl2pPr marL="2271027" indent="-757009" algn="l" defTabSz="3028036" rtl="0" eaLnBrk="1" latinLnBrk="0" hangingPunct="1">
              <a:lnSpc>
                <a:spcPct val="90000"/>
              </a:lnSpc>
              <a:spcBef>
                <a:spcPts val="1656"/>
              </a:spcBef>
              <a:buFont typeface="Arial" panose="020B0604020202020204" pitchFamily="34" charset="0"/>
              <a:buChar char="•"/>
              <a:defRPr sz="7948" kern="1200">
                <a:solidFill>
                  <a:schemeClr val="tx1"/>
                </a:solidFill>
                <a:latin typeface="+mn-lt"/>
                <a:ea typeface="+mn-ea"/>
                <a:cs typeface="+mn-cs"/>
              </a:defRPr>
            </a:lvl2pPr>
            <a:lvl3pPr marL="3785045" indent="-757009" algn="l" defTabSz="3028036" rtl="0" eaLnBrk="1" latinLnBrk="0" hangingPunct="1">
              <a:lnSpc>
                <a:spcPct val="90000"/>
              </a:lnSpc>
              <a:spcBef>
                <a:spcPts val="1656"/>
              </a:spcBef>
              <a:buFont typeface="Arial" panose="020B0604020202020204" pitchFamily="34" charset="0"/>
              <a:buChar char="•"/>
              <a:defRPr sz="6623" kern="1200">
                <a:solidFill>
                  <a:schemeClr val="tx1"/>
                </a:solidFill>
                <a:latin typeface="+mn-lt"/>
                <a:ea typeface="+mn-ea"/>
                <a:cs typeface="+mn-cs"/>
              </a:defRPr>
            </a:lvl3pPr>
            <a:lvl4pPr marL="5299062"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4pPr>
            <a:lvl5pPr marL="6813080"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5pPr>
            <a:lvl6pPr marL="8327098"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6pPr>
            <a:lvl7pPr marL="9841116"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7pPr>
            <a:lvl8pPr marL="11355134"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8pPr>
            <a:lvl9pPr marL="12869151" indent="-757009" algn="l" defTabSz="3028036" rtl="0" eaLnBrk="1" latinLnBrk="0" hangingPunct="1">
              <a:lnSpc>
                <a:spcPct val="90000"/>
              </a:lnSpc>
              <a:spcBef>
                <a:spcPts val="1656"/>
              </a:spcBef>
              <a:buFont typeface="Arial" panose="020B0604020202020204" pitchFamily="34" charset="0"/>
              <a:buChar char="•"/>
              <a:defRPr sz="5961" kern="1200">
                <a:solidFill>
                  <a:schemeClr val="tx1"/>
                </a:solidFill>
                <a:latin typeface="+mn-lt"/>
                <a:ea typeface="+mn-ea"/>
                <a:cs typeface="+mn-cs"/>
              </a:defRPr>
            </a:lvl9pPr>
          </a:lstStyle>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sz="9600" dirty="0">
                <a:solidFill>
                  <a:schemeClr val="bg1"/>
                </a:solidFill>
                <a:latin typeface="Berlin Sans FB" panose="020E0602020502020306" pitchFamily="34" charset="0"/>
              </a:rPr>
              <a:t>“Funding Information”</a:t>
            </a:r>
          </a:p>
          <a:p>
            <a:pPr marL="0" indent="0">
              <a:buFont typeface="Arial" panose="020B0604020202020204" pitchFamily="34" charset="0"/>
              <a:buNone/>
            </a:pPr>
            <a:endParaRPr lang="tr-TR" dirty="0"/>
          </a:p>
        </p:txBody>
      </p:sp>
      <p:sp>
        <p:nvSpPr>
          <p:cNvPr id="48" name="Rounded Rectangle 47">
            <a:extLst>
              <a:ext uri="{FF2B5EF4-FFF2-40B4-BE49-F238E27FC236}">
                <a16:creationId xmlns:a16="http://schemas.microsoft.com/office/drawing/2014/main" id="{18063593-411A-4C80-8100-EEACD81AB800}"/>
              </a:ext>
            </a:extLst>
          </p:cNvPr>
          <p:cNvSpPr/>
          <p:nvPr/>
        </p:nvSpPr>
        <p:spPr>
          <a:xfrm>
            <a:off x="20435189" y="40010122"/>
            <a:ext cx="9540000" cy="2700000"/>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a:endParaRPr lang="tr-TR" sz="4400" dirty="0">
              <a:solidFill>
                <a:schemeClr val="bg1"/>
              </a:solidFill>
              <a:latin typeface="Berlin Sans FB" panose="020E0602020502020306" pitchFamily="34" charset="0"/>
            </a:endParaRPr>
          </a:p>
          <a:p>
            <a:pPr algn="ctr"/>
            <a:endParaRPr lang="tr-TR" sz="4400" dirty="0">
              <a:solidFill>
                <a:schemeClr val="bg1"/>
              </a:solidFill>
              <a:latin typeface="Berlin Sans FB" panose="020E0602020502020306" pitchFamily="34" charset="0"/>
            </a:endParaRPr>
          </a:p>
          <a:p>
            <a:pPr algn="ctr"/>
            <a:r>
              <a:rPr lang="en-US" sz="4400" dirty="0">
                <a:solidFill>
                  <a:schemeClr val="bg1"/>
                </a:solidFill>
                <a:latin typeface="Berlin Sans FB" panose="020E0602020502020306" pitchFamily="34" charset="0"/>
              </a:rPr>
              <a:t>Sponsors</a:t>
            </a:r>
            <a:endParaRPr lang="tr-TR" sz="4400" dirty="0">
              <a:solidFill>
                <a:schemeClr val="bg1"/>
              </a:solidFill>
              <a:latin typeface="Berlin Sans FB" panose="020E0602020502020306" pitchFamily="34" charset="0"/>
            </a:endParaRPr>
          </a:p>
          <a:p>
            <a:pPr algn="ctr"/>
            <a:endParaRPr lang="tr-TR" sz="4400" dirty="0">
              <a:solidFill>
                <a:schemeClr val="bg1"/>
              </a:solidFill>
              <a:latin typeface="Berlin Sans FB" panose="020E0602020502020306" pitchFamily="34" charset="0"/>
            </a:endParaRPr>
          </a:p>
          <a:p>
            <a:pPr algn="ctr"/>
            <a:r>
              <a:rPr lang="en-GB" sz="4000" dirty="0">
                <a:solidFill>
                  <a:schemeClr val="bg1"/>
                </a:solidFill>
                <a:latin typeface="Berlin Sans FB" panose="020E0602020502020306" pitchFamily="34" charset="0"/>
              </a:rPr>
              <a:t>This project </a:t>
            </a:r>
            <a:r>
              <a:rPr lang="tr-TR" sz="4000" dirty="0" err="1">
                <a:solidFill>
                  <a:schemeClr val="bg1"/>
                </a:solidFill>
                <a:latin typeface="Berlin Sans FB" panose="020E0602020502020306" pitchFamily="34" charset="0"/>
              </a:rPr>
              <a:t>does</a:t>
            </a:r>
            <a:r>
              <a:rPr lang="tr-TR" sz="4000" dirty="0">
                <a:solidFill>
                  <a:schemeClr val="bg1"/>
                </a:solidFill>
                <a:latin typeface="Berlin Sans FB" panose="020E0602020502020306" pitchFamily="34" charset="0"/>
              </a:rPr>
              <a:t> not </a:t>
            </a:r>
            <a:r>
              <a:rPr lang="tr-TR" sz="4000" dirty="0" err="1">
                <a:solidFill>
                  <a:schemeClr val="bg1"/>
                </a:solidFill>
                <a:latin typeface="Berlin Sans FB" panose="020E0602020502020306" pitchFamily="34" charset="0"/>
              </a:rPr>
              <a:t>have</a:t>
            </a:r>
            <a:r>
              <a:rPr lang="tr-TR" sz="4000" dirty="0">
                <a:solidFill>
                  <a:schemeClr val="bg1"/>
                </a:solidFill>
                <a:latin typeface="Berlin Sans FB" panose="020E0602020502020306" pitchFamily="34" charset="0"/>
              </a:rPr>
              <a:t> </a:t>
            </a:r>
            <a:r>
              <a:rPr lang="tr-TR" sz="4000" dirty="0" err="1">
                <a:solidFill>
                  <a:schemeClr val="bg1"/>
                </a:solidFill>
                <a:latin typeface="Berlin Sans FB" panose="020E0602020502020306" pitchFamily="34" charset="0"/>
              </a:rPr>
              <a:t>any</a:t>
            </a:r>
            <a:r>
              <a:rPr lang="tr-TR" sz="4000" dirty="0">
                <a:solidFill>
                  <a:schemeClr val="bg1"/>
                </a:solidFill>
                <a:latin typeface="Berlin Sans FB" panose="020E0602020502020306" pitchFamily="34" charset="0"/>
              </a:rPr>
              <a:t> </a:t>
            </a:r>
            <a:r>
              <a:rPr lang="tr-TR" sz="4000" dirty="0" err="1">
                <a:solidFill>
                  <a:schemeClr val="bg1"/>
                </a:solidFill>
                <a:latin typeface="Berlin Sans FB" panose="020E0602020502020306" pitchFamily="34" charset="0"/>
              </a:rPr>
              <a:t>sponsorship</a:t>
            </a:r>
            <a:r>
              <a:rPr lang="tr-TR" sz="4000" dirty="0">
                <a:solidFill>
                  <a:schemeClr val="bg1"/>
                </a:solidFill>
                <a:latin typeface="Berlin Sans FB" panose="020E0602020502020306" pitchFamily="34" charset="0"/>
              </a:rPr>
              <a:t>.</a:t>
            </a:r>
            <a:endParaRPr lang="en-GB" sz="4000" dirty="0">
              <a:solidFill>
                <a:schemeClr val="bg1"/>
              </a:solidFill>
              <a:latin typeface="Berlin Sans FB" panose="020E0602020502020306" pitchFamily="34" charset="0"/>
            </a:endParaRPr>
          </a:p>
          <a:p>
            <a:pPr algn="ctr"/>
            <a:r>
              <a:rPr lang="tr-TR" sz="4400" dirty="0">
                <a:solidFill>
                  <a:schemeClr val="bg1"/>
                </a:solidFill>
                <a:latin typeface="Berlin Sans FB" panose="020E0602020502020306" pitchFamily="34" charset="0"/>
              </a:rPr>
              <a:t> </a:t>
            </a:r>
            <a:endParaRPr lang="en-US" sz="4400" dirty="0">
              <a:solidFill>
                <a:schemeClr val="bg1"/>
              </a:solidFill>
              <a:latin typeface="Berlin Sans FB" panose="020E0602020502020306" pitchFamily="34" charset="0"/>
            </a:endParaRPr>
          </a:p>
          <a:p>
            <a:pPr algn="ctr"/>
            <a:endParaRPr lang="en-US" sz="4400" dirty="0">
              <a:solidFill>
                <a:schemeClr val="bg1"/>
              </a:solidFill>
              <a:latin typeface="Berlin Sans FB" panose="020E0602020502020306" pitchFamily="34" charset="0"/>
            </a:endParaRPr>
          </a:p>
          <a:p>
            <a:pPr algn="ctr"/>
            <a:endParaRPr lang="tr-TR" sz="4400" dirty="0"/>
          </a:p>
        </p:txBody>
      </p:sp>
      <p:sp>
        <p:nvSpPr>
          <p:cNvPr id="55" name="Rounded Rectangle 54">
            <a:extLst>
              <a:ext uri="{FF2B5EF4-FFF2-40B4-BE49-F238E27FC236}">
                <a16:creationId xmlns:a16="http://schemas.microsoft.com/office/drawing/2014/main" id="{18063593-411A-4C80-8100-EEACD81AB800}"/>
              </a:ext>
            </a:extLst>
          </p:cNvPr>
          <p:cNvSpPr/>
          <p:nvPr/>
        </p:nvSpPr>
        <p:spPr>
          <a:xfrm>
            <a:off x="410011" y="5777647"/>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tr-TR" sz="4400" b="1" cap="small" dirty="0">
                <a:solidFill>
                  <a:schemeClr val="bg1"/>
                </a:solidFill>
                <a:latin typeface="Berlin Sans FB" panose="020E0602020502020306" pitchFamily="34" charset="0"/>
                <a:cs typeface="Times New Roman" panose="02020603050405020304" pitchFamily="18" charset="0"/>
              </a:rPr>
              <a:t>Abstract</a:t>
            </a:r>
          </a:p>
        </p:txBody>
      </p:sp>
      <p:sp>
        <p:nvSpPr>
          <p:cNvPr id="56" name="Rounded Rectangle 55">
            <a:extLst>
              <a:ext uri="{FF2B5EF4-FFF2-40B4-BE49-F238E27FC236}">
                <a16:creationId xmlns:a16="http://schemas.microsoft.com/office/drawing/2014/main" id="{18063593-411A-4C80-8100-EEACD81AB800}"/>
              </a:ext>
            </a:extLst>
          </p:cNvPr>
          <p:cNvSpPr/>
          <p:nvPr/>
        </p:nvSpPr>
        <p:spPr>
          <a:xfrm>
            <a:off x="10589561" y="5777646"/>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en-US" sz="4400" b="1" cap="small" dirty="0">
                <a:solidFill>
                  <a:schemeClr val="bg1"/>
                </a:solidFill>
                <a:latin typeface="Berlin Sans FB" panose="020E0602020502020306" pitchFamily="34" charset="0"/>
                <a:cs typeface="Times New Roman" panose="02020603050405020304" pitchFamily="18" charset="0"/>
              </a:rPr>
              <a:t>Methodology</a:t>
            </a:r>
            <a:endParaRPr lang="tr-TR" sz="4400" b="1" cap="small" dirty="0">
              <a:solidFill>
                <a:schemeClr val="bg1"/>
              </a:solidFill>
              <a:latin typeface="Berlin Sans FB" panose="020E0602020502020306" pitchFamily="34" charset="0"/>
              <a:cs typeface="Times New Roman" panose="02020603050405020304" pitchFamily="18" charset="0"/>
            </a:endParaRPr>
          </a:p>
        </p:txBody>
      </p:sp>
      <p:sp>
        <p:nvSpPr>
          <p:cNvPr id="57" name="Rounded Rectangle 56">
            <a:extLst>
              <a:ext uri="{FF2B5EF4-FFF2-40B4-BE49-F238E27FC236}">
                <a16:creationId xmlns:a16="http://schemas.microsoft.com/office/drawing/2014/main" id="{18063593-411A-4C80-8100-EEACD81AB800}"/>
              </a:ext>
            </a:extLst>
          </p:cNvPr>
          <p:cNvSpPr/>
          <p:nvPr/>
        </p:nvSpPr>
        <p:spPr>
          <a:xfrm>
            <a:off x="20576309" y="24071788"/>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en-US" sz="4400" b="1" cap="small" dirty="0">
                <a:solidFill>
                  <a:schemeClr val="bg1"/>
                </a:solidFill>
                <a:latin typeface="Berlin Sans FB" panose="020E0602020502020306" pitchFamily="34" charset="0"/>
                <a:cs typeface="Times New Roman" panose="02020603050405020304" pitchFamily="18" charset="0"/>
              </a:rPr>
              <a:t>Conclusion</a:t>
            </a:r>
            <a:endParaRPr lang="tr-TR" sz="4400" b="1" cap="small" dirty="0">
              <a:solidFill>
                <a:schemeClr val="bg1"/>
              </a:solidFill>
              <a:latin typeface="Berlin Sans FB" panose="020E0602020502020306" pitchFamily="34" charset="0"/>
              <a:cs typeface="Times New Roman" panose="02020603050405020304" pitchFamily="18" charset="0"/>
            </a:endParaRPr>
          </a:p>
        </p:txBody>
      </p:sp>
      <p:sp>
        <p:nvSpPr>
          <p:cNvPr id="58" name="Rounded Rectangle 57">
            <a:extLst>
              <a:ext uri="{FF2B5EF4-FFF2-40B4-BE49-F238E27FC236}">
                <a16:creationId xmlns:a16="http://schemas.microsoft.com/office/drawing/2014/main" id="{18063593-411A-4C80-8100-EEACD81AB800}"/>
              </a:ext>
            </a:extLst>
          </p:cNvPr>
          <p:cNvSpPr/>
          <p:nvPr/>
        </p:nvSpPr>
        <p:spPr>
          <a:xfrm>
            <a:off x="410011" y="22804633"/>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en-US" sz="4400" b="1" cap="small" dirty="0">
                <a:solidFill>
                  <a:schemeClr val="bg1"/>
                </a:solidFill>
                <a:latin typeface="Berlin Sans FB" panose="020E0602020502020306" pitchFamily="34" charset="0"/>
                <a:cs typeface="Times New Roman" panose="02020603050405020304" pitchFamily="18" charset="0"/>
              </a:rPr>
              <a:t>Background</a:t>
            </a:r>
            <a:endParaRPr lang="tr-TR" sz="4400" b="1" cap="small" dirty="0">
              <a:solidFill>
                <a:schemeClr val="bg1"/>
              </a:solidFill>
              <a:latin typeface="Berlin Sans FB" panose="020E0602020502020306" pitchFamily="34" charset="0"/>
              <a:cs typeface="Times New Roman" panose="02020603050405020304" pitchFamily="18" charset="0"/>
            </a:endParaRPr>
          </a:p>
        </p:txBody>
      </p:sp>
      <p:sp>
        <p:nvSpPr>
          <p:cNvPr id="59" name="Rounded Rectangle 58">
            <a:extLst>
              <a:ext uri="{FF2B5EF4-FFF2-40B4-BE49-F238E27FC236}">
                <a16:creationId xmlns:a16="http://schemas.microsoft.com/office/drawing/2014/main" id="{18063593-411A-4C80-8100-EEACD81AB800}"/>
              </a:ext>
            </a:extLst>
          </p:cNvPr>
          <p:cNvSpPr/>
          <p:nvPr/>
        </p:nvSpPr>
        <p:spPr>
          <a:xfrm>
            <a:off x="20513541" y="33235487"/>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en-US" sz="4400" b="1" cap="small" dirty="0">
                <a:solidFill>
                  <a:schemeClr val="bg1"/>
                </a:solidFill>
                <a:latin typeface="Berlin Sans FB" panose="020E0602020502020306" pitchFamily="34" charset="0"/>
                <a:cs typeface="Times New Roman" panose="02020603050405020304" pitchFamily="18" charset="0"/>
              </a:rPr>
              <a:t>Future Work</a:t>
            </a:r>
            <a:endParaRPr lang="tr-TR" sz="4400" b="1" cap="small" dirty="0">
              <a:solidFill>
                <a:schemeClr val="bg1"/>
              </a:solidFill>
              <a:latin typeface="Berlin Sans FB" panose="020E0602020502020306" pitchFamily="34" charset="0"/>
              <a:cs typeface="Times New Roman" panose="02020603050405020304" pitchFamily="18" charset="0"/>
            </a:endParaRPr>
          </a:p>
        </p:txBody>
      </p:sp>
      <p:sp>
        <p:nvSpPr>
          <p:cNvPr id="60" name="Rounded Rectangle 59">
            <a:extLst>
              <a:ext uri="{FF2B5EF4-FFF2-40B4-BE49-F238E27FC236}">
                <a16:creationId xmlns:a16="http://schemas.microsoft.com/office/drawing/2014/main" id="{18063593-411A-4C80-8100-EEACD81AB800}"/>
              </a:ext>
            </a:extLst>
          </p:cNvPr>
          <p:cNvSpPr/>
          <p:nvPr/>
        </p:nvSpPr>
        <p:spPr>
          <a:xfrm>
            <a:off x="20648003" y="5772657"/>
            <a:ext cx="9316754" cy="1313681"/>
          </a:xfrm>
          <a:prstGeom prst="roundRect">
            <a:avLst/>
          </a:prstGeom>
          <a:solidFill>
            <a:srgbClr val="000772"/>
          </a:solidFill>
          <a:ln>
            <a:noFill/>
          </a:ln>
          <a:effectLst>
            <a:softEdge rad="0"/>
          </a:effectLst>
        </p:spPr>
        <p:txBody>
          <a:bodyPr wrap="none" lIns="137160" tIns="68580" rIns="137160" bIns="68580" anchor="ctr"/>
          <a:lstStyle>
            <a:defPPr>
              <a:defRPr lang="en-US"/>
            </a:defPPr>
            <a:lvl1pPr algn="l" rtl="0" fontAlgn="base">
              <a:spcBef>
                <a:spcPct val="0"/>
              </a:spcBef>
              <a:spcAft>
                <a:spcPct val="0"/>
              </a:spcAft>
              <a:defRPr sz="3000" kern="1200">
                <a:solidFill>
                  <a:schemeClr val="tx1"/>
                </a:solidFill>
                <a:latin typeface="Arial" charset="0"/>
                <a:ea typeface="+mn-ea"/>
                <a:cs typeface="+mn-cs"/>
              </a:defRPr>
            </a:lvl1pPr>
            <a:lvl2pPr marL="457200" algn="l" rtl="0" fontAlgn="base">
              <a:spcBef>
                <a:spcPct val="0"/>
              </a:spcBef>
              <a:spcAft>
                <a:spcPct val="0"/>
              </a:spcAft>
              <a:defRPr sz="3000" kern="1200">
                <a:solidFill>
                  <a:schemeClr val="tx1"/>
                </a:solidFill>
                <a:latin typeface="Arial" charset="0"/>
                <a:ea typeface="+mn-ea"/>
                <a:cs typeface="+mn-cs"/>
              </a:defRPr>
            </a:lvl2pPr>
            <a:lvl3pPr marL="914400" algn="l" rtl="0" fontAlgn="base">
              <a:spcBef>
                <a:spcPct val="0"/>
              </a:spcBef>
              <a:spcAft>
                <a:spcPct val="0"/>
              </a:spcAft>
              <a:defRPr sz="3000" kern="1200">
                <a:solidFill>
                  <a:schemeClr val="tx1"/>
                </a:solidFill>
                <a:latin typeface="Arial" charset="0"/>
                <a:ea typeface="+mn-ea"/>
                <a:cs typeface="+mn-cs"/>
              </a:defRPr>
            </a:lvl3pPr>
            <a:lvl4pPr marL="1371600" algn="l" rtl="0" fontAlgn="base">
              <a:spcBef>
                <a:spcPct val="0"/>
              </a:spcBef>
              <a:spcAft>
                <a:spcPct val="0"/>
              </a:spcAft>
              <a:defRPr sz="3000" kern="1200">
                <a:solidFill>
                  <a:schemeClr val="tx1"/>
                </a:solidFill>
                <a:latin typeface="Arial" charset="0"/>
                <a:ea typeface="+mn-ea"/>
                <a:cs typeface="+mn-cs"/>
              </a:defRPr>
            </a:lvl4pPr>
            <a:lvl5pPr marL="1828800" algn="l" rtl="0" fontAlgn="base">
              <a:spcBef>
                <a:spcPct val="0"/>
              </a:spcBef>
              <a:spcAft>
                <a:spcPct val="0"/>
              </a:spcAft>
              <a:defRPr sz="3000" kern="1200">
                <a:solidFill>
                  <a:schemeClr val="tx1"/>
                </a:solidFill>
                <a:latin typeface="Arial" charset="0"/>
                <a:ea typeface="+mn-ea"/>
                <a:cs typeface="+mn-cs"/>
              </a:defRPr>
            </a:lvl5pPr>
            <a:lvl6pPr marL="2286000" algn="l" defTabSz="914400" rtl="0" eaLnBrk="1" latinLnBrk="0" hangingPunct="1">
              <a:defRPr sz="3000" kern="1200">
                <a:solidFill>
                  <a:schemeClr val="tx1"/>
                </a:solidFill>
                <a:latin typeface="Arial" charset="0"/>
                <a:ea typeface="+mn-ea"/>
                <a:cs typeface="+mn-cs"/>
              </a:defRPr>
            </a:lvl6pPr>
            <a:lvl7pPr marL="2743200" algn="l" defTabSz="914400" rtl="0" eaLnBrk="1" latinLnBrk="0" hangingPunct="1">
              <a:defRPr sz="3000" kern="1200">
                <a:solidFill>
                  <a:schemeClr val="tx1"/>
                </a:solidFill>
                <a:latin typeface="Arial" charset="0"/>
                <a:ea typeface="+mn-ea"/>
                <a:cs typeface="+mn-cs"/>
              </a:defRPr>
            </a:lvl7pPr>
            <a:lvl8pPr marL="3200400" algn="l" defTabSz="914400" rtl="0" eaLnBrk="1" latinLnBrk="0" hangingPunct="1">
              <a:defRPr sz="3000" kern="1200">
                <a:solidFill>
                  <a:schemeClr val="tx1"/>
                </a:solidFill>
                <a:latin typeface="Arial" charset="0"/>
                <a:ea typeface="+mn-ea"/>
                <a:cs typeface="+mn-cs"/>
              </a:defRPr>
            </a:lvl8pPr>
            <a:lvl9pPr marL="3657600" algn="l" defTabSz="914400" rtl="0" eaLnBrk="1" latinLnBrk="0" hangingPunct="1">
              <a:defRPr sz="3000" kern="1200">
                <a:solidFill>
                  <a:schemeClr val="tx1"/>
                </a:solidFill>
                <a:latin typeface="Arial" charset="0"/>
                <a:ea typeface="+mn-ea"/>
                <a:cs typeface="+mn-cs"/>
              </a:defRPr>
            </a:lvl9pPr>
          </a:lstStyle>
          <a:p>
            <a:pPr algn="ctr" defTabSz="4703763">
              <a:defRPr/>
            </a:pPr>
            <a:r>
              <a:rPr lang="en-US" sz="4400" b="1" cap="small" dirty="0">
                <a:solidFill>
                  <a:schemeClr val="bg1"/>
                </a:solidFill>
                <a:latin typeface="Berlin Sans FB" panose="020E0602020502020306" pitchFamily="34" charset="0"/>
                <a:cs typeface="Times New Roman" panose="02020603050405020304" pitchFamily="18" charset="0"/>
              </a:rPr>
              <a:t>Results and Dıscussıon</a:t>
            </a:r>
            <a:endParaRPr lang="tr-TR" sz="4400" b="1" cap="small" dirty="0">
              <a:solidFill>
                <a:schemeClr val="bg1"/>
              </a:solidFill>
              <a:latin typeface="Berlin Sans FB" panose="020E0602020502020306" pitchFamily="34" charset="0"/>
              <a:cs typeface="Times New Roman" panose="02020603050405020304" pitchFamily="18" charset="0"/>
            </a:endParaRPr>
          </a:p>
        </p:txBody>
      </p:sp>
      <p:sp>
        <p:nvSpPr>
          <p:cNvPr id="61" name="TextBox 60"/>
          <p:cNvSpPr txBox="1"/>
          <p:nvPr/>
        </p:nvSpPr>
        <p:spPr>
          <a:xfrm>
            <a:off x="448111" y="7237355"/>
            <a:ext cx="9316754" cy="15358050"/>
          </a:xfrm>
          <a:prstGeom prst="rect">
            <a:avLst/>
          </a:prstGeom>
          <a:noFill/>
        </p:spPr>
        <p:txBody>
          <a:bodyPr wrap="square" rtlCol="0">
            <a:spAutoFit/>
          </a:bodyPr>
          <a:lstStyle/>
          <a:p>
            <a:pPr algn="just"/>
            <a:r>
              <a:rPr lang="en-GB" sz="3100" dirty="0">
                <a:latin typeface="Arial" panose="020B0604020202020204" pitchFamily="34" charset="0"/>
                <a:cs typeface="Arial" panose="020B0604020202020204" pitchFamily="34" charset="0"/>
              </a:rPr>
              <a:t>In this project, </a:t>
            </a:r>
            <a:r>
              <a:rPr lang="tr-TR" sz="3100" dirty="0">
                <a:latin typeface="Arial" panose="020B0604020202020204" pitchFamily="34" charset="0"/>
                <a:cs typeface="Arial" panose="020B0604020202020204" pitchFamily="34" charset="0"/>
              </a:rPr>
              <a:t>I</a:t>
            </a:r>
            <a:r>
              <a:rPr lang="en-GB" sz="3100" dirty="0">
                <a:latin typeface="Arial" panose="020B0604020202020204" pitchFamily="34" charset="0"/>
                <a:cs typeface="Arial" panose="020B0604020202020204" pitchFamily="34" charset="0"/>
              </a:rPr>
              <a:t> develop a smart temperature regulation system</a:t>
            </a:r>
            <a:r>
              <a:rPr lang="tr-TR" sz="3100" dirty="0">
                <a:latin typeface="Arial" panose="020B0604020202020204" pitchFamily="34" charset="0"/>
                <a:cs typeface="Arial" panose="020B0604020202020204" pitchFamily="34" charset="0"/>
              </a:rPr>
              <a:t> in Python</a:t>
            </a:r>
            <a:r>
              <a:rPr lang="en-GB" sz="3100" dirty="0">
                <a:latin typeface="Arial" panose="020B0604020202020204" pitchFamily="34" charset="0"/>
                <a:cs typeface="Arial" panose="020B0604020202020204" pitchFamily="34" charset="0"/>
              </a:rPr>
              <a:t> </a:t>
            </a:r>
            <a:r>
              <a:rPr lang="tr-TR" sz="3100">
                <a:latin typeface="Arial" panose="020B0604020202020204" pitchFamily="34" charset="0"/>
                <a:cs typeface="Arial" panose="020B0604020202020204" pitchFamily="34" charset="0"/>
              </a:rPr>
              <a:t>which</a:t>
            </a:r>
            <a:r>
              <a:rPr lang="en-GB" sz="3100">
                <a:latin typeface="Arial" panose="020B0604020202020204" pitchFamily="34" charset="0"/>
                <a:cs typeface="Arial" panose="020B0604020202020204" pitchFamily="34" charset="0"/>
              </a:rPr>
              <a:t> </a:t>
            </a:r>
            <a:r>
              <a:rPr lang="en-GB" sz="3100" dirty="0">
                <a:latin typeface="Arial" panose="020B0604020202020204" pitchFamily="34" charset="0"/>
                <a:cs typeface="Arial" panose="020B0604020202020204" pitchFamily="34" charset="0"/>
              </a:rPr>
              <a:t>utilizes a classical PI (Proportional-Integral) controller combined with a lightweight time-series forecasting method based on linear regression. The goal is to stabilize the indoor temperature at a predefined comfort level (20°C), regardless of outdoor weather fluctuations. Using actual hourly outdoor temperature data collected for Ankara in 2025, the system simulates the thermal </a:t>
            </a:r>
            <a:r>
              <a:rPr lang="en-GB" sz="3100" dirty="0" err="1">
                <a:latin typeface="Arial" panose="020B0604020202020204" pitchFamily="34" charset="0"/>
                <a:cs typeface="Arial" panose="020B0604020202020204" pitchFamily="34" charset="0"/>
              </a:rPr>
              <a:t>behavior</a:t>
            </a:r>
            <a:r>
              <a:rPr lang="en-GB" sz="3100" dirty="0">
                <a:latin typeface="Arial" panose="020B0604020202020204" pitchFamily="34" charset="0"/>
                <a:cs typeface="Arial" panose="020B0604020202020204" pitchFamily="34" charset="0"/>
              </a:rPr>
              <a:t> of an indoor environment under realistic conditions.</a:t>
            </a:r>
            <a:r>
              <a:rPr lang="tr-TR" sz="3100" dirty="0">
                <a:latin typeface="Arial" panose="020B0604020202020204" pitchFamily="34" charset="0"/>
                <a:cs typeface="Arial" panose="020B0604020202020204" pitchFamily="34" charset="0"/>
              </a:rPr>
              <a:t> </a:t>
            </a:r>
            <a:r>
              <a:rPr lang="en-GB" sz="3100" dirty="0">
                <a:latin typeface="Arial" panose="020B0604020202020204" pitchFamily="34" charset="0"/>
                <a:cs typeface="Arial" panose="020B0604020202020204" pitchFamily="34" charset="0"/>
              </a:rPr>
              <a:t>The controller dynamically adjusts the heating/cooling effect based on the error between the target and predicted indoor temperature, integrating both short-term trends and accumulated error over time. Unlike static threshold-based control, the use of regression allows the system to anticipate future deviations and respond proactively, leading to smoother and more stable control.</a:t>
            </a:r>
            <a:r>
              <a:rPr lang="tr-TR" sz="3100" dirty="0">
                <a:latin typeface="Arial" panose="020B0604020202020204" pitchFamily="34" charset="0"/>
                <a:cs typeface="Arial" panose="020B0604020202020204" pitchFamily="34" charset="0"/>
              </a:rPr>
              <a:t> </a:t>
            </a:r>
            <a:r>
              <a:rPr lang="en-GB" sz="3100" dirty="0">
                <a:latin typeface="Arial" panose="020B0604020202020204" pitchFamily="34" charset="0"/>
                <a:cs typeface="Arial" panose="020B0604020202020204" pitchFamily="34" charset="0"/>
              </a:rPr>
              <a:t>In addition to the main model, alternative versions have also been developed where a PID controller is used without any regression-based forecasting. These variations serve as a baseline to assess the benefits of prediction-assisted control versus reactive-only strategies.</a:t>
            </a:r>
            <a:r>
              <a:rPr lang="tr-TR" sz="3100" dirty="0">
                <a:latin typeface="Arial" panose="020B0604020202020204" pitchFamily="34" charset="0"/>
                <a:cs typeface="Arial" panose="020B0604020202020204" pitchFamily="34" charset="0"/>
              </a:rPr>
              <a:t> </a:t>
            </a:r>
            <a:r>
              <a:rPr lang="en-GB" sz="3100" dirty="0">
                <a:latin typeface="Arial" panose="020B0604020202020204" pitchFamily="34" charset="0"/>
                <a:cs typeface="Arial" panose="020B0604020202020204" pitchFamily="34" charset="0"/>
              </a:rPr>
              <a:t>Simulation results demonstrate that the indoor temperature converges to the target value with minimal oscillation, and the system remains robust under various external conditions. This approach shows potential for real-time embedded applications such as smart thermostats or IoT-based climate control systems, offering both energy efficiency and user comfort.</a:t>
            </a:r>
            <a:endParaRPr lang="en-US" sz="3100" dirty="0">
              <a:latin typeface="Arial" panose="020B0604020202020204" pitchFamily="34" charset="0"/>
              <a:cs typeface="Arial" panose="020B0604020202020204" pitchFamily="34" charset="0"/>
            </a:endParaRPr>
          </a:p>
        </p:txBody>
      </p:sp>
      <p:sp>
        <p:nvSpPr>
          <p:cNvPr id="62" name="TextBox 61"/>
          <p:cNvSpPr txBox="1"/>
          <p:nvPr/>
        </p:nvSpPr>
        <p:spPr>
          <a:xfrm>
            <a:off x="386912" y="24543816"/>
            <a:ext cx="9316754" cy="14880997"/>
          </a:xfrm>
          <a:prstGeom prst="rect">
            <a:avLst/>
          </a:prstGeom>
          <a:noFill/>
        </p:spPr>
        <p:txBody>
          <a:bodyPr wrap="square" rtlCol="0">
            <a:spAutoFit/>
          </a:bodyPr>
          <a:lstStyle/>
          <a:p>
            <a:pPr algn="just"/>
            <a:r>
              <a:rPr lang="en-GB" sz="3100" dirty="0">
                <a:latin typeface="Arial" panose="020B0604020202020204" pitchFamily="34" charset="0"/>
                <a:cs typeface="Arial" panose="020B0604020202020204" pitchFamily="34" charset="0"/>
              </a:rPr>
              <a:t>Climate control in buildings is a fundamental aspect of ensuring thermal comfort and energy efficiency. Traditional thermostatic systems often rely on static thresholds and do not adapt to environmental changes in real-time.</a:t>
            </a:r>
            <a:r>
              <a:rPr lang="tr-TR" sz="3100" dirty="0">
                <a:latin typeface="Arial" panose="020B0604020202020204" pitchFamily="34" charset="0"/>
                <a:cs typeface="Arial" panose="020B0604020202020204" pitchFamily="34" charset="0"/>
              </a:rPr>
              <a:t> </a:t>
            </a:r>
            <a:r>
              <a:rPr lang="en-GB" sz="3100" dirty="0">
                <a:latin typeface="Arial" panose="020B0604020202020204" pitchFamily="34" charset="0"/>
                <a:cs typeface="Arial" panose="020B0604020202020204" pitchFamily="34" charset="0"/>
              </a:rPr>
              <a:t>PI (Proportional-Integral) controllers are widely used in industrial applications due to their simplicity and effectiveness in maintaining system stability. However, most conventional systems react only to current temperature readings, which may lead to delayed or oscillatory responses under varying environmental conditions.</a:t>
            </a:r>
            <a:r>
              <a:rPr lang="tr-TR" sz="3100" dirty="0">
                <a:latin typeface="Arial" panose="020B0604020202020204" pitchFamily="34" charset="0"/>
                <a:cs typeface="Arial" panose="020B0604020202020204" pitchFamily="34" charset="0"/>
              </a:rPr>
              <a:t> </a:t>
            </a:r>
            <a:r>
              <a:rPr lang="en-GB" sz="3100" dirty="0">
                <a:latin typeface="Arial" panose="020B0604020202020204" pitchFamily="34" charset="0"/>
                <a:cs typeface="Arial" panose="020B0604020202020204" pitchFamily="34" charset="0"/>
              </a:rPr>
              <a:t>With the increasing availability of environmental data and computational power, integrating forecasting techniques such as linear regression into control loops opens the door for smarter and more anticipatory climate systems. Predictive elements allow the system to take proactive action rather than simply responding to observed errors.</a:t>
            </a:r>
            <a:r>
              <a:rPr lang="tr-TR" sz="3100" dirty="0">
                <a:latin typeface="Arial" panose="020B0604020202020204" pitchFamily="34" charset="0"/>
                <a:cs typeface="Arial" panose="020B0604020202020204" pitchFamily="34" charset="0"/>
              </a:rPr>
              <a:t> </a:t>
            </a:r>
            <a:r>
              <a:rPr lang="en-GB" sz="3100" dirty="0">
                <a:latin typeface="Arial" panose="020B0604020202020204" pitchFamily="34" charset="0"/>
                <a:cs typeface="Arial" panose="020B0604020202020204" pitchFamily="34" charset="0"/>
              </a:rPr>
              <a:t>In this project, synthetic but realistic outdoor temperature data for Ankara in 2025 was manually generated to simulate hourly variations across seasonal cycles. This enabled consistent and controlled testing of the proposed models.</a:t>
            </a:r>
            <a:r>
              <a:rPr lang="tr-TR" sz="3100" dirty="0">
                <a:latin typeface="Arial" panose="020B0604020202020204" pitchFamily="34" charset="0"/>
                <a:cs typeface="Arial" panose="020B0604020202020204" pitchFamily="34" charset="0"/>
              </a:rPr>
              <a:t> </a:t>
            </a:r>
            <a:r>
              <a:rPr lang="en-GB" sz="3100" dirty="0">
                <a:latin typeface="Arial" panose="020B0604020202020204" pitchFamily="34" charset="0"/>
                <a:cs typeface="Arial" panose="020B0604020202020204" pitchFamily="34" charset="0"/>
              </a:rPr>
              <a:t>Multiple models were designed and evaluated: one using a PI controller with regression-based temperature forecasting, and others using only reactive PID control strategies without forecasting. This allowed performance comparisons between proactive and reactive control approaches in terms of convergence, stability, and response speed.</a:t>
            </a:r>
            <a:endParaRPr lang="tr-TR" sz="3100" dirty="0">
              <a:latin typeface="Arial" panose="020B0604020202020204" pitchFamily="34" charset="0"/>
              <a:cs typeface="Arial" panose="020B0604020202020204" pitchFamily="34" charset="0"/>
            </a:endParaRPr>
          </a:p>
        </p:txBody>
      </p:sp>
      <p:sp>
        <p:nvSpPr>
          <p:cNvPr id="63" name="TextBox 62"/>
          <p:cNvSpPr txBox="1"/>
          <p:nvPr/>
        </p:nvSpPr>
        <p:spPr>
          <a:xfrm>
            <a:off x="20559899" y="25549328"/>
            <a:ext cx="9316754" cy="7478970"/>
          </a:xfrm>
          <a:prstGeom prst="rect">
            <a:avLst/>
          </a:prstGeom>
          <a:noFill/>
        </p:spPr>
        <p:txBody>
          <a:bodyPr wrap="square" rtlCol="0">
            <a:spAutoFit/>
          </a:bodyPr>
          <a:lstStyle/>
          <a:p>
            <a:pPr algn="just"/>
            <a:r>
              <a:rPr lang="en-GB" sz="3000" dirty="0">
                <a:latin typeface="Arial" panose="020B0604020202020204" pitchFamily="34" charset="0"/>
                <a:cs typeface="Arial" panose="020B0604020202020204" pitchFamily="34" charset="0"/>
              </a:rPr>
              <a:t>In this project, a PI controller assisted by a linear regression model was successfully implemented to regulate indoor temperature based on outdoor conditions.</a:t>
            </a:r>
            <a:r>
              <a:rPr lang="tr-TR" sz="3000" dirty="0">
                <a:latin typeface="Arial" panose="020B0604020202020204" pitchFamily="34" charset="0"/>
                <a:cs typeface="Arial" panose="020B0604020202020204" pitchFamily="34" charset="0"/>
              </a:rPr>
              <a:t> </a:t>
            </a:r>
            <a:r>
              <a:rPr lang="en-GB" sz="3000" dirty="0">
                <a:latin typeface="Arial" panose="020B0604020202020204" pitchFamily="34" charset="0"/>
                <a:cs typeface="Arial" panose="020B0604020202020204" pitchFamily="34" charset="0"/>
              </a:rPr>
              <a:t>The integration of a predictive model enhanced the controller's ability to maintain a comfortable indoor environment by anticipating future temperature trends.</a:t>
            </a:r>
            <a:r>
              <a:rPr lang="tr-TR" sz="3000" dirty="0">
                <a:latin typeface="Arial" panose="020B0604020202020204" pitchFamily="34" charset="0"/>
                <a:cs typeface="Arial" panose="020B0604020202020204" pitchFamily="34" charset="0"/>
              </a:rPr>
              <a:t> </a:t>
            </a:r>
            <a:r>
              <a:rPr lang="en-GB" sz="3000" dirty="0">
                <a:latin typeface="Arial" panose="020B0604020202020204" pitchFamily="34" charset="0"/>
                <a:cs typeface="Arial" panose="020B0604020202020204" pitchFamily="34" charset="0"/>
              </a:rPr>
              <a:t>The system responded adaptively to seasonal changes and prevented overreaction by considering outdoor influences in the control logic.</a:t>
            </a:r>
            <a:r>
              <a:rPr lang="tr-TR" sz="3000" dirty="0">
                <a:latin typeface="Arial" panose="020B0604020202020204" pitchFamily="34" charset="0"/>
                <a:cs typeface="Arial" panose="020B0604020202020204" pitchFamily="34" charset="0"/>
              </a:rPr>
              <a:t> </a:t>
            </a:r>
            <a:r>
              <a:rPr lang="en-GB" sz="3000" dirty="0">
                <a:latin typeface="Arial" panose="020B0604020202020204" pitchFamily="34" charset="0"/>
                <a:cs typeface="Arial" panose="020B0604020202020204" pitchFamily="34" charset="0"/>
              </a:rPr>
              <a:t>As a result, indoor temperature was consistently maintained within the targeted comfort range of 19°C to 21°C throughout the year.</a:t>
            </a:r>
            <a:r>
              <a:rPr lang="tr-TR" sz="3000" dirty="0">
                <a:latin typeface="Arial" panose="020B0604020202020204" pitchFamily="34" charset="0"/>
                <a:cs typeface="Arial" panose="020B0604020202020204" pitchFamily="34" charset="0"/>
              </a:rPr>
              <a:t> </a:t>
            </a:r>
            <a:r>
              <a:rPr lang="en-GB" sz="3000" dirty="0">
                <a:latin typeface="Arial" panose="020B0604020202020204" pitchFamily="34" charset="0"/>
                <a:cs typeface="Arial" panose="020B0604020202020204" pitchFamily="34" charset="0"/>
              </a:rPr>
              <a:t>This approach demonstrates the potential of combining classical control with data-driven prediction to improve energy efficiency and thermal comfort in climate control systems.</a:t>
            </a:r>
            <a:endParaRPr lang="en-US" sz="3000" dirty="0">
              <a:latin typeface="Arial" panose="020B0604020202020204" pitchFamily="34" charset="0"/>
              <a:cs typeface="Arial" panose="020B0604020202020204" pitchFamily="34" charset="0"/>
            </a:endParaRPr>
          </a:p>
        </p:txBody>
      </p:sp>
      <p:sp>
        <p:nvSpPr>
          <p:cNvPr id="64" name="TextBox 63"/>
          <p:cNvSpPr txBox="1"/>
          <p:nvPr/>
        </p:nvSpPr>
        <p:spPr>
          <a:xfrm>
            <a:off x="20428598" y="34779421"/>
            <a:ext cx="9316754" cy="4862870"/>
          </a:xfrm>
          <a:prstGeom prst="rect">
            <a:avLst/>
          </a:prstGeom>
          <a:noFill/>
        </p:spPr>
        <p:txBody>
          <a:bodyPr wrap="square" rtlCol="0">
            <a:spAutoFit/>
          </a:bodyPr>
          <a:lstStyle/>
          <a:p>
            <a:pPr marL="457200" indent="-457200" algn="just">
              <a:buFont typeface="Arial" panose="020B0604020202020204" pitchFamily="34" charset="0"/>
              <a:buChar char="•"/>
            </a:pPr>
            <a:r>
              <a:rPr lang="tr-TR" sz="3000" dirty="0">
                <a:latin typeface="Arial" panose="020B0604020202020204" pitchFamily="34" charset="0"/>
                <a:cs typeface="Arial" panose="020B0604020202020204" pitchFamily="34" charset="0"/>
              </a:rPr>
              <a:t>I</a:t>
            </a:r>
            <a:r>
              <a:rPr lang="en-GB" sz="2800" dirty="0" err="1">
                <a:latin typeface="Arial" panose="020B0604020202020204" pitchFamily="34" charset="0"/>
                <a:cs typeface="Arial" panose="020B0604020202020204" pitchFamily="34" charset="0"/>
              </a:rPr>
              <a:t>ncorporate</a:t>
            </a:r>
            <a:r>
              <a:rPr lang="en-GB" sz="2800" dirty="0">
                <a:latin typeface="Arial" panose="020B0604020202020204" pitchFamily="34" charset="0"/>
                <a:cs typeface="Arial" panose="020B0604020202020204" pitchFamily="34" charset="0"/>
              </a:rPr>
              <a:t> nonlinear regression models (e.g., decision trees or neural networks) to improve prediction accuracy under complex environmental conditions.</a:t>
            </a:r>
            <a:endParaRPr lang="tr-TR" sz="2800" dirty="0">
              <a:latin typeface="Arial" panose="020B0604020202020204" pitchFamily="34" charset="0"/>
              <a:cs typeface="Arial" panose="020B0604020202020204" pitchFamily="34" charset="0"/>
            </a:endParaRPr>
          </a:p>
          <a:p>
            <a:pPr algn="just"/>
            <a:endParaRPr lang="tr-TR"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GB" sz="2800" dirty="0">
                <a:latin typeface="Arial" panose="020B0604020202020204" pitchFamily="34" charset="0"/>
                <a:cs typeface="Arial" panose="020B0604020202020204" pitchFamily="34" charset="0"/>
              </a:rPr>
              <a:t>Extend the system to multi-zone buildings, enabling room-specific control and optimization.</a:t>
            </a:r>
            <a:endParaRPr lang="tr-TR"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endParaRPr lang="tr-TR" sz="28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GB" sz="2800" dirty="0">
                <a:latin typeface="Arial" panose="020B0604020202020204" pitchFamily="34" charset="0"/>
                <a:cs typeface="Arial" panose="020B0604020202020204" pitchFamily="34" charset="0"/>
              </a:rPr>
              <a:t>Integrate real-time sensor feedback and IoT connectivity for cloud-based data logging and remote adjustment.</a:t>
            </a:r>
            <a:endParaRPr lang="tr-TR" sz="2800" dirty="0">
              <a:latin typeface="Arial" panose="020B0604020202020204" pitchFamily="34" charset="0"/>
              <a:cs typeface="Arial" panose="020B0604020202020204" pitchFamily="34" charset="0"/>
            </a:endParaRPr>
          </a:p>
        </p:txBody>
      </p:sp>
      <p:sp>
        <p:nvSpPr>
          <p:cNvPr id="65" name="TextBox 64"/>
          <p:cNvSpPr txBox="1"/>
          <p:nvPr/>
        </p:nvSpPr>
        <p:spPr>
          <a:xfrm>
            <a:off x="20684664" y="7540597"/>
            <a:ext cx="9316754" cy="16250603"/>
          </a:xfrm>
          <a:prstGeom prst="rect">
            <a:avLst/>
          </a:prstGeom>
          <a:noFill/>
        </p:spPr>
        <p:txBody>
          <a:bodyPr wrap="square" rtlCol="0">
            <a:spAutoFit/>
          </a:bodyPr>
          <a:lstStyle/>
          <a:p>
            <a:pPr algn="just"/>
            <a:r>
              <a:rPr lang="en-GB" sz="3000" dirty="0">
                <a:latin typeface="Arial" panose="020B0604020202020204" pitchFamily="34" charset="0"/>
                <a:cs typeface="Arial" panose="020B0604020202020204" pitchFamily="34" charset="0"/>
              </a:rPr>
              <a:t>After the initial 4-day adaptation phase, the PI controller was activated and ran continuously throughout the year. The controller was tuned to maintain the indoor temperature around 20°C, within the desired comfort range.</a:t>
            </a:r>
            <a:r>
              <a:rPr lang="tr-TR" sz="3000" dirty="0">
                <a:latin typeface="Arial" panose="020B0604020202020204" pitchFamily="34" charset="0"/>
                <a:cs typeface="Arial" panose="020B0604020202020204" pitchFamily="34" charset="0"/>
              </a:rPr>
              <a:t> </a:t>
            </a:r>
            <a:r>
              <a:rPr lang="en-GB" sz="3000" dirty="0">
                <a:latin typeface="Arial" panose="020B0604020202020204" pitchFamily="34" charset="0"/>
                <a:cs typeface="Arial" panose="020B0604020202020204" pitchFamily="34" charset="0"/>
              </a:rPr>
              <a:t>As shown in Figure </a:t>
            </a:r>
            <a:r>
              <a:rPr lang="tr-TR" sz="3000" dirty="0">
                <a:latin typeface="Arial" panose="020B0604020202020204" pitchFamily="34" charset="0"/>
                <a:cs typeface="Arial" panose="020B0604020202020204" pitchFamily="34" charset="0"/>
              </a:rPr>
              <a:t>1</a:t>
            </a:r>
            <a:r>
              <a:rPr lang="en-GB" sz="3000" dirty="0">
                <a:latin typeface="Arial" panose="020B0604020202020204" pitchFamily="34" charset="0"/>
                <a:cs typeface="Arial" panose="020B0604020202020204" pitchFamily="34" charset="0"/>
              </a:rPr>
              <a:t>, the outdoor temperature exhibited significant seasonal fluctuations. However, the indoor temperature remained relatively stable and well-regulated due to the controller’s intervention. The control output dynamically responded to the temperature difference, increasing during cold or hot periods and stabilizing when conditions approached the target.</a:t>
            </a:r>
            <a:r>
              <a:rPr lang="tr-TR" sz="3000" dirty="0">
                <a:latin typeface="Arial" panose="020B0604020202020204" pitchFamily="34" charset="0"/>
                <a:cs typeface="Arial" panose="020B0604020202020204" pitchFamily="34" charset="0"/>
              </a:rPr>
              <a:t> </a:t>
            </a:r>
            <a:r>
              <a:rPr lang="en-GB" sz="3000" dirty="0">
                <a:latin typeface="Arial" panose="020B0604020202020204" pitchFamily="34" charset="0"/>
                <a:cs typeface="Arial" panose="020B0604020202020204" pitchFamily="34" charset="0"/>
              </a:rPr>
              <a:t>The plotted results clearly show that the system succeeded in keeping the indoor temperature within acceptable bounds, effectively filtering outdoor variations. Compared to similar studies in the literature that use PID-based or model-predictive HVAC systems, our approach using a simplified PI controller combined with short-term linear regression achieved comparable indoor stability with reduced computational complexity.</a:t>
            </a:r>
            <a:r>
              <a:rPr lang="tr-TR" sz="3000" dirty="0">
                <a:latin typeface="Arial" panose="020B0604020202020204" pitchFamily="34" charset="0"/>
                <a:cs typeface="Arial" panose="020B0604020202020204" pitchFamily="34" charset="0"/>
              </a:rPr>
              <a:t> </a:t>
            </a:r>
            <a:r>
              <a:rPr lang="en-GB" sz="3000" dirty="0">
                <a:latin typeface="Arial" panose="020B0604020202020204" pitchFamily="34" charset="0"/>
                <a:cs typeface="Arial" panose="020B0604020202020204" pitchFamily="34" charset="0"/>
              </a:rPr>
              <a:t>Overall, the results validate the system’s effectiveness and demonstrate that even with simple </a:t>
            </a:r>
            <a:r>
              <a:rPr lang="en-GB" sz="3000" dirty="0" err="1">
                <a:latin typeface="Arial" panose="020B0604020202020204" pitchFamily="34" charset="0"/>
                <a:cs typeface="Arial" panose="020B0604020202020204" pitchFamily="34" charset="0"/>
              </a:rPr>
              <a:t>modeling</a:t>
            </a:r>
            <a:r>
              <a:rPr lang="en-GB" sz="3000" dirty="0">
                <a:latin typeface="Arial" panose="020B0604020202020204" pitchFamily="34" charset="0"/>
                <a:cs typeface="Arial" panose="020B0604020202020204" pitchFamily="34" charset="0"/>
              </a:rPr>
              <a:t> assumptions, indoor comfort can be maintained reliably.</a:t>
            </a:r>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ctr"/>
            <a:r>
              <a:rPr lang="tr-TR" sz="3000" i="1" dirty="0" err="1">
                <a:latin typeface="Arial" panose="020B0604020202020204" pitchFamily="34" charset="0"/>
                <a:cs typeface="Arial" panose="020B0604020202020204" pitchFamily="34" charset="0"/>
              </a:rPr>
              <a:t>Figure</a:t>
            </a:r>
            <a:r>
              <a:rPr lang="tr-TR" sz="3000" i="1" dirty="0">
                <a:latin typeface="Arial" panose="020B0604020202020204" pitchFamily="34" charset="0"/>
                <a:cs typeface="Arial" panose="020B0604020202020204" pitchFamily="34" charset="0"/>
              </a:rPr>
              <a:t> 1</a:t>
            </a:r>
          </a:p>
        </p:txBody>
      </p:sp>
      <p:sp>
        <p:nvSpPr>
          <p:cNvPr id="66" name="TextBox 65"/>
          <p:cNvSpPr txBox="1"/>
          <p:nvPr/>
        </p:nvSpPr>
        <p:spPr>
          <a:xfrm>
            <a:off x="10603149" y="7284365"/>
            <a:ext cx="9316754" cy="30100548"/>
          </a:xfrm>
          <a:prstGeom prst="rect">
            <a:avLst/>
          </a:prstGeom>
          <a:noFill/>
        </p:spPr>
        <p:txBody>
          <a:bodyPr wrap="square" rtlCol="0">
            <a:spAutoFit/>
          </a:bodyPr>
          <a:lstStyle/>
          <a:p>
            <a:pPr marL="514350" indent="-514350" algn="just">
              <a:buAutoNum type="arabicPeriod"/>
            </a:pPr>
            <a:r>
              <a:rPr lang="en-GB" sz="3000" b="1" dirty="0">
                <a:latin typeface="Arial" panose="020B0604020202020204" pitchFamily="34" charset="0"/>
                <a:cs typeface="Arial" panose="020B0604020202020204" pitchFamily="34" charset="0"/>
              </a:rPr>
              <a:t>Dataset Generation</a:t>
            </a:r>
            <a:r>
              <a:rPr lang="tr-TR" sz="3000" b="1" dirty="0">
                <a:latin typeface="Arial" panose="020B0604020202020204" pitchFamily="34" charset="0"/>
                <a:cs typeface="Arial" panose="020B0604020202020204" pitchFamily="34" charset="0"/>
              </a:rPr>
              <a:t>:</a:t>
            </a:r>
          </a:p>
          <a:p>
            <a:pPr algn="just"/>
            <a:r>
              <a:rPr lang="en-GB" sz="3000" dirty="0">
                <a:latin typeface="Arial" panose="020B0604020202020204" pitchFamily="34" charset="0"/>
                <a:cs typeface="Arial" panose="020B0604020202020204" pitchFamily="34" charset="0"/>
              </a:rPr>
              <a:t>A temperature dataset was generated in CSV format with a sampling interval of 15 minutes, reflecting the continental climate conditions observed in Ankara. The values were synthetically </a:t>
            </a:r>
            <a:r>
              <a:rPr lang="en-GB" sz="3000" dirty="0" err="1">
                <a:latin typeface="Arial" panose="020B0604020202020204" pitchFamily="34" charset="0"/>
                <a:cs typeface="Arial" panose="020B0604020202020204" pitchFamily="34" charset="0"/>
              </a:rPr>
              <a:t>modeled</a:t>
            </a:r>
            <a:r>
              <a:rPr lang="en-GB" sz="3000" dirty="0">
                <a:latin typeface="Arial" panose="020B0604020202020204" pitchFamily="34" charset="0"/>
                <a:cs typeface="Arial" panose="020B0604020202020204" pitchFamily="34" charset="0"/>
              </a:rPr>
              <a:t> to simulate realistic outdoor temperature variations over the course of one year.</a:t>
            </a:r>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r>
              <a:rPr lang="en-GB" sz="3000" b="1" dirty="0">
                <a:latin typeface="Arial" panose="020B0604020202020204" pitchFamily="34" charset="0"/>
                <a:cs typeface="Arial" panose="020B0604020202020204" pitchFamily="34" charset="0"/>
              </a:rPr>
              <a:t>2. Indoor Temperature </a:t>
            </a:r>
            <a:r>
              <a:rPr lang="en-GB" sz="3000" b="1" dirty="0" err="1">
                <a:latin typeface="Arial" panose="020B0604020202020204" pitchFamily="34" charset="0"/>
                <a:cs typeface="Arial" panose="020B0604020202020204" pitchFamily="34" charset="0"/>
              </a:rPr>
              <a:t>Modeling</a:t>
            </a:r>
            <a:r>
              <a:rPr lang="tr-TR" sz="3000" b="1" dirty="0">
                <a:latin typeface="Arial" panose="020B0604020202020204" pitchFamily="34" charset="0"/>
                <a:cs typeface="Arial" panose="020B0604020202020204" pitchFamily="34" charset="0"/>
              </a:rPr>
              <a:t>:</a:t>
            </a:r>
          </a:p>
          <a:p>
            <a:pPr algn="just"/>
            <a:r>
              <a:rPr lang="en-GB" sz="3000" dirty="0">
                <a:latin typeface="Arial" panose="020B0604020202020204" pitchFamily="34" charset="0"/>
                <a:cs typeface="Arial" panose="020B0604020202020204" pitchFamily="34" charset="0"/>
              </a:rPr>
              <a:t>The effect of outdoor temperature on indoor conditions was simulated using realistic thermal response </a:t>
            </a:r>
            <a:r>
              <a:rPr lang="en-GB" sz="3000" dirty="0" err="1">
                <a:latin typeface="Arial" panose="020B0604020202020204" pitchFamily="34" charset="0"/>
                <a:cs typeface="Arial" panose="020B0604020202020204" pitchFamily="34" charset="0"/>
              </a:rPr>
              <a:t>behavior</a:t>
            </a:r>
            <a:r>
              <a:rPr lang="en-GB" sz="3000" dirty="0">
                <a:latin typeface="Arial" panose="020B0604020202020204" pitchFamily="34" charset="0"/>
                <a:cs typeface="Arial" panose="020B0604020202020204" pitchFamily="34" charset="0"/>
              </a:rPr>
              <a:t>, without any active control for the initial period. This allowed the indoor environment to naturally respond to external changes, creating a baseline dataset.</a:t>
            </a:r>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b="1" dirty="0">
              <a:latin typeface="Arial" panose="020B0604020202020204" pitchFamily="34" charset="0"/>
              <a:cs typeface="Arial" panose="020B0604020202020204" pitchFamily="34" charset="0"/>
            </a:endParaRPr>
          </a:p>
          <a:p>
            <a:pPr algn="just"/>
            <a:r>
              <a:rPr lang="en-GB" sz="3000" b="1" dirty="0">
                <a:latin typeface="Arial" panose="020B0604020202020204" pitchFamily="34" charset="0"/>
                <a:cs typeface="Arial" panose="020B0604020202020204" pitchFamily="34" charset="0"/>
              </a:rPr>
              <a:t>3. Controller Initialization Constraints</a:t>
            </a:r>
            <a:r>
              <a:rPr lang="tr-TR" sz="3000" b="1" dirty="0">
                <a:latin typeface="Arial" panose="020B0604020202020204" pitchFamily="34" charset="0"/>
                <a:cs typeface="Arial" panose="020B0604020202020204" pitchFamily="34" charset="0"/>
              </a:rPr>
              <a:t>:</a:t>
            </a:r>
          </a:p>
          <a:p>
            <a:pPr algn="just"/>
            <a:r>
              <a:rPr lang="en-GB" sz="3000" dirty="0">
                <a:latin typeface="Arial" panose="020B0604020202020204" pitchFamily="34" charset="0"/>
                <a:cs typeface="Arial" panose="020B0604020202020204" pitchFamily="34" charset="0"/>
              </a:rPr>
              <a:t>To prevent the PI controller from operating under unrealistic or unsafe thermal commands, the proportional and integral gains were carefully selected. Additionally, the control signal was limited to a safe operational range to avoid extreme HVAC </a:t>
            </a:r>
            <a:r>
              <a:rPr lang="en-GB" sz="3000" dirty="0" err="1">
                <a:latin typeface="Arial" panose="020B0604020202020204" pitchFamily="34" charset="0"/>
                <a:cs typeface="Arial" panose="020B0604020202020204" pitchFamily="34" charset="0"/>
              </a:rPr>
              <a:t>behaviors</a:t>
            </a:r>
            <a:r>
              <a:rPr lang="en-GB" sz="3000" dirty="0">
                <a:latin typeface="Arial" panose="020B0604020202020204" pitchFamily="34" charset="0"/>
                <a:cs typeface="Arial" panose="020B0604020202020204" pitchFamily="34" charset="0"/>
              </a:rPr>
              <a:t>.</a:t>
            </a:r>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r>
              <a:rPr lang="en-GB" sz="3000" b="1" dirty="0">
                <a:latin typeface="Arial" panose="020B0604020202020204" pitchFamily="34" charset="0"/>
                <a:cs typeface="Arial" panose="020B0604020202020204" pitchFamily="34" charset="0"/>
              </a:rPr>
              <a:t>4.Regression-Based Temperature Prediction</a:t>
            </a:r>
            <a:r>
              <a:rPr lang="tr-TR" sz="3000" b="1" dirty="0">
                <a:latin typeface="Arial" panose="020B0604020202020204" pitchFamily="34" charset="0"/>
                <a:cs typeface="Arial" panose="020B0604020202020204" pitchFamily="34" charset="0"/>
              </a:rPr>
              <a:t>:</a:t>
            </a:r>
            <a:endParaRPr lang="tr-TR" sz="3000" dirty="0">
              <a:latin typeface="Arial" panose="020B0604020202020204" pitchFamily="34" charset="0"/>
              <a:cs typeface="Arial" panose="020B0604020202020204" pitchFamily="34" charset="0"/>
            </a:endParaRPr>
          </a:p>
          <a:p>
            <a:pPr algn="just"/>
            <a:r>
              <a:rPr lang="tr-TR" sz="3000" dirty="0" err="1">
                <a:latin typeface="Arial" panose="020B0604020202020204" pitchFamily="34" charset="0"/>
                <a:cs typeface="Arial" panose="020B0604020202020204" pitchFamily="34" charset="0"/>
              </a:rPr>
              <a:t>In</a:t>
            </a:r>
            <a:r>
              <a:rPr lang="tr-TR" sz="3000" dirty="0">
                <a:latin typeface="Arial" panose="020B0604020202020204" pitchFamily="34" charset="0"/>
                <a:cs typeface="Arial" panose="020B0604020202020204" pitchFamily="34" charset="0"/>
              </a:rPr>
              <a:t> Python, t</a:t>
            </a:r>
            <a:r>
              <a:rPr lang="en-GB" sz="3000" dirty="0">
                <a:latin typeface="Arial" panose="020B0604020202020204" pitchFamily="34" charset="0"/>
                <a:cs typeface="Arial" panose="020B0604020202020204" pitchFamily="34" charset="0"/>
              </a:rPr>
              <a:t>he </a:t>
            </a:r>
            <a:r>
              <a:rPr lang="en-GB" sz="3000" dirty="0" err="1">
                <a:latin typeface="Arial" panose="020B0604020202020204" pitchFamily="34" charset="0"/>
                <a:cs typeface="Arial" panose="020B0604020202020204" pitchFamily="34" charset="0"/>
              </a:rPr>
              <a:t>LinearRegression</a:t>
            </a:r>
            <a:r>
              <a:rPr lang="en-GB" sz="3000" dirty="0">
                <a:latin typeface="Arial" panose="020B0604020202020204" pitchFamily="34" charset="0"/>
                <a:cs typeface="Arial" panose="020B0604020202020204" pitchFamily="34" charset="0"/>
              </a:rPr>
              <a:t> model from the </a:t>
            </a:r>
            <a:r>
              <a:rPr lang="en-GB" sz="3000" dirty="0" err="1">
                <a:latin typeface="Arial" panose="020B0604020202020204" pitchFamily="34" charset="0"/>
                <a:cs typeface="Arial" panose="020B0604020202020204" pitchFamily="34" charset="0"/>
              </a:rPr>
              <a:t>sklearn.linear_model</a:t>
            </a:r>
            <a:r>
              <a:rPr lang="en-GB" sz="3000" dirty="0">
                <a:latin typeface="Arial" panose="020B0604020202020204" pitchFamily="34" charset="0"/>
                <a:cs typeface="Arial" panose="020B0604020202020204" pitchFamily="34" charset="0"/>
              </a:rPr>
              <a:t> library was integrated into the project. The model was trained to predict the indoor temperature 15 minutes ahead using the last four recorded values as input features.</a:t>
            </a:r>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b="1" dirty="0">
              <a:latin typeface="Arial" panose="020B0604020202020204" pitchFamily="34" charset="0"/>
              <a:cs typeface="Arial" panose="020B0604020202020204" pitchFamily="34" charset="0"/>
            </a:endParaRPr>
          </a:p>
          <a:p>
            <a:pPr algn="just"/>
            <a:endParaRPr lang="tr-TR" sz="3000" b="1" dirty="0">
              <a:latin typeface="Arial" panose="020B0604020202020204" pitchFamily="34" charset="0"/>
              <a:cs typeface="Arial" panose="020B0604020202020204" pitchFamily="34" charset="0"/>
            </a:endParaRPr>
          </a:p>
          <a:p>
            <a:pPr algn="just"/>
            <a:r>
              <a:rPr lang="en-GB" sz="3000" b="1" dirty="0">
                <a:latin typeface="Arial" panose="020B0604020202020204" pitchFamily="34" charset="0"/>
                <a:cs typeface="Arial" panose="020B0604020202020204" pitchFamily="34" charset="0"/>
              </a:rPr>
              <a:t>5. Adaptive PI Control Logic</a:t>
            </a:r>
            <a:r>
              <a:rPr lang="tr-TR" sz="3000" b="1" dirty="0">
                <a:latin typeface="Arial" panose="020B0604020202020204" pitchFamily="34" charset="0"/>
                <a:cs typeface="Arial" panose="020B0604020202020204" pitchFamily="34" charset="0"/>
              </a:rPr>
              <a:t>:</a:t>
            </a:r>
          </a:p>
          <a:p>
            <a:pPr algn="just"/>
            <a:r>
              <a:rPr lang="en-GB" sz="3000" dirty="0">
                <a:latin typeface="Arial" panose="020B0604020202020204" pitchFamily="34" charset="0"/>
                <a:cs typeface="Arial" panose="020B0604020202020204" pitchFamily="34" charset="0"/>
              </a:rPr>
              <a:t>The PI controller was triggered based on the difference between the predicted future temperature and the desired target range. The magnitude of this difference influenced how aggressively the controller adjusted the system.</a:t>
            </a:r>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r>
              <a:rPr lang="en-GB" sz="3000" b="1" dirty="0">
                <a:latin typeface="Arial" panose="020B0604020202020204" pitchFamily="34" charset="0"/>
                <a:cs typeface="Arial" panose="020B0604020202020204" pitchFamily="34" charset="0"/>
              </a:rPr>
              <a:t>6. Initial Uncontrolled Phase</a:t>
            </a:r>
            <a:r>
              <a:rPr lang="tr-TR" sz="3000" b="1" dirty="0">
                <a:latin typeface="Arial" panose="020B0604020202020204" pitchFamily="34" charset="0"/>
                <a:cs typeface="Arial" panose="020B0604020202020204" pitchFamily="34" charset="0"/>
              </a:rPr>
              <a:t>:</a:t>
            </a:r>
          </a:p>
          <a:p>
            <a:pPr algn="just"/>
            <a:r>
              <a:rPr lang="en-GB" sz="3000" dirty="0">
                <a:latin typeface="Arial" panose="020B0604020202020204" pitchFamily="34" charset="0"/>
                <a:cs typeface="Arial" panose="020B0604020202020204" pitchFamily="34" charset="0"/>
              </a:rPr>
              <a:t>During the first four days, the controller was deliberately kept inactive to allow the indoor temperature to evolve freely under outdoor influence. This phase also provided training data for the regression model.</a:t>
            </a:r>
            <a:endParaRPr lang="tr-TR" sz="3000" dirty="0">
              <a:latin typeface="Arial" panose="020B0604020202020204" pitchFamily="34" charset="0"/>
              <a:cs typeface="Arial" panose="020B0604020202020204" pitchFamily="34" charset="0"/>
            </a:endParaRPr>
          </a:p>
          <a:p>
            <a:pPr algn="just"/>
            <a:endParaRPr lang="tr-TR" sz="3000" dirty="0">
              <a:latin typeface="Arial" panose="020B0604020202020204" pitchFamily="34" charset="0"/>
              <a:cs typeface="Arial" panose="020B0604020202020204" pitchFamily="34" charset="0"/>
            </a:endParaRPr>
          </a:p>
          <a:p>
            <a:pPr algn="just"/>
            <a:r>
              <a:rPr lang="en-GB" sz="3000" b="1" dirty="0">
                <a:latin typeface="Arial" panose="020B0604020202020204" pitchFamily="34" charset="0"/>
                <a:cs typeface="Arial" panose="020B0604020202020204" pitchFamily="34" charset="0"/>
              </a:rPr>
              <a:t>7. Controlled Operation Period</a:t>
            </a:r>
            <a:r>
              <a:rPr lang="tr-TR" sz="3000" b="1" dirty="0">
                <a:latin typeface="Arial" panose="020B0604020202020204" pitchFamily="34" charset="0"/>
                <a:cs typeface="Arial" panose="020B0604020202020204" pitchFamily="34" charset="0"/>
              </a:rPr>
              <a:t>:</a:t>
            </a:r>
          </a:p>
          <a:p>
            <a:pPr algn="just"/>
            <a:r>
              <a:rPr lang="en-GB" sz="3000" dirty="0">
                <a:latin typeface="Arial" panose="020B0604020202020204" pitchFamily="34" charset="0"/>
                <a:cs typeface="Arial" panose="020B0604020202020204" pitchFamily="34" charset="0"/>
              </a:rPr>
              <a:t>Following the initial phase, the PI controller operated continuously for the remainder of the year. It was tuned to maintain indoor temperature around 20°C within the desired comfort range.</a:t>
            </a:r>
            <a:br>
              <a:rPr lang="tr-TR" sz="3000" dirty="0">
                <a:latin typeface="Arial" panose="020B0604020202020204" pitchFamily="34" charset="0"/>
                <a:cs typeface="Arial" panose="020B0604020202020204" pitchFamily="34" charset="0"/>
              </a:rPr>
            </a:br>
            <a:endParaRPr lang="en-US" sz="3000" dirty="0">
              <a:latin typeface="Arial" panose="020B0604020202020204" pitchFamily="34" charset="0"/>
              <a:cs typeface="Arial" panose="020B0604020202020204" pitchFamily="34" charset="0"/>
            </a:endParaRPr>
          </a:p>
        </p:txBody>
      </p:sp>
      <p:pic>
        <p:nvPicPr>
          <p:cNvPr id="4" name="Resim 3" descr="ekran görüntüsü, grafik, tasarım içeren bir resim&#10;&#10;Yapay zeka tarafından oluşturulan içerik yanlış olabilir.">
            <a:extLst>
              <a:ext uri="{FF2B5EF4-FFF2-40B4-BE49-F238E27FC236}">
                <a16:creationId xmlns:a16="http://schemas.microsoft.com/office/drawing/2014/main" id="{883BB6FB-F364-5CA0-8B02-56659427A7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89325" y="42980"/>
            <a:ext cx="3908536" cy="3908536"/>
          </a:xfrm>
          <a:prstGeom prst="rect">
            <a:avLst/>
          </a:prstGeom>
        </p:spPr>
      </p:pic>
      <p:pic>
        <p:nvPicPr>
          <p:cNvPr id="6" name="Resim 5">
            <a:extLst>
              <a:ext uri="{FF2B5EF4-FFF2-40B4-BE49-F238E27FC236}">
                <a16:creationId xmlns:a16="http://schemas.microsoft.com/office/drawing/2014/main" id="{A62378B6-82F2-6E13-879B-6776587122A5}"/>
              </a:ext>
            </a:extLst>
          </p:cNvPr>
          <p:cNvPicPr>
            <a:picLocks noChangeAspect="1"/>
          </p:cNvPicPr>
          <p:nvPr/>
        </p:nvPicPr>
        <p:blipFill>
          <a:blip r:embed="rId5"/>
          <a:srcRect l="7847" t="26766" r="7917" b="25157"/>
          <a:stretch/>
        </p:blipFill>
        <p:spPr>
          <a:xfrm>
            <a:off x="10586739" y="14113352"/>
            <a:ext cx="7463851" cy="1297940"/>
          </a:xfrm>
          <a:prstGeom prst="rect">
            <a:avLst/>
          </a:prstGeom>
        </p:spPr>
      </p:pic>
      <p:pic>
        <p:nvPicPr>
          <p:cNvPr id="8" name="Resim 7">
            <a:extLst>
              <a:ext uri="{FF2B5EF4-FFF2-40B4-BE49-F238E27FC236}">
                <a16:creationId xmlns:a16="http://schemas.microsoft.com/office/drawing/2014/main" id="{54CAF16F-ED81-23AF-FA54-87466D81C29C}"/>
              </a:ext>
            </a:extLst>
          </p:cNvPr>
          <p:cNvPicPr>
            <a:picLocks noChangeAspect="1"/>
          </p:cNvPicPr>
          <p:nvPr/>
        </p:nvPicPr>
        <p:blipFill>
          <a:blip r:embed="rId6"/>
          <a:srcRect l="16353" t="23227" r="18036" b="22523"/>
          <a:stretch/>
        </p:blipFill>
        <p:spPr>
          <a:xfrm>
            <a:off x="10518494" y="18832823"/>
            <a:ext cx="2615042" cy="1572587"/>
          </a:xfrm>
          <a:prstGeom prst="rect">
            <a:avLst/>
          </a:prstGeom>
        </p:spPr>
      </p:pic>
      <p:pic>
        <p:nvPicPr>
          <p:cNvPr id="10" name="Resim 9">
            <a:extLst>
              <a:ext uri="{FF2B5EF4-FFF2-40B4-BE49-F238E27FC236}">
                <a16:creationId xmlns:a16="http://schemas.microsoft.com/office/drawing/2014/main" id="{DE49EA69-279E-E26D-7129-8408FA09472A}"/>
              </a:ext>
            </a:extLst>
          </p:cNvPr>
          <p:cNvPicPr>
            <a:picLocks noChangeAspect="1"/>
          </p:cNvPicPr>
          <p:nvPr/>
        </p:nvPicPr>
        <p:blipFill>
          <a:blip r:embed="rId7"/>
          <a:srcRect l="7158" t="13030" r="6472" b="15192"/>
          <a:stretch/>
        </p:blipFill>
        <p:spPr>
          <a:xfrm>
            <a:off x="10560339" y="23187821"/>
            <a:ext cx="7075476" cy="2691804"/>
          </a:xfrm>
          <a:prstGeom prst="rect">
            <a:avLst/>
          </a:prstGeom>
        </p:spPr>
      </p:pic>
      <p:pic>
        <p:nvPicPr>
          <p:cNvPr id="15" name="Resim 14">
            <a:extLst>
              <a:ext uri="{FF2B5EF4-FFF2-40B4-BE49-F238E27FC236}">
                <a16:creationId xmlns:a16="http://schemas.microsoft.com/office/drawing/2014/main" id="{9032C5FC-FED0-AA6D-03FE-7A206D47A574}"/>
              </a:ext>
            </a:extLst>
          </p:cNvPr>
          <p:cNvPicPr>
            <a:picLocks noChangeAspect="1"/>
          </p:cNvPicPr>
          <p:nvPr/>
        </p:nvPicPr>
        <p:blipFill>
          <a:blip r:embed="rId8"/>
          <a:srcRect l="6274" t="19000" r="5902" b="15872"/>
          <a:stretch/>
        </p:blipFill>
        <p:spPr>
          <a:xfrm>
            <a:off x="10518494" y="28942767"/>
            <a:ext cx="7600339" cy="2176040"/>
          </a:xfrm>
          <a:prstGeom prst="rect">
            <a:avLst/>
          </a:prstGeom>
        </p:spPr>
      </p:pic>
      <p:pic>
        <p:nvPicPr>
          <p:cNvPr id="17" name="Resim 16">
            <a:extLst>
              <a:ext uri="{FF2B5EF4-FFF2-40B4-BE49-F238E27FC236}">
                <a16:creationId xmlns:a16="http://schemas.microsoft.com/office/drawing/2014/main" id="{33EF1ACB-3D38-33B0-FDE6-862EFC4E132B}"/>
              </a:ext>
            </a:extLst>
          </p:cNvPr>
          <p:cNvPicPr>
            <a:picLocks noChangeAspect="1"/>
          </p:cNvPicPr>
          <p:nvPr/>
        </p:nvPicPr>
        <p:blipFill>
          <a:blip r:embed="rId9"/>
          <a:srcRect l="18493" t="24858" r="17468" b="24863"/>
          <a:stretch/>
        </p:blipFill>
        <p:spPr>
          <a:xfrm>
            <a:off x="10603149" y="36785746"/>
            <a:ext cx="2530387" cy="1444885"/>
          </a:xfrm>
          <a:prstGeom prst="rect">
            <a:avLst/>
          </a:prstGeom>
        </p:spPr>
      </p:pic>
      <p:pic>
        <p:nvPicPr>
          <p:cNvPr id="21" name="Resim 20">
            <a:extLst>
              <a:ext uri="{FF2B5EF4-FFF2-40B4-BE49-F238E27FC236}">
                <a16:creationId xmlns:a16="http://schemas.microsoft.com/office/drawing/2014/main" id="{67E4BE42-4B2B-21F9-9793-EE3BC5625187}"/>
              </a:ext>
            </a:extLst>
          </p:cNvPr>
          <p:cNvPicPr>
            <a:picLocks noChangeAspect="1"/>
          </p:cNvPicPr>
          <p:nvPr/>
        </p:nvPicPr>
        <p:blipFill>
          <a:blip r:embed="rId10"/>
          <a:stretch>
            <a:fillRect/>
          </a:stretch>
        </p:blipFill>
        <p:spPr>
          <a:xfrm>
            <a:off x="20513541" y="18612939"/>
            <a:ext cx="9316754" cy="4402939"/>
          </a:xfrm>
          <a:prstGeom prst="rect">
            <a:avLst/>
          </a:prstGeom>
        </p:spPr>
      </p:pic>
    </p:spTree>
    <p:extLst>
      <p:ext uri="{BB962C8B-B14F-4D97-AF65-F5344CB8AC3E}">
        <p14:creationId xmlns:p14="http://schemas.microsoft.com/office/powerpoint/2010/main" val="723040339"/>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1168</Words>
  <Application>Microsoft Office PowerPoint</Application>
  <PresentationFormat>Özel</PresentationFormat>
  <Paragraphs>97</Paragraphs>
  <Slides>1</Slides>
  <Notes>1</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vt:i4>
      </vt:variant>
    </vt:vector>
  </HeadingPairs>
  <TitlesOfParts>
    <vt:vector size="6" baseType="lpstr">
      <vt:lpstr>Arial</vt:lpstr>
      <vt:lpstr>Berlin Sans FB</vt:lpstr>
      <vt:lpstr>Calibri</vt:lpstr>
      <vt:lpstr>Calibri Light</vt:lpstr>
      <vt:lpstr>Office Theme</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sddgfsg</dc:title>
  <dc:creator>SULTAN CAN</dc:creator>
  <cp:lastModifiedBy>Baran Kalecikli</cp:lastModifiedBy>
  <cp:revision>36</cp:revision>
  <dcterms:created xsi:type="dcterms:W3CDTF">2024-12-19T13:41:01Z</dcterms:created>
  <dcterms:modified xsi:type="dcterms:W3CDTF">2025-06-19T14:53:25Z</dcterms:modified>
</cp:coreProperties>
</file>