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61" r:id="rId4"/>
    <p:sldId id="262" r:id="rId5"/>
    <p:sldId id="271" r:id="rId6"/>
    <p:sldId id="259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86446" autoAdjust="0"/>
  </p:normalViewPr>
  <p:slideViewPr>
    <p:cSldViewPr>
      <p:cViewPr varScale="1">
        <p:scale>
          <a:sx n="100" d="100"/>
          <a:sy n="100" d="100"/>
        </p:scale>
        <p:origin x="20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09993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3293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65874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17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955430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8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30538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792489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97226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2184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19792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17904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44756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48224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63989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98096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25920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684CDC-8EE7-4D28-A980-E12FBCC624AB}" type="slidenum">
              <a:rPr lang="ru-RU" altLang="uk-UA" smtClean="0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909971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48D5C5-56CF-40B0-8A8F-BF29F982CE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43213" y="1844675"/>
            <a:ext cx="6019800" cy="2209800"/>
          </a:xfrm>
        </p:spPr>
        <p:txBody>
          <a:bodyPr/>
          <a:lstStyle/>
          <a:p>
            <a:pPr eaLnBrk="1" hangingPunct="1"/>
            <a:r>
              <a:rPr lang="uk-U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Виникнення і набуття прав на об’єкти інтелектуальної власності</a:t>
            </a:r>
            <a:endParaRPr lang="ru-RU" altLang="uk-UA" sz="3200" b="1" dirty="0">
              <a:latin typeface="Palatino Linotype" panose="0204050205050503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8A5D0EC-266A-4D05-B9D0-7BC8C27FF2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516216" y="4221163"/>
            <a:ext cx="2627784" cy="1752600"/>
          </a:xfrm>
        </p:spPr>
        <p:txBody>
          <a:bodyPr>
            <a:normAutofit fontScale="92500" lnSpcReduction="10000"/>
          </a:bodyPr>
          <a:lstStyle/>
          <a:p>
            <a:r>
              <a:rPr lang="uk-UA" sz="2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Підготував</a:t>
            </a:r>
          </a:p>
          <a:p>
            <a:r>
              <a:rPr lang="uk-UA" sz="2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Студент ТЕФ</a:t>
            </a:r>
          </a:p>
          <a:p>
            <a:r>
              <a:rPr lang="uk-UA" sz="2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Група ТМ-01мп</a:t>
            </a:r>
          </a:p>
          <a:p>
            <a:r>
              <a:rPr lang="uk-UA" sz="2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Каліка Богдан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6876C0A-F7ED-4380-B3E8-1666FE37B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548680"/>
            <a:ext cx="6554867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uk-UA" sz="3600" i="1" dirty="0">
                <a:latin typeface="Palatino Linotype" panose="02040502050505030304" pitchFamily="18" charset="0"/>
              </a:rPr>
              <a:t>                </a:t>
            </a:r>
            <a:r>
              <a:rPr lang="uk-UA" altLang="uk-UA" sz="4000" b="1" dirty="0">
                <a:latin typeface="Palatino Linotype" panose="02040502050505030304" pitchFamily="18" charset="0"/>
              </a:rPr>
              <a:t>Службовий твір:</a:t>
            </a:r>
            <a:br>
              <a:rPr lang="uk-UA" altLang="uk-UA" sz="4000" b="1" dirty="0">
                <a:latin typeface="Palatino Linotype" panose="02040502050505030304" pitchFamily="18" charset="0"/>
              </a:rPr>
            </a:br>
            <a:endParaRPr lang="ru-RU" altLang="uk-UA" sz="3600" i="1" u="sng" dirty="0">
              <a:latin typeface="Palatino Linotype" panose="02040502050505030304" pitchFamily="18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95DD369-21A5-4828-A9D7-8AFC083A4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38308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b="1">
                <a:latin typeface="Palatino Linotype" panose="02040502050505030304" pitchFamily="18" charset="0"/>
              </a:rPr>
              <a:t> «це твір, створений автором у порядку виконання службових обов'язків у відповідності зі службовим завданням або трудовим договором (контрактом) між ним і роботодавцем»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uk-UA" altLang="uk-UA" b="1">
                <a:latin typeface="Palatino Linotype" panose="02040502050505030304" pitchFamily="18" charset="0"/>
              </a:rPr>
              <a:t>               </a:t>
            </a:r>
            <a:r>
              <a:rPr lang="uk-UA" altLang="uk-UA" b="1" i="1">
                <a:latin typeface="Palatino Linotype" panose="02040502050505030304" pitchFamily="18" charset="0"/>
              </a:rPr>
              <a:t> </a:t>
            </a:r>
            <a:r>
              <a:rPr lang="uk-UA" altLang="uk-UA" sz="2400" b="1" i="1">
                <a:latin typeface="Palatino Linotype" panose="02040502050505030304" pitchFamily="18" charset="0"/>
              </a:rPr>
              <a:t>Ст. 1</a:t>
            </a:r>
            <a:r>
              <a:rPr lang="uk-UA" altLang="uk-UA" sz="2400" b="1">
                <a:latin typeface="Palatino Linotype" panose="02040502050505030304" pitchFamily="18" charset="0"/>
              </a:rPr>
              <a:t> </a:t>
            </a:r>
            <a:r>
              <a:rPr lang="uk-UA" altLang="uk-UA" sz="2400" b="1" i="1">
                <a:latin typeface="Palatino Linotype" panose="02040502050505030304" pitchFamily="18" charset="0"/>
              </a:rPr>
              <a:t>Закону України "Про авторське право й     суміжні права" N 3792 від 23.12.93 р.</a:t>
            </a:r>
            <a:endParaRPr lang="ru-RU" altLang="uk-UA" sz="2400" b="1" i="1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E030D8F-154F-451A-8A7F-1C10A9144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6554867" cy="1524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altLang="uk-UA" sz="3600" b="1" dirty="0">
                <a:latin typeface="Palatino Linotype" panose="02040502050505030304" pitchFamily="18" charset="0"/>
              </a:rPr>
              <a:t>Службовий винахід </a:t>
            </a:r>
            <a:r>
              <a:rPr lang="uk-UA" altLang="uk-UA" sz="3600" dirty="0">
                <a:latin typeface="Palatino Linotype" panose="02040502050505030304" pitchFamily="18" charset="0"/>
              </a:rPr>
              <a:t>/</a:t>
            </a:r>
            <a:br>
              <a:rPr lang="uk-UA" altLang="uk-UA" sz="3600" dirty="0">
                <a:latin typeface="Palatino Linotype" panose="02040502050505030304" pitchFamily="18" charset="0"/>
              </a:rPr>
            </a:br>
            <a:r>
              <a:rPr lang="uk-UA" altLang="uk-UA" sz="3600" b="1" dirty="0">
                <a:latin typeface="Palatino Linotype" panose="02040502050505030304" pitchFamily="18" charset="0"/>
              </a:rPr>
              <a:t> корисна модель </a:t>
            </a:r>
            <a:br>
              <a:rPr lang="uk-UA" altLang="uk-UA" sz="3600" dirty="0">
                <a:latin typeface="Palatino Linotype" panose="02040502050505030304" pitchFamily="18" charset="0"/>
              </a:rPr>
            </a:br>
            <a:endParaRPr lang="ru-RU" altLang="uk-UA" sz="3600" dirty="0">
              <a:latin typeface="Palatino Linotype" panose="02040502050505030304" pitchFamily="18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D7F8ECE-F037-4E76-BB99-7B6C9F1BD6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38" y="2204864"/>
            <a:ext cx="8229600" cy="4543425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400" dirty="0"/>
              <a:t> </a:t>
            </a:r>
            <a:r>
              <a:rPr lang="uk-UA" altLang="uk-UA" sz="2800" b="1" dirty="0">
                <a:latin typeface="Palatino Linotype" panose="02040502050505030304" pitchFamily="18" charset="0"/>
              </a:rPr>
              <a:t>« це винахід (корисна модель), створений працівником: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800" b="1" dirty="0">
                <a:latin typeface="Palatino Linotype" panose="02040502050505030304" pitchFamily="18" charset="0"/>
              </a:rPr>
              <a:t>у зв'язку з виконанням службових обов'язків або дорученням роботодавця за умови, що трудовим договором (контрактом)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800" b="1" dirty="0">
                <a:latin typeface="Palatino Linotype" panose="02040502050505030304" pitchFamily="18" charset="0"/>
              </a:rPr>
              <a:t>не передбачене інше;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800" b="1" dirty="0">
                <a:latin typeface="Palatino Linotype" panose="02040502050505030304" pitchFamily="18" charset="0"/>
              </a:rPr>
              <a:t>с використанням досвіду, виробничих знань, секретів виробництва обладнання роботодавця».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uk-UA" sz="2800" b="1" dirty="0">
              <a:latin typeface="Palatino Linotype" panose="02040502050505030304" pitchFamily="18" charset="0"/>
            </a:endParaRPr>
          </a:p>
          <a:p>
            <a:pPr algn="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400" b="1" dirty="0">
                <a:latin typeface="Palatino Linotype" panose="02040502050505030304" pitchFamily="18" charset="0"/>
              </a:rPr>
              <a:t>                            </a:t>
            </a:r>
            <a:r>
              <a:rPr lang="ru-RU" altLang="uk-UA" sz="1400" b="1" i="1" dirty="0">
                <a:latin typeface="Palatino Linotype" panose="02040502050505030304" pitchFamily="18" charset="0"/>
              </a:rPr>
              <a:t> </a:t>
            </a:r>
            <a:r>
              <a:rPr lang="ru-RU" altLang="uk-UA" sz="1800" b="1" i="1" dirty="0">
                <a:latin typeface="Palatino Linotype" panose="02040502050505030304" pitchFamily="18" charset="0"/>
              </a:rPr>
              <a:t>С</a:t>
            </a:r>
            <a:r>
              <a:rPr lang="uk-UA" altLang="uk-UA" sz="1800" b="1" i="1" dirty="0">
                <a:latin typeface="Palatino Linotype" panose="02040502050505030304" pitchFamily="18" charset="0"/>
              </a:rPr>
              <a:t>т. 1</a:t>
            </a:r>
            <a:r>
              <a:rPr lang="uk-UA" altLang="uk-UA" sz="1800" b="1" dirty="0">
                <a:latin typeface="Palatino Linotype" panose="02040502050505030304" pitchFamily="18" charset="0"/>
              </a:rPr>
              <a:t> </a:t>
            </a:r>
            <a:r>
              <a:rPr lang="uk-UA" altLang="uk-UA" sz="1800" b="1" i="1" dirty="0">
                <a:latin typeface="Palatino Linotype" panose="02040502050505030304" pitchFamily="18" charset="0"/>
              </a:rPr>
              <a:t>Закону України "Про охорону прав на винаходи й корисні моделі"  N 3687 від 15.12.93 р</a:t>
            </a:r>
            <a:endParaRPr lang="ru-RU" altLang="uk-UA" sz="1800" b="1" i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E55C1C3-2793-4929-BD4C-2500432E7E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5616" y="1484784"/>
            <a:ext cx="6019800" cy="2209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altLang="uk-UA" sz="3200" dirty="0">
                <a:latin typeface="Palatino Linotype" panose="02040502050505030304" pitchFamily="18" charset="0"/>
              </a:rPr>
              <a:t> </a:t>
            </a:r>
            <a:r>
              <a:rPr lang="uk-UA" altLang="uk-UA" sz="4000" b="1" u="sng" dirty="0">
                <a:latin typeface="Palatino Linotype" panose="02040502050505030304" pitchFamily="18" charset="0"/>
              </a:rPr>
              <a:t>Права на службовий твір та службовий винахід</a:t>
            </a:r>
            <a:r>
              <a:rPr lang="uk-UA" altLang="uk-UA" sz="4000" b="1" dirty="0">
                <a:latin typeface="Palatino Linotype" panose="02040502050505030304" pitchFamily="18" charset="0"/>
              </a:rPr>
              <a:t> </a:t>
            </a:r>
            <a:br>
              <a:rPr lang="uk-UA" altLang="uk-UA" b="1" dirty="0">
                <a:latin typeface="Palatino Linotype" panose="02040502050505030304" pitchFamily="18" charset="0"/>
              </a:rPr>
            </a:br>
            <a:r>
              <a:rPr lang="uk-UA" altLang="uk-UA" dirty="0">
                <a:latin typeface="Palatino Linotype" panose="02040502050505030304" pitchFamily="18" charset="0"/>
              </a:rPr>
              <a:t> </a:t>
            </a:r>
            <a:r>
              <a:rPr lang="ru-RU" altLang="uk-UA" dirty="0"/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1FA9BE6-9AF5-4D06-9F18-61F2B47617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uk-UA" altLang="uk-UA"/>
              <a:t>      </a:t>
            </a:r>
            <a:endParaRPr lang="uk-UA" altLang="uk-UA">
              <a:latin typeface="Palatino Linotype" panose="02040502050505030304" pitchFamily="18" charset="0"/>
            </a:endParaRPr>
          </a:p>
          <a:p>
            <a:pPr algn="ctr" eaLnBrk="1" hangingPunct="1"/>
            <a:endParaRPr lang="ru-RU" altLang="uk-UA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72DB010-910B-49D2-965A-12A8F7C1F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8538" y="457200"/>
            <a:ext cx="6418262" cy="92075"/>
          </a:xfrm>
        </p:spPr>
        <p:txBody>
          <a:bodyPr>
            <a:normAutofit fontScale="90000"/>
          </a:bodyPr>
          <a:lstStyle/>
          <a:p>
            <a:pPr eaLnBrk="1" hangingPunct="1"/>
            <a:endParaRPr lang="uk-UA" altLang="uk-UA" sz="40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E0E2DF5-C4EB-4C67-9713-D26D7F81D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836613"/>
            <a:ext cx="8964612" cy="4959350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sz="2800" b="1">
                <a:latin typeface="Palatino Linotype" panose="02040502050505030304" pitchFamily="18" charset="0"/>
              </a:rPr>
              <a:t>Особисті немайнові права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sz="2800">
                <a:latin typeface="Palatino Linotype" panose="02040502050505030304" pitchFamily="18" charset="0"/>
              </a:rPr>
              <a:t> інтелектуальної власності на об'єкт, створений у зв'язку з виконанням трудового договору,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sz="2800" b="1">
                <a:latin typeface="Palatino Linotype" panose="02040502050505030304" pitchFamily="18" charset="0"/>
              </a:rPr>
              <a:t>належать працівнику</a:t>
            </a:r>
            <a:r>
              <a:rPr lang="uk-UA" altLang="uk-UA" sz="2800">
                <a:latin typeface="Palatino Linotype" panose="02040502050505030304" pitchFamily="18" charset="0"/>
              </a:rPr>
              <a:t>, </a:t>
            </a:r>
            <a:r>
              <a:rPr lang="uk-UA" altLang="uk-UA" sz="2800" b="1">
                <a:latin typeface="Palatino Linotype" panose="02040502050505030304" pitchFamily="18" charset="0"/>
              </a:rPr>
              <a:t>що створив цей об'єкт</a:t>
            </a:r>
            <a:r>
              <a:rPr lang="uk-UA" altLang="uk-UA" sz="2800">
                <a:latin typeface="Palatino Linotype" panose="02040502050505030304" pitchFamily="18" charset="0"/>
              </a:rPr>
              <a:t> </a:t>
            </a:r>
            <a:r>
              <a:rPr lang="uk-UA" altLang="uk-UA" sz="2800" i="1">
                <a:latin typeface="Palatino Linotype" panose="02040502050505030304" pitchFamily="18" charset="0"/>
              </a:rPr>
              <a:t>(ст. 429</a:t>
            </a:r>
            <a:r>
              <a:rPr lang="uk-UA" altLang="uk-UA" sz="2800">
                <a:latin typeface="Palatino Linotype" panose="02040502050505030304" pitchFamily="18" charset="0"/>
              </a:rPr>
              <a:t> </a:t>
            </a:r>
            <a:r>
              <a:rPr lang="uk-UA" altLang="uk-UA" sz="2800" i="1">
                <a:latin typeface="Palatino Linotype" panose="02040502050505030304" pitchFamily="18" charset="0"/>
              </a:rPr>
              <a:t>Цивільного Кодексу України</a:t>
            </a:r>
            <a:r>
              <a:rPr lang="uk-UA" altLang="uk-UA" sz="2800">
                <a:latin typeface="Palatino Linotype" panose="02040502050505030304" pitchFamily="18" charset="0"/>
              </a:rPr>
              <a:t>).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uk-UA" altLang="uk-UA" sz="2800">
              <a:latin typeface="Palatino Linotype" panose="0204050205050503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sz="2800">
                <a:latin typeface="Palatino Linotype" panose="02040502050505030304" pitchFamily="18" charset="0"/>
              </a:rPr>
              <a:t>У випадках, передбачених законом, окремі немайнові права інтелектуальної власності на такий об'єкт можуть належати юридичній або фізичній особі, де або в якого працює працівник.</a:t>
            </a:r>
            <a:r>
              <a:rPr lang="ru-RU" altLang="uk-UA" sz="2800">
                <a:latin typeface="Palatino Linotype" panose="0204050205050503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05B5833-BCC3-4D4A-A8CE-E29EEAA39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457200"/>
            <a:ext cx="7210425" cy="92075"/>
          </a:xfrm>
        </p:spPr>
        <p:txBody>
          <a:bodyPr>
            <a:normAutofit fontScale="90000"/>
          </a:bodyPr>
          <a:lstStyle/>
          <a:p>
            <a:pPr eaLnBrk="1" hangingPunct="1"/>
            <a:endParaRPr lang="uk-UA" altLang="uk-UA" sz="40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0AF0F17-0295-4C3D-825C-BE5F002B2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algn="ctr" eaLnBrk="1" hangingPunct="1"/>
            <a:r>
              <a:rPr lang="uk-UA" altLang="uk-UA" b="1">
                <a:latin typeface="Palatino Linotype" panose="02040502050505030304" pitchFamily="18" charset="0"/>
              </a:rPr>
              <a:t>Майнові права</a:t>
            </a:r>
            <a:r>
              <a:rPr lang="uk-UA" altLang="uk-UA">
                <a:latin typeface="Palatino Linotype" panose="02040502050505030304" pitchFamily="18" charset="0"/>
              </a:rPr>
              <a:t> інтелектуальної власності на об'єкт, створений у зв'язку з виконанням трудового договору, </a:t>
            </a:r>
            <a:r>
              <a:rPr lang="uk-UA" altLang="uk-UA" b="1">
                <a:latin typeface="Palatino Linotype" panose="02040502050505030304" pitchFamily="18" charset="0"/>
              </a:rPr>
              <a:t>належать </a:t>
            </a:r>
          </a:p>
          <a:p>
            <a:pPr algn="ctr" eaLnBrk="1" hangingPunct="1"/>
            <a:r>
              <a:rPr lang="uk-UA" altLang="uk-UA" b="1">
                <a:latin typeface="Palatino Linotype" panose="02040502050505030304" pitchFamily="18" charset="0"/>
              </a:rPr>
              <a:t>працівнику</a:t>
            </a:r>
            <a:r>
              <a:rPr lang="uk-UA" altLang="uk-UA">
                <a:latin typeface="Palatino Linotype" panose="02040502050505030304" pitchFamily="18" charset="0"/>
              </a:rPr>
              <a:t>, що його створив,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>
                <a:latin typeface="Palatino Linotype" panose="02040502050505030304" pitchFamily="18" charset="0"/>
              </a:rPr>
              <a:t> </a:t>
            </a:r>
            <a:r>
              <a:rPr lang="uk-UA" altLang="uk-UA" b="1">
                <a:latin typeface="Palatino Linotype" panose="02040502050505030304" pitchFamily="18" charset="0"/>
              </a:rPr>
              <a:t>і роботодавцю</a:t>
            </a:r>
            <a:r>
              <a:rPr lang="uk-UA" altLang="uk-UA">
                <a:latin typeface="Palatino Linotype" panose="02040502050505030304" pitchFamily="18" charset="0"/>
              </a:rPr>
              <a:t>, </a:t>
            </a:r>
            <a:r>
              <a:rPr lang="uk-UA" altLang="uk-UA" b="1">
                <a:latin typeface="Palatino Linotype" panose="02040502050505030304" pitchFamily="18" charset="0"/>
              </a:rPr>
              <a:t>спільно</a:t>
            </a:r>
            <a:r>
              <a:rPr lang="uk-UA" altLang="uk-UA">
                <a:latin typeface="Palatino Linotype" panose="02040502050505030304" pitchFamily="18" charset="0"/>
              </a:rPr>
              <a:t>,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u="sng">
                <a:latin typeface="Palatino Linotype" panose="02040502050505030304" pitchFamily="18" charset="0"/>
              </a:rPr>
              <a:t>якщо інше не встановлено договором</a:t>
            </a:r>
            <a:r>
              <a:rPr lang="ru-RU" altLang="uk-UA">
                <a:latin typeface="Palatino Linotype" panose="0204050205050503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B869A684-8093-4869-9332-21077E5C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371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altLang="uk-UA" sz="3200" b="1"/>
              <a:t>Особистими немайновими правами  інтелектуальної  власності</a:t>
            </a:r>
            <a:br>
              <a:rPr lang="uk-UA" altLang="uk-UA" sz="3200" b="1"/>
            </a:br>
            <a:r>
              <a:rPr lang="uk-UA" altLang="uk-UA" sz="3200" b="1"/>
              <a:t>є:</a:t>
            </a:r>
            <a:endParaRPr lang="ru-RU" altLang="uk-UA" sz="3200" b="1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E173B5-73ED-4F45-83B2-CBF380CBF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2276475"/>
            <a:ext cx="8712200" cy="4108450"/>
          </a:xfrm>
        </p:spPr>
        <p:txBody>
          <a:bodyPr bIns="0" anchor="ctr">
            <a:spAutoFit/>
          </a:bodyPr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  <a:t>1) право  на  визнання  людини творцем (автором,  виконавцем, винахідником тощо) об'єкта права інтелектуальної власності;</a:t>
            </a:r>
            <a:b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b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  <a:t>2) право   перешкоджати   будь-якому   посяганню   на   право інтелектуальної   власності,   здатному  завдати  шкоди  честі  чи репутації творця об'єкта права інтелектуальної власності;</a:t>
            </a:r>
            <a:b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b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r>
              <a:rPr lang="uk-UA" altLang="uk-UA" sz="2400">
                <a:solidFill>
                  <a:srgbClr val="002A00"/>
                </a:solidFill>
                <a:ea typeface="Arial Unicode MS" pitchFamily="34" charset="-128"/>
                <a:cs typeface="Times New Roman" panose="02020603050405020304" pitchFamily="18" charset="0"/>
              </a:rPr>
              <a:t>3) інші особисті немайнові права  інтелектуальної  власності,встановлені законом:</a:t>
            </a:r>
            <a: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607892E-55D8-4674-9FE9-7B13707089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433513"/>
            <a:ext cx="8713787" cy="4316412"/>
          </a:xfrm>
        </p:spPr>
        <p:txBody>
          <a:bodyPr bIns="0" anchor="ctr">
            <a:spAutoFit/>
          </a:bodyPr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	</a:t>
            </a:r>
            <a:r>
              <a:rPr lang="en-US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-</a:t>
            </a:r>
            <a: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 вимагати зазначення свого імені у зв'язку з  використанням твору, якщо це практично можливо;</a:t>
            </a:r>
            <a:b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b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	</a:t>
            </a:r>
            <a:r>
              <a:rPr lang="en-US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-</a:t>
            </a:r>
            <a: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 забороняти    зазначення   свого   імені   у   зв'язку  з використанням твору;</a:t>
            </a:r>
            <a:b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b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	</a:t>
            </a:r>
            <a:r>
              <a:rPr lang="en-US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-</a:t>
            </a:r>
            <a: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 обирати псевдонім у зв'язку з використанням твору;    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uk-UA" sz="2800">
              <a:solidFill>
                <a:srgbClr val="000000"/>
              </a:solidFill>
              <a:ea typeface="Arial Unicode MS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	</a:t>
            </a:r>
            <a:r>
              <a:rPr lang="en-US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-</a:t>
            </a:r>
            <a:r>
              <a:rPr lang="ru-RU" altLang="uk-UA" sz="2800">
                <a:solidFill>
                  <a:srgbClr val="000000"/>
                </a:solidFill>
                <a:ea typeface="Arial Unicode MS" pitchFamily="34" charset="-128"/>
                <a:cs typeface="Courier New" panose="02070309020205020404" pitchFamily="49" charset="0"/>
              </a:rPr>
              <a:t> на недоторканність твору.</a:t>
            </a:r>
            <a:r>
              <a:rPr lang="ru-RU" altLang="uk-UA" sz="2800">
                <a:ea typeface="Arial Unicode MS" pitchFamily="34" charset="-128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EF4DE0-B0F6-4015-8238-C3005E876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46188"/>
            <a:ext cx="8362950" cy="4848225"/>
          </a:xfrm>
        </p:spPr>
        <p:txBody>
          <a:bodyPr bIns="0" anchor="ctr">
            <a:spAutoFit/>
          </a:bodyPr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  <a:t>2. Особисті   немайнові   права   інтелектуально</a:t>
            </a:r>
            <a:r>
              <a:rPr lang="uk-UA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  <a:t>ї</a:t>
            </a:r>
            <a: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  <a:t> власності належать  творцеві  об'єкта  права  інтелектуальної  власності.  У випадках,   передбачених   законом,   особисті   немайнові права інтелектуальної власності можуть належати іншим особам.</a:t>
            </a:r>
            <a:b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b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  <a:t>3. Особисті  немайнові  права  інтелектуальної  власності  не залежать від майнових прав інтелектуальної власності.</a:t>
            </a:r>
            <a:b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b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</a:br>
            <a:r>
              <a:rPr lang="uk-UA" altLang="uk-UA" sz="2400">
                <a:solidFill>
                  <a:srgbClr val="002A00"/>
                </a:solidFill>
                <a:ea typeface="Arial Unicode MS" pitchFamily="34" charset="-128"/>
                <a:cs typeface="Times New Roman" panose="02020603050405020304" pitchFamily="18" charset="0"/>
              </a:rPr>
              <a:t>4. Особисті  немайнові  права  інтелектуальної  власності  не можуть відчужуватися (передаватися),  за винятками,  встановленими законом.</a:t>
            </a:r>
            <a:r>
              <a:rPr lang="ru-RU" altLang="uk-UA" sz="2400">
                <a:solidFill>
                  <a:srgbClr val="002A00"/>
                </a:solidFill>
                <a:ea typeface="Arial Unicode MS" pitchFamily="34" charset="-128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26950DFB-7ADB-4A43-915B-1BFA14AF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925"/>
            <a:ext cx="8218488" cy="1027113"/>
          </a:xfrm>
        </p:spPr>
        <p:txBody>
          <a:bodyPr/>
          <a:lstStyle/>
          <a:p>
            <a:pPr algn="ctr" eaLnBrk="1" hangingPunct="1"/>
            <a:r>
              <a:rPr lang="uk-UA" altLang="uk-UA" sz="2800" b="1"/>
              <a:t>Майновими правами інтелектуальної власності на твір є:</a:t>
            </a:r>
            <a:endParaRPr lang="ru-RU" altLang="uk-UA" sz="2800" b="1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729386-42D6-4229-9CD3-370CDB707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16038"/>
            <a:ext cx="8435975" cy="5216525"/>
          </a:xfrm>
        </p:spPr>
        <p:txBody>
          <a:bodyPr bIns="0" anchor="ctr">
            <a:spAutoFit/>
          </a:bodyPr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    1) право на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використання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твору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b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</a:br>
            <a:b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</a:b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    2)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виключне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право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дозволяти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використання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твору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b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</a:br>
            <a:b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</a:b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    3) право 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перешкоджати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неправомірному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використанню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твору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,  в</a:t>
            </a:r>
            <a:b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</a:b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тому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числі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забороняти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таке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використання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b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</a:br>
            <a:b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</a:b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    4)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інші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майнові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права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інтелектуальної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власності</a:t>
            </a: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,  </a:t>
            </a:r>
            <a:r>
              <a:rPr lang="ru-RU" sz="28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встановлені</a:t>
            </a:r>
            <a:b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</a:br>
            <a:r>
              <a:rPr lang="ru-RU" sz="280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Courier New" panose="02070309020205020404" pitchFamily="49" charset="0"/>
              </a:rPr>
              <a:t>законом.</a:t>
            </a:r>
            <a:endParaRPr lang="ru-RU" sz="2800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88B9E61-6304-4BD3-8C0B-884565C513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57288"/>
            <a:ext cx="8642350" cy="4316412"/>
          </a:xfrm>
        </p:spPr>
        <p:txBody>
          <a:bodyPr bIns="0" anchor="ctr">
            <a:spAutoFit/>
          </a:bodyPr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uk-UA" sz="2800">
                <a:solidFill>
                  <a:srgbClr val="002A00"/>
                </a:solidFill>
                <a:ea typeface="Arial Unicode MS" pitchFamily="34" charset="-128"/>
                <a:cs typeface="Courier New" panose="02070309020205020404" pitchFamily="49" charset="0"/>
              </a:rPr>
              <a:t>	Майнові права на твір належать його авторові, якщо інше не встановлено договором чи законом.   </a:t>
            </a:r>
            <a:r>
              <a:rPr lang="uk-UA" altLang="uk-UA" sz="2800">
                <a:solidFill>
                  <a:srgbClr val="002A00"/>
                </a:solidFill>
                <a:ea typeface="Arial Unicode MS" pitchFamily="34" charset="-128"/>
                <a:cs typeface="Times New Roman" panose="02020603050405020304" pitchFamily="18" charset="0"/>
              </a:rPr>
              <a:t>  </a:t>
            </a:r>
          </a:p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2800">
              <a:solidFill>
                <a:srgbClr val="002A00"/>
              </a:solidFill>
              <a:ea typeface="Arial Unicode MS" pitchFamily="34" charset="-128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uk-UA" sz="2800">
                <a:solidFill>
                  <a:srgbClr val="002A00"/>
                </a:solidFill>
                <a:ea typeface="Arial Unicode MS" pitchFamily="34" charset="-128"/>
                <a:cs typeface="Times New Roman" panose="02020603050405020304" pitchFamily="18" charset="0"/>
              </a:rPr>
              <a:t>	Майнові права інтелектуальної власності можуть  відповідно до  закону  бути  вкладом  до статутного капіталу юридичної особи, предметом  договору  застави  та  інших   зобов'язань,   а   також використовуватися в інших цивільних відносинах.</a:t>
            </a:r>
            <a:r>
              <a:rPr lang="ru-RU" altLang="uk-UA" sz="2800">
                <a:solidFill>
                  <a:srgbClr val="002A00"/>
                </a:solidFill>
                <a:ea typeface="Arial Unicode MS" pitchFamily="34" charset="-128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C08DD10D-78E0-47CF-AC0D-72B896C0B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5" y="533400"/>
            <a:ext cx="6554867" cy="1524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altLang="uk-UA" sz="3600" b="1" dirty="0">
                <a:latin typeface="Palatino Linotype" panose="02040502050505030304" pitchFamily="18" charset="0"/>
              </a:rPr>
              <a:t>Об'єкти права </a:t>
            </a:r>
            <a:br>
              <a:rPr lang="uk-UA" altLang="uk-UA" sz="3600" b="1" dirty="0">
                <a:latin typeface="Palatino Linotype" panose="02040502050505030304" pitchFamily="18" charset="0"/>
              </a:rPr>
            </a:br>
            <a:r>
              <a:rPr lang="uk-UA" altLang="uk-UA" sz="3600" b="1" dirty="0">
                <a:latin typeface="Palatino Linotype" panose="02040502050505030304" pitchFamily="18" charset="0"/>
              </a:rPr>
              <a:t>інтелектуальної власності (ОІВ)</a:t>
            </a:r>
            <a:br>
              <a:rPr lang="uk-UA" altLang="uk-UA" sz="3600" dirty="0">
                <a:latin typeface="Palatino Linotype" panose="02040502050505030304" pitchFamily="18" charset="0"/>
              </a:rPr>
            </a:br>
            <a:endParaRPr lang="ru-RU" altLang="uk-UA" sz="3600" dirty="0">
              <a:latin typeface="Palatino Linotype" panose="02040502050505030304" pitchFamily="18" charset="0"/>
            </a:endParaRPr>
          </a:p>
        </p:txBody>
      </p:sp>
      <p:sp>
        <p:nvSpPr>
          <p:cNvPr id="4099" name="Rectangle 7">
            <a:extLst>
              <a:ext uri="{FF2B5EF4-FFF2-40B4-BE49-F238E27FC236}">
                <a16:creationId xmlns:a16="http://schemas.microsoft.com/office/drawing/2014/main" id="{28D42C12-E91D-494A-8D8B-B76AD52FA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2556930"/>
            <a:ext cx="6554867" cy="376767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800" b="1">
                <a:latin typeface="Palatino Linotype" panose="02040502050505030304" pitchFamily="18" charset="0"/>
              </a:rPr>
              <a:t>В процесі виконання своїх службових обов’язків співробітники КНТЕУ створюють  </a:t>
            </a:r>
            <a:r>
              <a:rPr lang="uk-UA" altLang="uk-UA" sz="2800" b="1" u="sng">
                <a:latin typeface="Palatino Linotype" panose="02040502050505030304" pitchFamily="18" charset="0"/>
              </a:rPr>
              <a:t>об'єкти права інтелектуальної власності: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uk-UA" altLang="uk-UA" sz="2800" b="1">
              <a:latin typeface="Palatino Linotype" panose="0204050205050503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uk-UA" altLang="uk-UA" sz="2000" b="1">
                <a:latin typeface="Palatino Linotype" panose="02040502050505030304" pitchFamily="18" charset="0"/>
              </a:rPr>
              <a:t> </a:t>
            </a:r>
            <a:r>
              <a:rPr lang="uk-UA" altLang="uk-UA" sz="2800" b="1">
                <a:latin typeface="Palatino Linotype" panose="02040502050505030304" pitchFamily="18" charset="0"/>
              </a:rPr>
              <a:t>об’єкти авторського права </a:t>
            </a:r>
          </a:p>
          <a:p>
            <a:pPr lvl="2" eaLnBrk="1" hangingPunct="1">
              <a:lnSpc>
                <a:spcPct val="90000"/>
              </a:lnSpc>
            </a:pPr>
            <a:r>
              <a:rPr lang="uk-UA" altLang="uk-UA" sz="2800" b="1">
                <a:latin typeface="Palatino Linotype" panose="02040502050505030304" pitchFamily="18" charset="0"/>
              </a:rPr>
              <a:t> об’єкти права промислової  власності</a:t>
            </a:r>
            <a:r>
              <a:rPr lang="uk-UA" altLang="uk-UA" b="1">
                <a:latin typeface="Palatino Linotype" panose="02040502050505030304" pitchFamily="18" charset="0"/>
              </a:rPr>
              <a:t> </a:t>
            </a: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800">
                <a:latin typeface="Palatino Linotype" panose="02040502050505030304" pitchFamily="18" charset="0"/>
              </a:rPr>
              <a:t>                                                                                              </a:t>
            </a:r>
            <a:r>
              <a:rPr lang="uk-UA" altLang="uk-UA" sz="2400" i="1">
                <a:latin typeface="Palatino Linotype" panose="02040502050505030304" pitchFamily="18" charset="0"/>
              </a:rPr>
              <a:t>Цивільний Кодекс, Ст. 420</a:t>
            </a:r>
            <a:endParaRPr lang="ru-RU" altLang="uk-UA" sz="240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E36E72E2-B7E2-4857-A173-9F99F40FDE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1316037"/>
            <a:ext cx="6019800" cy="2209800"/>
          </a:xfrm>
        </p:spPr>
        <p:txBody>
          <a:bodyPr/>
          <a:lstStyle/>
          <a:p>
            <a:pPr eaLnBrk="1" hangingPunct="1"/>
            <a:r>
              <a:rPr lang="uk-UA" altLang="uk-UA" sz="3600" dirty="0"/>
              <a:t>    </a:t>
            </a:r>
            <a:r>
              <a:rPr lang="uk-UA" altLang="uk-UA" sz="3600" dirty="0">
                <a:latin typeface="Palatino Linotype" panose="02040502050505030304" pitchFamily="18" charset="0"/>
              </a:rPr>
              <a:t>Дякую за увагу</a:t>
            </a:r>
            <a:endParaRPr lang="ru-RU" altLang="uk-UA" sz="3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02D8F7-A40B-429C-B445-107926A47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uk-UA" altLang="uk-UA" sz="3600" i="1" u="sng">
                <a:latin typeface="Palatino Linotype" panose="02040502050505030304" pitchFamily="18" charset="0"/>
              </a:rPr>
              <a:t> </a:t>
            </a:r>
            <a:endParaRPr lang="ru-RU" altLang="uk-UA" sz="3600" i="1" u="sng">
              <a:latin typeface="Palatino Linotype" panose="02040502050505030304" pitchFamily="18" charset="0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4B957436-7277-4740-8A1D-A1B7356F1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229600" cy="38862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uk-UA" sz="24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підручники, книги, брошури, статті та інші письмові твори; </a:t>
            </a:r>
          </a:p>
          <a:p>
            <a:pPr eaLnBrk="1" hangingPunct="1">
              <a:defRPr/>
            </a:pPr>
            <a:r>
              <a:rPr lang="uk-UA" sz="24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лекції, промови та інші усні твори; </a:t>
            </a:r>
          </a:p>
          <a:p>
            <a:pPr eaLnBrk="1" hangingPunct="1">
              <a:defRPr/>
            </a:pPr>
            <a:r>
              <a:rPr lang="uk-UA" sz="24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комп'ютерні програми; </a:t>
            </a:r>
          </a:p>
          <a:p>
            <a:pPr eaLnBrk="1" hangingPunct="1">
              <a:defRPr/>
            </a:pPr>
            <a:r>
              <a:rPr lang="uk-UA" sz="24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 аудіовізуальні твори; </a:t>
            </a:r>
          </a:p>
          <a:p>
            <a:pPr eaLnBrk="1" hangingPunct="1">
              <a:defRPr/>
            </a:pPr>
            <a:r>
              <a:rPr lang="uk-UA" sz="24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компіляції  даних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/</a:t>
            </a:r>
            <a:r>
              <a:rPr lang="uk-UA" sz="24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бази даних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  <a:latin typeface="Palatino Linotype" panose="020405020505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sz="20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(якщо вони за добором або упорядкуванням їх складових частин є  результатом  інтелектуальної діяльності).</a:t>
            </a:r>
          </a:p>
          <a:p>
            <a:pPr algn="r" eaLnBrk="1" hangingPunct="1">
              <a:buFont typeface="Wingdings" panose="05000000000000000000" pitchFamily="2" charset="2"/>
              <a:buNone/>
              <a:defRPr/>
            </a:pPr>
            <a:r>
              <a:rPr lang="uk-UA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Цивільний Кодекс, Ст. 433; З</a:t>
            </a:r>
            <a:endParaRPr lang="en-US" sz="2000" b="1" i="1">
              <a:effectLst>
                <a:outerShdw blurRad="38100" dist="38100" dir="2700000" algn="tl">
                  <a:srgbClr val="C0C0C0"/>
                </a:outerShdw>
              </a:effectLst>
              <a:latin typeface="Palatino Linotype" panose="02040502050505030304" pitchFamily="18" charset="0"/>
            </a:endParaRPr>
          </a:p>
          <a:p>
            <a:pPr algn="r" eaLnBrk="1" hangingPunct="1">
              <a:buFont typeface="Wingdings" panose="05000000000000000000" pitchFamily="2" charset="2"/>
              <a:buNone/>
              <a:defRPr/>
            </a:pPr>
            <a:r>
              <a:rPr lang="uk-UA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Закон  «Про авторське право і суміжні права» вiд 23.12.1993  № 3792-XI, ст.8</a:t>
            </a:r>
            <a:endParaRPr lang="uk-UA" sz="2000" b="1" i="1">
              <a:latin typeface="Palatino Linotype" panose="020405020505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sz="2000" b="1">
              <a:latin typeface="Palatino Linotype" panose="02040502050505030304" pitchFamily="18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027F9ADB-843E-4620-B5DF-20E58D63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04938" y="765175"/>
            <a:ext cx="12712701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800" b="1" u="sng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Об’єкти авторського права</a:t>
            </a:r>
            <a:r>
              <a:rPr lang="uk-UA" sz="28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 </a:t>
            </a:r>
          </a:p>
          <a:p>
            <a:pPr algn="ctr" eaLnBrk="1" hangingPunct="1">
              <a:defRPr/>
            </a:pPr>
            <a:r>
              <a:rPr lang="uk-UA" sz="2800" b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(твори  у  галузі  науки):</a:t>
            </a:r>
            <a:endParaRPr lang="ru-RU" sz="2800" b="1">
              <a:effectLst>
                <a:outerShdw blurRad="38100" dist="38100" dir="2700000" algn="tl">
                  <a:srgbClr val="C0C0C0"/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B0A5848-F53F-4756-9221-63998501D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6554867" cy="1524000"/>
          </a:xfrm>
        </p:spPr>
        <p:txBody>
          <a:bodyPr/>
          <a:lstStyle/>
          <a:p>
            <a:pPr algn="ctr" eaLnBrk="1" hangingPunct="1">
              <a:defRPr/>
            </a:pPr>
            <a:r>
              <a:rPr lang="uk-UA" sz="32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Об’єкти права промислової власності</a:t>
            </a:r>
            <a:r>
              <a:rPr lang="uk-UA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uk-UA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ru-RU" sz="3600" i="1" u="sng" dirty="0">
              <a:latin typeface="Palatino Linotype" panose="02040502050505030304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0AFF0CD-8E71-4527-AFCA-8370C4BE8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2348880"/>
            <a:ext cx="6554867" cy="3767670"/>
          </a:xfrm>
        </p:spPr>
        <p:txBody>
          <a:bodyPr/>
          <a:lstStyle/>
          <a:p>
            <a:pPr algn="ctr" eaLnBrk="1" hangingPunct="1">
              <a:defRPr/>
            </a:pPr>
            <a:r>
              <a:rPr lang="uk-UA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винаходи та корисні моделі (нові продукти (пристрої, речовини), </a:t>
            </a:r>
          </a:p>
          <a:p>
            <a:pPr algn="ctr" eaLnBrk="1" hangingPunct="1">
              <a:defRPr/>
            </a:pPr>
            <a:r>
              <a:rPr lang="uk-UA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процеси та способи виробництва; </a:t>
            </a:r>
          </a:p>
          <a:p>
            <a:pPr algn="ctr" eaLnBrk="1" hangingPunct="1">
              <a:defRPr/>
            </a:pPr>
            <a:r>
              <a:rPr lang="uk-UA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нове застосування вже відомого продукту чи </a:t>
            </a:r>
            <a:r>
              <a:rPr lang="uk-UA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процессу</a:t>
            </a:r>
            <a:r>
              <a:rPr lang="uk-UA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 (способу</a:t>
            </a:r>
            <a:r>
              <a:rPr lang="uk-UA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algn="r" eaLnBrk="1" hangingPunct="1">
              <a:buFont typeface="Wingdings" panose="05000000000000000000" pitchFamily="2" charset="2"/>
              <a:buNone/>
              <a:defRPr/>
            </a:pPr>
            <a:r>
              <a:rPr lang="uk-UA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Цивільний Кодекс, Ст. 459, 460; </a:t>
            </a:r>
          </a:p>
          <a:p>
            <a:pPr algn="r" eaLnBrk="1" hangingPunct="1">
              <a:buFont typeface="Wingdings" panose="05000000000000000000" pitchFamily="2" charset="2"/>
              <a:buNone/>
              <a:defRPr/>
            </a:pPr>
            <a:r>
              <a:rPr lang="uk-UA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Закон «Про охорону прав на винаходи і корисні моделі»  </a:t>
            </a:r>
            <a:r>
              <a:rPr lang="uk-UA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вiд</a:t>
            </a:r>
            <a:r>
              <a:rPr lang="uk-UA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 15.12.1993  № 3687-XII, ст.6</a:t>
            </a:r>
            <a:r>
              <a:rPr lang="ru-RU" sz="2000" dirty="0">
                <a:latin typeface="Palatino Linotype" panose="0204050205050503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60D4E88-A95F-4CB4-851A-07F591C60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70788" cy="234950"/>
          </a:xfrm>
        </p:spPr>
        <p:txBody>
          <a:bodyPr>
            <a:normAutofit fontScale="90000"/>
          </a:bodyPr>
          <a:lstStyle/>
          <a:p>
            <a:pPr eaLnBrk="1" hangingPunct="1"/>
            <a:endParaRPr lang="uk-UA" altLang="uk-UA" sz="40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83E11DA-17F2-49B6-BA54-A21F62F61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b="1">
                <a:latin typeface="Palatino Linotype" panose="02040502050505030304" pitchFamily="18" charset="0"/>
              </a:rPr>
              <a:t>Охоронним  документом,  що засвідчує пріоритет,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b="1">
                <a:latin typeface="Palatino Linotype" panose="02040502050505030304" pitchFamily="18" charset="0"/>
              </a:rPr>
              <a:t>авторство і право власності на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b="1">
                <a:latin typeface="Palatino Linotype" panose="02040502050505030304" pitchFamily="18" charset="0"/>
              </a:rPr>
              <a:t>винахід (корисну модель)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b="1">
                <a:latin typeface="Palatino Linotype" panose="02040502050505030304" pitchFamily="18" charset="0"/>
              </a:rPr>
              <a:t>є Патент.</a:t>
            </a:r>
            <a:r>
              <a:rPr lang="ru-RU" altLang="uk-UA" b="1">
                <a:latin typeface="Palatino Linotype" panose="0204050205050503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B9D08AA0-5923-4C10-8842-B78AD484AF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43213" y="1989138"/>
            <a:ext cx="6019800" cy="2209800"/>
          </a:xfrm>
        </p:spPr>
        <p:txBody>
          <a:bodyPr/>
          <a:lstStyle/>
          <a:p>
            <a:pPr algn="ctr" eaLnBrk="1" hangingPunct="1"/>
            <a:r>
              <a:rPr lang="uk-UA" altLang="uk-UA" sz="3200">
                <a:latin typeface="Palatino Linotype" panose="02040502050505030304" pitchFamily="18" charset="0"/>
              </a:rPr>
              <a:t> </a:t>
            </a:r>
            <a:r>
              <a:rPr lang="uk-UA" altLang="uk-UA"/>
              <a:t> </a:t>
            </a:r>
            <a:r>
              <a:rPr lang="uk-UA" altLang="uk-UA">
                <a:latin typeface="Palatino Linotype" panose="02040502050505030304" pitchFamily="18" charset="0"/>
              </a:rPr>
              <a:t>Різновиди </a:t>
            </a:r>
            <a:br>
              <a:rPr lang="uk-UA" altLang="uk-UA">
                <a:latin typeface="Palatino Linotype" panose="02040502050505030304" pitchFamily="18" charset="0"/>
              </a:rPr>
            </a:br>
            <a:r>
              <a:rPr lang="uk-UA" altLang="uk-UA">
                <a:latin typeface="Palatino Linotype" panose="02040502050505030304" pitchFamily="18" charset="0"/>
              </a:rPr>
              <a:t>П а т е н т і в</a:t>
            </a:r>
            <a:r>
              <a:rPr lang="ru-RU" altLang="uk-UA"/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15AD87E-D1AE-4D2C-9BD5-C48D43FE5E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uk-UA" altLang="uk-UA"/>
              <a:t>      </a:t>
            </a:r>
            <a:endParaRPr lang="uk-UA" altLang="uk-UA">
              <a:latin typeface="Palatino Linotype" panose="02040502050505030304" pitchFamily="18" charset="0"/>
            </a:endParaRPr>
          </a:p>
          <a:p>
            <a:pPr algn="ctr" eaLnBrk="1" hangingPunct="1"/>
            <a:endParaRPr lang="ru-RU" altLang="uk-UA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46D9AA-4618-4C5E-A5A8-1EE287B1E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1" y="525426"/>
            <a:ext cx="6554867" cy="1524000"/>
          </a:xfrm>
        </p:spPr>
        <p:txBody>
          <a:bodyPr/>
          <a:lstStyle/>
          <a:p>
            <a:pPr algn="ctr" eaLnBrk="1" hangingPunct="1">
              <a:defRPr/>
            </a:pPr>
            <a:r>
              <a:rPr lang="uk-UA" sz="3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Патент на  винахід</a:t>
            </a:r>
            <a:r>
              <a:rPr lang="uk-UA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uk-UA" sz="3600" i="1" u="sng" dirty="0">
                <a:latin typeface="Palatino Linotype" panose="02040502050505030304" pitchFamily="18" charset="0"/>
              </a:rPr>
              <a:t> </a:t>
            </a:r>
            <a:endParaRPr lang="ru-RU" sz="3600" i="1" u="sng" dirty="0">
              <a:latin typeface="Palatino Linotype" panose="020405020505050303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5AB2640-55BE-45A0-A9D8-70F034035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2564904"/>
            <a:ext cx="6554867" cy="376767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uk-UA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uk-UA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різновид  патенту,  що  видається   за  результатами кваліфікаційної експертизи заявки на винахід </a:t>
            </a:r>
          </a:p>
          <a:p>
            <a:pPr eaLnBrk="1" hangingPunct="1">
              <a:defRPr/>
            </a:pPr>
            <a:r>
              <a:rPr lang="uk-UA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Строк дії патенту України на винахід становить 20  років  від дати подання  </a:t>
            </a:r>
          </a:p>
          <a:p>
            <a:pPr eaLnBrk="1" hangingPunct="1">
              <a:defRPr/>
            </a:pPr>
            <a:r>
              <a:rPr lang="uk-UA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Проводиться </a:t>
            </a:r>
            <a:r>
              <a:rPr lang="uk-UA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 кваліфікаційна експертиза</a:t>
            </a:r>
            <a:r>
              <a:rPr lang="uk-UA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  (експертиза по суті) заявки,  що  встановлює  відповідність  винаходу  умовам   </a:t>
            </a:r>
            <a:r>
              <a:rPr lang="uk-UA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патентоздатності</a:t>
            </a:r>
            <a:r>
              <a:rPr lang="uk-UA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  (новизні, винахідницькому рівню, промисловій придатності).</a:t>
            </a:r>
            <a:r>
              <a:rPr lang="ru-RU" sz="2400" dirty="0">
                <a:latin typeface="Palatino Linotype" panose="02040502050505030304" pitchFamily="18" charset="0"/>
              </a:rPr>
              <a:t> </a:t>
            </a:r>
            <a:endParaRPr lang="uk-UA" sz="2400" i="1" dirty="0">
              <a:latin typeface="Palatino Linotype" panose="02040502050505030304" pitchFamily="18" charset="0"/>
            </a:endParaRPr>
          </a:p>
          <a:p>
            <a:pPr eaLnBrk="1" hangingPunct="1">
              <a:defRPr/>
            </a:pPr>
            <a:endParaRPr lang="ru-RU" sz="2400" i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EA1B926-28A3-47AF-BF23-09A61FAAB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554867" cy="1524000"/>
          </a:xfrm>
        </p:spPr>
        <p:txBody>
          <a:bodyPr/>
          <a:lstStyle/>
          <a:p>
            <a:pPr algn="ctr" eaLnBrk="1" hangingPunct="1"/>
            <a:r>
              <a:rPr lang="uk-UA" altLang="uk-UA" sz="3600" b="1" u="sng" dirty="0">
                <a:latin typeface="Palatino Linotype" panose="02040502050505030304" pitchFamily="18" charset="0"/>
              </a:rPr>
              <a:t>Патент на корисну модель</a:t>
            </a:r>
            <a:r>
              <a:rPr lang="uk-UA" altLang="uk-UA" sz="3600" b="1" dirty="0">
                <a:latin typeface="Palatino Linotype" panose="02040502050505030304" pitchFamily="18" charset="0"/>
              </a:rPr>
              <a:t> </a:t>
            </a:r>
            <a:r>
              <a:rPr lang="uk-UA" altLang="uk-UA" sz="3600" i="1" u="sng" dirty="0">
                <a:latin typeface="Palatino Linotype" panose="02040502050505030304" pitchFamily="18" charset="0"/>
              </a:rPr>
              <a:t> </a:t>
            </a:r>
            <a:endParaRPr lang="ru-RU" altLang="uk-UA" sz="3600" i="1" u="sng" dirty="0">
              <a:latin typeface="Palatino Linotype" panose="0204050205050503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4B23DD3-7D63-4BFB-B093-E04C2380C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2060848"/>
            <a:ext cx="8686800" cy="4383087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uk-UA" altLang="uk-UA" sz="2400" b="1" dirty="0">
                <a:latin typeface="Palatino Linotype" panose="02040502050505030304" pitchFamily="18" charset="0"/>
              </a:rPr>
              <a:t>різновид патенту, що  видається за результатами формальної експертизи заявки,    </a:t>
            </a:r>
          </a:p>
          <a:p>
            <a:pPr eaLnBrk="1" hangingPunct="1"/>
            <a:r>
              <a:rPr lang="uk-UA" altLang="uk-UA" sz="2400" b="1" dirty="0">
                <a:latin typeface="Palatino Linotype" panose="02040502050505030304" pitchFamily="18" charset="0"/>
              </a:rPr>
              <a:t>Строк дії патенту на корисну модель (деклараційного патенту на корисну модель) становить 10 років від дати подання заявки до Установи.   </a:t>
            </a:r>
          </a:p>
          <a:p>
            <a:pPr eaLnBrk="1" hangingPunct="1"/>
            <a:r>
              <a:rPr lang="uk-UA" altLang="uk-UA" sz="2400" b="1" i="1" dirty="0">
                <a:latin typeface="Palatino Linotype" panose="02040502050505030304" pitchFamily="18" charset="0"/>
              </a:rPr>
              <a:t>Проводиться формальна експертиза</a:t>
            </a:r>
            <a:r>
              <a:rPr lang="uk-UA" altLang="uk-UA" sz="2400" b="1" dirty="0">
                <a:latin typeface="Palatino Linotype" panose="02040502050505030304" pitchFamily="18" charset="0"/>
              </a:rPr>
              <a:t>  (експертиза  за формальними ознаками),  у ході якої встановлюється належність  зазначеного  у  заявці  об'єкта  до  переліку  об'єктів,  які  можуть бути визнані  винаходами (корисними моделями),  і  відповідність  заявки  та  її  оформлення встановленим вимогам</a:t>
            </a:r>
            <a:r>
              <a:rPr lang="uk-UA" altLang="uk-UA" sz="2400" dirty="0">
                <a:latin typeface="Palatino Linotype" panose="02040502050505030304" pitchFamily="18" charset="0"/>
              </a:rPr>
              <a:t> </a:t>
            </a:r>
            <a:endParaRPr lang="ru-RU" altLang="uk-UA" sz="24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C4288E5-E081-4118-B11C-32CC4996D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6554867" cy="1524000"/>
          </a:xfrm>
        </p:spPr>
        <p:txBody>
          <a:bodyPr/>
          <a:lstStyle/>
          <a:p>
            <a:pPr algn="ctr" eaLnBrk="1" hangingPunct="1"/>
            <a:r>
              <a:rPr lang="uk-UA" altLang="uk-UA" sz="3600" i="1" u="sng" dirty="0">
                <a:latin typeface="Palatino Linotype" panose="02040502050505030304" pitchFamily="18" charset="0"/>
              </a:rPr>
              <a:t>Службові твори</a:t>
            </a:r>
            <a:endParaRPr lang="ru-RU" altLang="uk-UA" sz="3600" i="1" u="sng" dirty="0">
              <a:latin typeface="Palatino Linotype" panose="02040502050505030304" pitchFamily="18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4B3E94C-AA66-4AEB-BCEE-161FBA11F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b="1">
                <a:latin typeface="Palatino Linotype" panose="02040502050505030304" pitchFamily="18" charset="0"/>
              </a:rPr>
              <a:t> </a:t>
            </a:r>
            <a:r>
              <a:rPr lang="ru-RU" altLang="uk-UA" sz="2800" b="1">
                <a:latin typeface="Palatino Linotype" panose="02040502050505030304" pitchFamily="18" charset="0"/>
              </a:rPr>
              <a:t>Об'єкти інтелектуальної діяльності, створені працівником у процесі виконання ним своїх трудових обов'язків, прийнято називати </a:t>
            </a:r>
            <a:r>
              <a:rPr lang="ru-RU" altLang="uk-UA" sz="2800" b="1" u="sng">
                <a:latin typeface="Palatino Linotype" panose="02040502050505030304" pitchFamily="18" charset="0"/>
              </a:rPr>
              <a:t>службовими</a:t>
            </a:r>
            <a:r>
              <a:rPr lang="uk-UA" altLang="uk-UA" sz="2800" b="1" u="sng">
                <a:latin typeface="Palatino Linotype" panose="02040502050505030304" pitchFamily="18" charset="0"/>
              </a:rPr>
              <a:t>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uk-UA" b="1">
                <a:latin typeface="Palatino Linotype" panose="02040502050505030304" pitchFamily="18" charset="0"/>
              </a:rPr>
              <a:t>Їх </a:t>
            </a:r>
            <a:r>
              <a:rPr lang="uk-UA" altLang="uk-UA" b="1">
                <a:latin typeface="Palatino Linotype" panose="02040502050505030304" pitchFamily="18" charset="0"/>
              </a:rPr>
              <a:t>ділять на: </a:t>
            </a:r>
          </a:p>
          <a:p>
            <a:pPr algn="ctr" eaLnBrk="1" hangingPunct="1"/>
            <a:r>
              <a:rPr lang="uk-UA" altLang="uk-UA" b="1" u="sng">
                <a:latin typeface="Palatino Linotype" panose="02040502050505030304" pitchFamily="18" charset="0"/>
              </a:rPr>
              <a:t>службовий твір </a:t>
            </a:r>
          </a:p>
          <a:p>
            <a:pPr algn="ctr" eaLnBrk="1" hangingPunct="1"/>
            <a:r>
              <a:rPr lang="uk-UA" altLang="uk-UA" b="1" u="sng">
                <a:latin typeface="Palatino Linotype" panose="02040502050505030304" pitchFamily="18" charset="0"/>
              </a:rPr>
              <a:t> службовий винахід (корисну модель).</a:t>
            </a:r>
            <a:r>
              <a:rPr lang="ru-RU" altLang="uk-UA">
                <a:latin typeface="Palatino Linotype" panose="02040502050505030304" pitchFamily="18" charset="0"/>
              </a:rPr>
              <a:t> </a:t>
            </a:r>
            <a:endParaRPr lang="uk-UA" altLang="uk-UA" i="1">
              <a:latin typeface="Palatino Linotype" panose="02040502050505030304" pitchFamily="18" charset="0"/>
            </a:endParaRPr>
          </a:p>
          <a:p>
            <a:pPr eaLnBrk="1" hangingPunct="1"/>
            <a:endParaRPr lang="ru-RU" altLang="uk-UA" i="1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кибка">
  <a:themeElements>
    <a:clrScheme name="Скибка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кибк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кибка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218</TotalTime>
  <Words>922</Words>
  <Application>Microsoft Office PowerPoint</Application>
  <PresentationFormat>Екран (4:3)</PresentationFormat>
  <Paragraphs>80</Paragraphs>
  <Slides>20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9" baseType="lpstr">
      <vt:lpstr>Arial</vt:lpstr>
      <vt:lpstr>Wingdings</vt:lpstr>
      <vt:lpstr>Calibri</vt:lpstr>
      <vt:lpstr>Arial Black</vt:lpstr>
      <vt:lpstr>Times New Roman</vt:lpstr>
      <vt:lpstr>Palatino Linotype</vt:lpstr>
      <vt:lpstr>Arial Unicode MS</vt:lpstr>
      <vt:lpstr>Courier New</vt:lpstr>
      <vt:lpstr>Скибка</vt:lpstr>
      <vt:lpstr>Виникнення і набуття прав на об’єкти інтелектуальної власності</vt:lpstr>
      <vt:lpstr>Об'єкти права  інтелектуальної власності (ОІВ) </vt:lpstr>
      <vt:lpstr> </vt:lpstr>
      <vt:lpstr>Об’єкти права промислової власності  </vt:lpstr>
      <vt:lpstr>Презентація PowerPoint</vt:lpstr>
      <vt:lpstr>  Різновиди  П а т е н т і в </vt:lpstr>
      <vt:lpstr>Патент на  винахід  </vt:lpstr>
      <vt:lpstr>Патент на корисну модель  </vt:lpstr>
      <vt:lpstr>Службові твори</vt:lpstr>
      <vt:lpstr>                Службовий твір: </vt:lpstr>
      <vt:lpstr>Службовий винахід /  корисна модель  </vt:lpstr>
      <vt:lpstr> Права на службовий твір та службовий винахід    </vt:lpstr>
      <vt:lpstr>Презентація PowerPoint</vt:lpstr>
      <vt:lpstr>Презентація PowerPoint</vt:lpstr>
      <vt:lpstr>Особистими немайновими правами  інтелектуальної  власності є:</vt:lpstr>
      <vt:lpstr>Презентація PowerPoint</vt:lpstr>
      <vt:lpstr>Презентація PowerPoint</vt:lpstr>
      <vt:lpstr>Майновими правами інтелектуальної власності на твір є:</vt:lpstr>
      <vt:lpstr>Презентація PowerPoint</vt:lpstr>
      <vt:lpstr>    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Галузеві стандарти вищої освіти в системі управління якістю університетської діяльності</dc:title>
  <dc:creator>p28</dc:creator>
  <cp:lastModifiedBy>Богдан Каліка</cp:lastModifiedBy>
  <cp:revision>14</cp:revision>
  <dcterms:created xsi:type="dcterms:W3CDTF">2007-10-31T20:07:25Z</dcterms:created>
  <dcterms:modified xsi:type="dcterms:W3CDTF">2020-10-24T20:05:59Z</dcterms:modified>
</cp:coreProperties>
</file>