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7" d="100"/>
          <a:sy n="77"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nchor="ct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3E5059C3-6A89-4494-99FF-5A4D6FFD50EB}" type="datetimeFigureOut">
              <a:rPr lang="en-US" dirty="0"/>
              <a:t>10/24/2020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10/24/2020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2609285" y="2851331"/>
            <a:ext cx="3893623" cy="3071434"/>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666635" y="2851331"/>
            <a:ext cx="3899798" cy="3071434"/>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10/24/2020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10/24/2020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10/24/2020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37D525BB-DA17-4BA0-B3C8-3AC3ABC827E6}" type="datetimeFigureOut">
              <a:rPr lang="en-US" dirty="0"/>
              <a:t>10/24/2020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B16C4C9A-3960-41CF-A4E9-2A8FB932454B}" type="datetimeFigureOut">
              <a:rPr lang="en-US" dirty="0"/>
              <a:t>10/24/2020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10/24/2020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188971-A1A8-486C-ABC6-7517CB6708A1}"/>
              </a:ext>
            </a:extLst>
          </p:cNvPr>
          <p:cNvSpPr>
            <a:spLocks noGrp="1"/>
          </p:cNvSpPr>
          <p:nvPr>
            <p:ph type="ctrTitle"/>
          </p:nvPr>
        </p:nvSpPr>
        <p:spPr>
          <a:xfrm>
            <a:off x="1177447" y="3428998"/>
            <a:ext cx="6952427" cy="2268559"/>
          </a:xfrm>
        </p:spPr>
        <p:txBody>
          <a:bodyPr>
            <a:noAutofit/>
          </a:bodyPr>
          <a:lstStyle/>
          <a:p>
            <a:r>
              <a:rPr lang="uk-UA" sz="4800" b="1" i="1" dirty="0">
                <a:effectLst/>
                <a:latin typeface="Times New Roman" panose="02020603050405020304" pitchFamily="18" charset="0"/>
                <a:ea typeface="Calibri" panose="020F0502020204030204" pitchFamily="34" charset="0"/>
              </a:rPr>
              <a:t>Виникнення і набуття прав на об’єкти інтелектуальної власності</a:t>
            </a:r>
            <a:endParaRPr lang="uk-UA" sz="4800" dirty="0"/>
          </a:p>
        </p:txBody>
      </p:sp>
      <p:sp>
        <p:nvSpPr>
          <p:cNvPr id="3" name="Підзаголовок 2">
            <a:extLst>
              <a:ext uri="{FF2B5EF4-FFF2-40B4-BE49-F238E27FC236}">
                <a16:creationId xmlns:a16="http://schemas.microsoft.com/office/drawing/2014/main" id="{75A37D75-DA01-42E4-92B6-F12ADC90E3AB}"/>
              </a:ext>
            </a:extLst>
          </p:cNvPr>
          <p:cNvSpPr>
            <a:spLocks noGrp="1"/>
          </p:cNvSpPr>
          <p:nvPr>
            <p:ph type="subTitle" idx="1"/>
          </p:nvPr>
        </p:nvSpPr>
        <p:spPr>
          <a:xfrm>
            <a:off x="9880706" y="4703304"/>
            <a:ext cx="2267693" cy="1988506"/>
          </a:xfrm>
        </p:spPr>
        <p:txBody>
          <a:bodyPr>
            <a:normAutofit/>
          </a:bodyPr>
          <a:lstStyle/>
          <a:p>
            <a:r>
              <a:rPr lang="uk-UA" b="1" dirty="0">
                <a:solidFill>
                  <a:schemeClr val="bg1">
                    <a:lumMod val="95000"/>
                    <a:lumOff val="5000"/>
                  </a:schemeClr>
                </a:solidFill>
              </a:rPr>
              <a:t>Підготував</a:t>
            </a:r>
          </a:p>
          <a:p>
            <a:r>
              <a:rPr lang="uk-UA" b="1" dirty="0">
                <a:solidFill>
                  <a:schemeClr val="bg1">
                    <a:lumMod val="95000"/>
                    <a:lumOff val="5000"/>
                  </a:schemeClr>
                </a:solidFill>
              </a:rPr>
              <a:t>Студент ТЕФ</a:t>
            </a:r>
          </a:p>
          <a:p>
            <a:r>
              <a:rPr lang="uk-UA" b="1" dirty="0">
                <a:solidFill>
                  <a:schemeClr val="bg1">
                    <a:lumMod val="95000"/>
                    <a:lumOff val="5000"/>
                  </a:schemeClr>
                </a:solidFill>
              </a:rPr>
              <a:t>Група ТМ-01мп</a:t>
            </a:r>
          </a:p>
          <a:p>
            <a:r>
              <a:rPr lang="uk-UA" b="1" dirty="0">
                <a:solidFill>
                  <a:schemeClr val="bg1">
                    <a:lumMod val="95000"/>
                    <a:lumOff val="5000"/>
                  </a:schemeClr>
                </a:solidFill>
              </a:rPr>
              <a:t>Каліка Богдан</a:t>
            </a:r>
          </a:p>
        </p:txBody>
      </p:sp>
    </p:spTree>
    <p:extLst>
      <p:ext uri="{BB962C8B-B14F-4D97-AF65-F5344CB8AC3E}">
        <p14:creationId xmlns:p14="http://schemas.microsoft.com/office/powerpoint/2010/main" val="1115412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a:bodyPr>
          <a:lstStyle/>
          <a:p>
            <a:r>
              <a:rPr lang="uk-UA" b="0" i="0" dirty="0">
                <a:solidFill>
                  <a:schemeClr val="tx1">
                    <a:lumMod val="95000"/>
                  </a:schemeClr>
                </a:solidFill>
                <a:effectLst/>
                <a:latin typeface="Tahoma" panose="020B0604030504040204" pitchFamily="34" charset="0"/>
              </a:rPr>
              <a:t>Фізичних особи</a:t>
            </a: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a:xfrm>
            <a:off x="2773599" y="2052115"/>
            <a:ext cx="7796540" cy="4674361"/>
          </a:xfrm>
        </p:spPr>
        <p:txBody>
          <a:bodyPr>
            <a:normAutofit/>
          </a:bodyPr>
          <a:lstStyle/>
          <a:p>
            <a:pPr algn="l"/>
            <a:r>
              <a:rPr lang="uk-UA" b="0" i="0" dirty="0">
                <a:solidFill>
                  <a:schemeClr val="tx1">
                    <a:lumMod val="95000"/>
                  </a:schemeClr>
                </a:solidFill>
                <a:effectLst/>
                <a:latin typeface="Tahoma" panose="020B0604030504040204" pitchFamily="34" charset="0"/>
              </a:rPr>
              <a:t>Що стосується фізичних осіб - підприємців, то можливі такі варіанти співвідношення імені і комерційного найменування:</a:t>
            </a:r>
          </a:p>
          <a:p>
            <a:pPr algn="l">
              <a:buFont typeface="+mj-lt"/>
              <a:buAutoNum type="arabicPeriod"/>
            </a:pPr>
            <a:r>
              <a:rPr lang="uk-UA" b="0" i="0" dirty="0">
                <a:solidFill>
                  <a:schemeClr val="tx1">
                    <a:lumMod val="95000"/>
                  </a:schemeClr>
                </a:solidFill>
                <a:effectLst/>
                <a:latin typeface="Tahoma" panose="020B0604030504040204" pitchFamily="34" charset="0"/>
              </a:rPr>
              <a:t> ім'я фізичної особи і комерційне найменування збігаються (наприклад, кафе "Колос Світлани Олександрівни");</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може бути частиною імені фізичної особи (наприклад, кафе "Світлана" чи "Колос");</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і ім'я фізичної особи можуть бути різними (наприклад, кафе "Ласунка").</a:t>
            </a:r>
          </a:p>
        </p:txBody>
      </p:sp>
    </p:spTree>
    <p:extLst>
      <p:ext uri="{BB962C8B-B14F-4D97-AF65-F5344CB8AC3E}">
        <p14:creationId xmlns:p14="http://schemas.microsoft.com/office/powerpoint/2010/main" val="158914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a:bodyPr>
          <a:lstStyle/>
          <a:p>
            <a:r>
              <a:rPr lang="uk-UA" b="0" i="0" dirty="0">
                <a:solidFill>
                  <a:schemeClr val="tx1">
                    <a:lumMod val="95000"/>
                  </a:schemeClr>
                </a:solidFill>
                <a:effectLst/>
                <a:latin typeface="Tahoma" panose="020B0604030504040204" pitchFamily="34" charset="0"/>
              </a:rPr>
              <a:t>Фізичних особи</a:t>
            </a: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a:xfrm>
            <a:off x="2773599" y="2052115"/>
            <a:ext cx="7796540" cy="4674361"/>
          </a:xfrm>
        </p:spPr>
        <p:txBody>
          <a:bodyPr>
            <a:normAutofit/>
          </a:bodyPr>
          <a:lstStyle/>
          <a:p>
            <a:pPr algn="l"/>
            <a:r>
              <a:rPr lang="uk-UA" b="0" i="0" dirty="0">
                <a:solidFill>
                  <a:schemeClr val="tx1">
                    <a:lumMod val="95000"/>
                  </a:schemeClr>
                </a:solidFill>
                <a:effectLst/>
                <a:latin typeface="Tahoma" panose="020B0604030504040204" pitchFamily="34" charset="0"/>
              </a:rPr>
              <a:t>Що стосується фізичних осіб - підприємців, то можливі такі варіанти співвідношення імені і комерційного найменування:</a:t>
            </a:r>
          </a:p>
          <a:p>
            <a:pPr algn="l">
              <a:buFont typeface="+mj-lt"/>
              <a:buAutoNum type="arabicPeriod"/>
            </a:pPr>
            <a:r>
              <a:rPr lang="uk-UA" b="0" i="0" dirty="0">
                <a:solidFill>
                  <a:schemeClr val="tx1">
                    <a:lumMod val="95000"/>
                  </a:schemeClr>
                </a:solidFill>
                <a:effectLst/>
                <a:latin typeface="Tahoma" panose="020B0604030504040204" pitchFamily="34" charset="0"/>
              </a:rPr>
              <a:t> ім'я фізичної особи і комерційне найменування збігаються (наприклад, кафе "Колос Світлани Олександрівни");</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може бути частиною імені фізичної особи (наприклад, кафе "Світлана" чи "Колос");</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і ім'я фізичної особи можуть бути різними (наприклад, кафе "Ласунка").</a:t>
            </a:r>
          </a:p>
        </p:txBody>
      </p:sp>
    </p:spTree>
    <p:extLst>
      <p:ext uri="{BB962C8B-B14F-4D97-AF65-F5344CB8AC3E}">
        <p14:creationId xmlns:p14="http://schemas.microsoft.com/office/powerpoint/2010/main" val="421828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a:bodyPr>
          <a:lstStyle/>
          <a:p>
            <a:r>
              <a:rPr lang="uk-UA" b="0" i="0" dirty="0">
                <a:solidFill>
                  <a:schemeClr val="tx1">
                    <a:lumMod val="95000"/>
                  </a:schemeClr>
                </a:solidFill>
                <a:effectLst/>
                <a:latin typeface="Tahoma" panose="020B0604030504040204" pitchFamily="34" charset="0"/>
              </a:rPr>
              <a:t>Фізичних особи</a:t>
            </a: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a:xfrm>
            <a:off x="2773599" y="2052115"/>
            <a:ext cx="7796540" cy="4674361"/>
          </a:xfrm>
        </p:spPr>
        <p:txBody>
          <a:bodyPr>
            <a:normAutofit/>
          </a:bodyPr>
          <a:lstStyle/>
          <a:p>
            <a:pPr algn="l"/>
            <a:r>
              <a:rPr lang="uk-UA" b="0" i="0" dirty="0">
                <a:solidFill>
                  <a:schemeClr val="tx1">
                    <a:lumMod val="95000"/>
                  </a:schemeClr>
                </a:solidFill>
                <a:effectLst/>
                <a:latin typeface="Tahoma" panose="020B0604030504040204" pitchFamily="34" charset="0"/>
              </a:rPr>
              <a:t>Що стосується фізичних осіб - підприємців, то можливі такі варіанти співвідношення імені і комерційного найменування:</a:t>
            </a:r>
          </a:p>
          <a:p>
            <a:pPr algn="l">
              <a:buFont typeface="+mj-lt"/>
              <a:buAutoNum type="arabicPeriod"/>
            </a:pPr>
            <a:r>
              <a:rPr lang="uk-UA" b="0" i="0" dirty="0">
                <a:solidFill>
                  <a:schemeClr val="tx1">
                    <a:lumMod val="95000"/>
                  </a:schemeClr>
                </a:solidFill>
                <a:effectLst/>
                <a:latin typeface="Tahoma" panose="020B0604030504040204" pitchFamily="34" charset="0"/>
              </a:rPr>
              <a:t> ім'я фізичної особи і комерційне найменування збігаються (наприклад, кафе "Колос Світлани Олександрівни");</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може бути частиною імені фізичної особи (наприклад, кафе "Світлана" чи "Колос");</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і ім'я фізичної особи можуть бути різними (наприклад, кафе "Ласунка").</a:t>
            </a:r>
          </a:p>
        </p:txBody>
      </p:sp>
    </p:spTree>
    <p:extLst>
      <p:ext uri="{BB962C8B-B14F-4D97-AF65-F5344CB8AC3E}">
        <p14:creationId xmlns:p14="http://schemas.microsoft.com/office/powerpoint/2010/main" val="2199748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a:bodyPr>
          <a:lstStyle/>
          <a:p>
            <a:r>
              <a:rPr lang="uk-UA" b="0" i="0" dirty="0">
                <a:solidFill>
                  <a:schemeClr val="tx1">
                    <a:lumMod val="95000"/>
                  </a:schemeClr>
                </a:solidFill>
                <a:effectLst/>
                <a:latin typeface="Tahoma" panose="020B0604030504040204" pitchFamily="34" charset="0"/>
              </a:rPr>
              <a:t>Фізичних особи</a:t>
            </a: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a:xfrm>
            <a:off x="2773599" y="2052115"/>
            <a:ext cx="7796540" cy="4674361"/>
          </a:xfrm>
        </p:spPr>
        <p:txBody>
          <a:bodyPr>
            <a:normAutofit/>
          </a:bodyPr>
          <a:lstStyle/>
          <a:p>
            <a:pPr algn="l"/>
            <a:r>
              <a:rPr lang="uk-UA" b="0" i="0" dirty="0">
                <a:solidFill>
                  <a:schemeClr val="tx1">
                    <a:lumMod val="95000"/>
                  </a:schemeClr>
                </a:solidFill>
                <a:effectLst/>
                <a:latin typeface="Tahoma" panose="020B0604030504040204" pitchFamily="34" charset="0"/>
              </a:rPr>
              <a:t>Що стосується фізичних осіб - підприємців, то можливі такі варіанти співвідношення імені і комерційного найменування:</a:t>
            </a:r>
          </a:p>
          <a:p>
            <a:pPr algn="l">
              <a:buFont typeface="+mj-lt"/>
              <a:buAutoNum type="arabicPeriod"/>
            </a:pPr>
            <a:r>
              <a:rPr lang="uk-UA" b="0" i="0" dirty="0">
                <a:solidFill>
                  <a:schemeClr val="tx1">
                    <a:lumMod val="95000"/>
                  </a:schemeClr>
                </a:solidFill>
                <a:effectLst/>
                <a:latin typeface="Tahoma" panose="020B0604030504040204" pitchFamily="34" charset="0"/>
              </a:rPr>
              <a:t> ім'я фізичної особи і комерційне найменування збігаються (наприклад, кафе "Колос Світлани Олександрівни");</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може бути частиною імені фізичної особи (наприклад, кафе "Світлана" чи "Колос");</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і ім'я фізичної особи можуть бути різними (наприклад, кафе "Ласунка").</a:t>
            </a:r>
          </a:p>
        </p:txBody>
      </p:sp>
    </p:spTree>
    <p:extLst>
      <p:ext uri="{BB962C8B-B14F-4D97-AF65-F5344CB8AC3E}">
        <p14:creationId xmlns:p14="http://schemas.microsoft.com/office/powerpoint/2010/main" val="17658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fontScale="90000"/>
          </a:bodyPr>
          <a:lstStyle/>
          <a:p>
            <a:r>
              <a:rPr lang="ru-RU" b="1" i="0" dirty="0">
                <a:solidFill>
                  <a:schemeClr val="tx1">
                    <a:lumMod val="95000"/>
                  </a:schemeClr>
                </a:solidFill>
                <a:effectLst/>
                <a:latin typeface="Myriad Pro"/>
              </a:rPr>
              <a:t>Право </a:t>
            </a:r>
            <a:r>
              <a:rPr lang="ru-RU" b="1" i="0" dirty="0" err="1">
                <a:solidFill>
                  <a:schemeClr val="tx1">
                    <a:lumMod val="95000"/>
                  </a:schemeClr>
                </a:solidFill>
                <a:effectLst/>
                <a:latin typeface="Myriad Pro"/>
              </a:rPr>
              <a:t>інтелектуальної</a:t>
            </a:r>
            <a:r>
              <a:rPr lang="ru-RU" b="1" i="0" dirty="0">
                <a:solidFill>
                  <a:schemeClr val="tx1">
                    <a:lumMod val="95000"/>
                  </a:schemeClr>
                </a:solidFill>
                <a:effectLst/>
                <a:latin typeface="Myriad Pro"/>
              </a:rPr>
              <a:t> </a:t>
            </a:r>
            <a:r>
              <a:rPr lang="ru-RU" b="1" i="0" dirty="0" err="1">
                <a:solidFill>
                  <a:schemeClr val="tx1">
                    <a:lumMod val="95000"/>
                  </a:schemeClr>
                </a:solidFill>
                <a:effectLst/>
                <a:latin typeface="Myriad Pro"/>
              </a:rPr>
              <a:t>власності</a:t>
            </a:r>
            <a:r>
              <a:rPr lang="ru-RU" b="1" i="0" dirty="0">
                <a:solidFill>
                  <a:schemeClr val="tx1">
                    <a:lumMod val="95000"/>
                  </a:schemeClr>
                </a:solidFill>
                <a:effectLst/>
                <a:latin typeface="Myriad Pro"/>
              </a:rPr>
              <a:t> на </a:t>
            </a:r>
            <a:r>
              <a:rPr lang="ru-RU" b="1" i="0" dirty="0" err="1">
                <a:solidFill>
                  <a:schemeClr val="tx1">
                    <a:lumMod val="95000"/>
                  </a:schemeClr>
                </a:solidFill>
                <a:effectLst/>
                <a:latin typeface="Myriad Pro"/>
              </a:rPr>
              <a:t>комерційне</a:t>
            </a:r>
            <a:r>
              <a:rPr lang="ru-RU" b="1" i="0" dirty="0">
                <a:solidFill>
                  <a:schemeClr val="tx1">
                    <a:lumMod val="95000"/>
                  </a:schemeClr>
                </a:solidFill>
                <a:effectLst/>
                <a:latin typeface="Myriad Pro"/>
              </a:rPr>
              <a:t> </a:t>
            </a:r>
            <a:r>
              <a:rPr lang="ru-RU" b="1" i="0" dirty="0" err="1">
                <a:solidFill>
                  <a:schemeClr val="tx1">
                    <a:lumMod val="95000"/>
                  </a:schemeClr>
                </a:solidFill>
                <a:effectLst/>
                <a:latin typeface="Myriad Pro"/>
              </a:rPr>
              <a:t>найменування</a:t>
            </a:r>
            <a:br>
              <a:rPr lang="ru-RU" b="1" i="0" dirty="0">
                <a:solidFill>
                  <a:schemeClr val="tx1">
                    <a:lumMod val="95000"/>
                  </a:schemeClr>
                </a:solidFill>
                <a:effectLst/>
                <a:latin typeface="Myriad Pro"/>
              </a:rPr>
            </a:b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p:txBody>
          <a:bodyPr>
            <a:normAutofit fontScale="85000" lnSpcReduction="20000"/>
          </a:bodyPr>
          <a:lstStyle/>
          <a:p>
            <a:pPr algn="l"/>
            <a:r>
              <a:rPr lang="uk-UA" b="0" i="0" dirty="0">
                <a:solidFill>
                  <a:schemeClr val="tx1">
                    <a:lumMod val="95000"/>
                  </a:schemeClr>
                </a:solidFill>
                <a:effectLst/>
                <a:latin typeface="Tahoma" panose="020B0604030504040204" pitchFamily="34" charset="0"/>
              </a:rPr>
              <a:t>Поняття комерційного найменування. Паризька конвенція з охорони промислової власності від 20 березня 1883 р. серед об'єктів зазначає "</a:t>
            </a:r>
            <a:r>
              <a:rPr lang="en-US" b="0" i="0" dirty="0">
                <a:solidFill>
                  <a:schemeClr val="tx1">
                    <a:lumMod val="95000"/>
                  </a:schemeClr>
                </a:solidFill>
                <a:effectLst/>
                <a:latin typeface="Tahoma" panose="020B0604030504040204" pitchFamily="34" charset="0"/>
              </a:rPr>
              <a:t>trade name". </a:t>
            </a:r>
            <a:r>
              <a:rPr lang="uk-UA" b="0" i="0" dirty="0">
                <a:solidFill>
                  <a:schemeClr val="tx1">
                    <a:lumMod val="95000"/>
                  </a:schemeClr>
                </a:solidFill>
                <a:effectLst/>
                <a:latin typeface="Tahoma" panose="020B0604030504040204" pitchFamily="34" charset="0"/>
              </a:rPr>
              <a:t>Цей термін був перекладений з англійської мови як "фірмове найменування" і набув широкого використання за часів Радянського Союзу. Однак, якщо здійснити дослівний переклад, то слід було б говорити про торговельне або комерційне найменування. Можливо, враховуючи саме цю обставину, ЦК України при регулюванні цього об'єкта використав термін "комерційне найменування".</a:t>
            </a:r>
          </a:p>
          <a:p>
            <a:pPr algn="l"/>
            <a:r>
              <a:rPr lang="uk-UA" b="0" i="0" dirty="0">
                <a:solidFill>
                  <a:schemeClr val="tx1">
                    <a:lumMod val="95000"/>
                  </a:schemeClr>
                </a:solidFill>
                <a:effectLst/>
                <a:latin typeface="Tahoma" panose="020B0604030504040204" pitchFamily="34" charset="0"/>
              </a:rPr>
              <a:t>Відповідно до ст. 489 ЦК, правова охорона надається комерційному найменуванню, якщо воно дає можливість вирізнити одну особу з-поміж інших та не вводить в оману споживачів щодо справжньої її діяльності. Таким чином, основною функцією комерційного найменування є індивідуалізація суб'єктів - учасників цивільного обороту.</a:t>
            </a:r>
          </a:p>
        </p:txBody>
      </p:sp>
    </p:spTree>
    <p:extLst>
      <p:ext uri="{BB962C8B-B14F-4D97-AF65-F5344CB8AC3E}">
        <p14:creationId xmlns:p14="http://schemas.microsoft.com/office/powerpoint/2010/main" val="33285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a:bodyPr>
          <a:lstStyle/>
          <a:p>
            <a:r>
              <a:rPr lang="uk-UA" b="0" i="0" dirty="0">
                <a:solidFill>
                  <a:schemeClr val="tx1">
                    <a:lumMod val="95000"/>
                  </a:schemeClr>
                </a:solidFill>
                <a:effectLst/>
                <a:latin typeface="Tahoma" panose="020B0604030504040204" pitchFamily="34" charset="0"/>
              </a:rPr>
              <a:t>Комерційне найменування</a:t>
            </a: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p:txBody>
          <a:bodyPr>
            <a:normAutofit fontScale="62500" lnSpcReduction="20000"/>
          </a:bodyPr>
          <a:lstStyle/>
          <a:p>
            <a:pPr algn="l"/>
            <a:r>
              <a:rPr lang="uk-UA" b="0" i="0" dirty="0">
                <a:solidFill>
                  <a:schemeClr val="tx1">
                    <a:lumMod val="95000"/>
                  </a:schemeClr>
                </a:solidFill>
                <a:effectLst/>
                <a:latin typeface="Tahoma" panose="020B0604030504040204" pitchFamily="34" charset="0"/>
              </a:rPr>
              <a:t>Комерційне найменування - це найменування, під яким особа виступає у цивільному обороті і яке індивідуалізує цю особу серед інших його учасників.</a:t>
            </a:r>
          </a:p>
          <a:p>
            <a:pPr algn="l"/>
            <a:r>
              <a:rPr lang="uk-UA" b="0" i="0" dirty="0">
                <a:solidFill>
                  <a:schemeClr val="tx1">
                    <a:lumMod val="95000"/>
                  </a:schemeClr>
                </a:solidFill>
                <a:effectLst/>
                <a:latin typeface="Tahoma" panose="020B0604030504040204" pitchFamily="34" charset="0"/>
              </a:rPr>
              <a:t>Суб'єктами прав на комерційне найменування є юридичні та фізичні особи - підприємці.</a:t>
            </a:r>
          </a:p>
          <a:p>
            <a:pPr algn="l"/>
            <a:r>
              <a:rPr lang="uk-UA" b="0" i="0" dirty="0">
                <a:solidFill>
                  <a:schemeClr val="tx1">
                    <a:lumMod val="95000"/>
                  </a:schemeClr>
                </a:solidFill>
                <a:effectLst/>
                <a:latin typeface="Tahoma" panose="020B0604030504040204" pitchFamily="34" charset="0"/>
              </a:rPr>
              <a:t>У зв'язку з цим виникає потреба з'ясувати співвідношення термінів "найменування юридичної особи" та "ім'я фізичної особи - підприємця", з одного боку, та "комерційне найменування" - з другого.</a:t>
            </a:r>
          </a:p>
          <a:p>
            <a:pPr algn="l"/>
            <a:r>
              <a:rPr lang="uk-UA" b="0" i="0" dirty="0">
                <a:solidFill>
                  <a:schemeClr val="tx1">
                    <a:lumMod val="95000"/>
                  </a:schemeClr>
                </a:solidFill>
                <a:effectLst/>
                <a:latin typeface="Tahoma" panose="020B0604030504040204" pitchFamily="34" charset="0"/>
              </a:rPr>
              <a:t>Відповідно до ч. 1 ст. 90 ЦК України юридична особа повинна мати своє найменування, яке містить інформацію про її організаційно- правову форму. У той же час ч. 2 цієї статті передбачає, що юридична особа, що є підприємницьким товариством, може мати комерційне (фірмове) найменування.</a:t>
            </a:r>
          </a:p>
          <a:p>
            <a:pPr algn="l"/>
            <a:r>
              <a:rPr lang="uk-UA" b="0" i="0" dirty="0">
                <a:solidFill>
                  <a:schemeClr val="tx1">
                    <a:lumMod val="95000"/>
                  </a:schemeClr>
                </a:solidFill>
                <a:effectLst/>
                <a:latin typeface="Tahoma" panose="020B0604030504040204" pitchFamily="34" charset="0"/>
              </a:rPr>
              <a:t>Як бачимо, без найменування юридична особа існувати не може. Це положення не викликає жодних сумнівів. Звичайно, щоб виник новий суб'єкт права, потрібно, щоб він мав своє ім'я. Це обумовлено перш за все такою прагматичною метою, як потреба обліку осіб, тобто мова передусім іде про адміністративні відносини. Отже, найменування юридичної особи відіграє роль ідентифікатора суб'єкта подібно імені фізичної особи.</a:t>
            </a:r>
          </a:p>
        </p:txBody>
      </p:sp>
    </p:spTree>
    <p:extLst>
      <p:ext uri="{BB962C8B-B14F-4D97-AF65-F5344CB8AC3E}">
        <p14:creationId xmlns:p14="http://schemas.microsoft.com/office/powerpoint/2010/main" val="330712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a:bodyPr>
          <a:lstStyle/>
          <a:p>
            <a:r>
              <a:rPr lang="ru-RU" b="1" i="0" dirty="0" err="1">
                <a:solidFill>
                  <a:schemeClr val="tx1">
                    <a:lumMod val="95000"/>
                  </a:schemeClr>
                </a:solidFill>
                <a:effectLst/>
                <a:latin typeface="Myriad Pro"/>
              </a:rPr>
              <a:t>Підприємницькі</a:t>
            </a:r>
            <a:r>
              <a:rPr lang="ru-RU" b="1" i="0" dirty="0">
                <a:solidFill>
                  <a:schemeClr val="tx1">
                    <a:lumMod val="95000"/>
                  </a:schemeClr>
                </a:solidFill>
                <a:effectLst/>
                <a:latin typeface="Myriad Pro"/>
              </a:rPr>
              <a:t> </a:t>
            </a:r>
            <a:r>
              <a:rPr lang="ru-RU" b="1" i="0" dirty="0" err="1">
                <a:solidFill>
                  <a:schemeClr val="tx1">
                    <a:lumMod val="95000"/>
                  </a:schemeClr>
                </a:solidFill>
                <a:effectLst/>
                <a:latin typeface="Myriad Pro"/>
              </a:rPr>
              <a:t>юридичні</a:t>
            </a:r>
            <a:r>
              <a:rPr lang="ru-RU" b="1" i="0" dirty="0">
                <a:solidFill>
                  <a:schemeClr val="tx1">
                    <a:lumMod val="95000"/>
                  </a:schemeClr>
                </a:solidFill>
                <a:effectLst/>
                <a:latin typeface="Myriad Pro"/>
              </a:rPr>
              <a:t> особи</a:t>
            </a: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p:txBody>
          <a:bodyPr>
            <a:normAutofit fontScale="85000" lnSpcReduction="10000"/>
          </a:bodyPr>
          <a:lstStyle/>
          <a:p>
            <a:pPr algn="l"/>
            <a:r>
              <a:rPr lang="uk-UA" b="0" i="0" dirty="0">
                <a:solidFill>
                  <a:schemeClr val="tx1">
                    <a:lumMod val="95000"/>
                  </a:schemeClr>
                </a:solidFill>
                <a:effectLst/>
                <a:latin typeface="Tahoma" panose="020B0604030504040204" pitchFamily="34" charset="0"/>
              </a:rPr>
              <a:t>Що стосується підприємницьких юридичних осіб, то особливість їх діяльності полягає, зокрема, в тому, що вони досить часто вступають у правовідносини з різноманітними особами, які є споживачами їх товарів та послуг. У цій сфері зазначення свого найменування не завжди є вдалим, наприклад, із маркетингової позиції. Підприємці зацікавлені використовувати позначення, які б легко могли запам'ятати споживачі, що дозволяє в подальшому бути їх постійними клієнтами. Саме тому суб'єктам підприємництва поряд із найменуванням надається можливість використання комерційного найменування, тобто позначення, яке дає можливість вирізнити їх з-поміж інших осіб. До того ж це позначення не повинно вводити в оману споживачів щодо справжньої діяльності особи, тобто відповідати принципу істинності.</a:t>
            </a:r>
          </a:p>
        </p:txBody>
      </p:sp>
    </p:spTree>
    <p:extLst>
      <p:ext uri="{BB962C8B-B14F-4D97-AF65-F5344CB8AC3E}">
        <p14:creationId xmlns:p14="http://schemas.microsoft.com/office/powerpoint/2010/main" val="32879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a:bodyPr>
          <a:lstStyle/>
          <a:p>
            <a:r>
              <a:rPr lang="uk-UA" dirty="0">
                <a:solidFill>
                  <a:schemeClr val="tx1">
                    <a:lumMod val="95000"/>
                  </a:schemeClr>
                </a:solidFill>
                <a:latin typeface="Tahoma" panose="020B0604030504040204" pitchFamily="34" charset="0"/>
              </a:rPr>
              <a:t>С</a:t>
            </a:r>
            <a:r>
              <a:rPr lang="uk-UA" b="0" i="0" dirty="0">
                <a:solidFill>
                  <a:schemeClr val="tx1">
                    <a:lumMod val="95000"/>
                  </a:schemeClr>
                </a:solidFill>
                <a:effectLst/>
                <a:latin typeface="Tahoma" panose="020B0604030504040204" pitchFamily="34" charset="0"/>
              </a:rPr>
              <a:t>уб'єкти підприємництва</a:t>
            </a: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a:xfrm>
            <a:off x="2773599" y="2052115"/>
            <a:ext cx="7796540" cy="4674361"/>
          </a:xfrm>
        </p:spPr>
        <p:txBody>
          <a:bodyPr>
            <a:normAutofit fontScale="62500" lnSpcReduction="20000"/>
          </a:bodyPr>
          <a:lstStyle/>
          <a:p>
            <a:pPr algn="l"/>
            <a:r>
              <a:rPr lang="uk-UA" b="0" i="0" dirty="0">
                <a:solidFill>
                  <a:schemeClr val="tx1">
                    <a:lumMod val="95000"/>
                  </a:schemeClr>
                </a:solidFill>
                <a:effectLst/>
                <a:latin typeface="Tahoma" panose="020B0604030504040204" pitchFamily="34" charset="0"/>
              </a:rPr>
              <a:t>Аналогічна ситуація можлива і з суб'єктами підприємництва. При здійсненні своєї діяльності вони можуть виступати під своїм власним ім'ям (найменуванням юридичної особи чи ім'ям фізичної особи - підприємця) чи під вигаданим ім'ям (своєрідним комерційним псевдонімом). Таким вигаданим ім'ям для суб'єкта підприємництва може служити, зокрема, комерційне найменування, тобто певне позначення, яке дозволяє вирізнити цю особу з-поміж інших та не вводить в оману споживачів щодо справжньої її діяльності. При цьому зовсім не обов'язково, щоб воно збігалося чи якимось чином було пов'язано з найменуванням юридичної особи чи ім'ям фізичної особи - підприємця. Одна з основних вимог - використання цього позначення на практиці для вирізнення суб'єкта підприємництва.</a:t>
            </a:r>
          </a:p>
          <a:p>
            <a:pPr algn="l"/>
            <a:r>
              <a:rPr lang="uk-UA" b="0" i="0" dirty="0">
                <a:solidFill>
                  <a:schemeClr val="tx1">
                    <a:lumMod val="95000"/>
                  </a:schemeClr>
                </a:solidFill>
                <a:effectLst/>
                <a:latin typeface="Tahoma" panose="020B0604030504040204" pitchFamily="34" charset="0"/>
              </a:rPr>
              <a:t>На підставі цього можна запропонувати такі варіанти співвідношення комерційного найменування і найменування юридичної особи:</a:t>
            </a:r>
          </a:p>
          <a:p>
            <a:pPr algn="l">
              <a:buFont typeface="+mj-lt"/>
              <a:buAutoNum type="arabicPeriod"/>
            </a:pPr>
            <a:r>
              <a:rPr lang="uk-UA" b="0" i="0" dirty="0">
                <a:solidFill>
                  <a:schemeClr val="tx1">
                    <a:lumMod val="95000"/>
                  </a:schemeClr>
                </a:solidFill>
                <a:effectLst/>
                <a:latin typeface="Tahoma" panose="020B0604030504040204" pitchFamily="34" charset="0"/>
              </a:rPr>
              <a:t> вони можуть збігатися (наприклад, ТОВ "Дозвілля" виступає в обороті під цим найменуванням);</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може бути частиною найменування юридичної особи (наприклад, ТОВ "Дозвілля" відкрило магазин "Дозвілля" і використовує позначення "Дозвілля" для індивідуалізації суб'єкта - учасника цивільного обороту);</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і найменування юридичної особи можуть бути різними (наприклад, ТОВ "Дозвілля" відкрило ресторан "Гурман" і використовує позначення "Гурман" для індивідуалізації суб'єкта).</a:t>
            </a:r>
          </a:p>
        </p:txBody>
      </p:sp>
    </p:spTree>
    <p:extLst>
      <p:ext uri="{BB962C8B-B14F-4D97-AF65-F5344CB8AC3E}">
        <p14:creationId xmlns:p14="http://schemas.microsoft.com/office/powerpoint/2010/main" val="73115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a:bodyPr>
          <a:lstStyle/>
          <a:p>
            <a:r>
              <a:rPr lang="uk-UA" dirty="0">
                <a:solidFill>
                  <a:schemeClr val="tx1">
                    <a:lumMod val="95000"/>
                  </a:schemeClr>
                </a:solidFill>
                <a:latin typeface="Tahoma" panose="020B0604030504040204" pitchFamily="34" charset="0"/>
              </a:rPr>
              <a:t>С</a:t>
            </a:r>
            <a:r>
              <a:rPr lang="uk-UA" b="0" i="0" dirty="0">
                <a:solidFill>
                  <a:schemeClr val="tx1">
                    <a:lumMod val="95000"/>
                  </a:schemeClr>
                </a:solidFill>
                <a:effectLst/>
                <a:latin typeface="Tahoma" panose="020B0604030504040204" pitchFamily="34" charset="0"/>
              </a:rPr>
              <a:t>уб'єкти підприємництва</a:t>
            </a: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a:xfrm>
            <a:off x="2773599" y="2052115"/>
            <a:ext cx="7796540" cy="4674361"/>
          </a:xfrm>
        </p:spPr>
        <p:txBody>
          <a:bodyPr>
            <a:normAutofit fontScale="62500" lnSpcReduction="20000"/>
          </a:bodyPr>
          <a:lstStyle/>
          <a:p>
            <a:pPr algn="l"/>
            <a:r>
              <a:rPr lang="uk-UA" b="0" i="0" dirty="0">
                <a:solidFill>
                  <a:schemeClr val="tx1">
                    <a:lumMod val="95000"/>
                  </a:schemeClr>
                </a:solidFill>
                <a:effectLst/>
                <a:latin typeface="Tahoma" panose="020B0604030504040204" pitchFamily="34" charset="0"/>
              </a:rPr>
              <a:t>Аналогічна ситуація можлива і з суб'єктами підприємництва. При здійсненні своєї діяльності вони можуть виступати під своїм власним ім'ям (найменуванням юридичної особи чи ім'ям фізичної особи - підприємця) чи під вигаданим ім'ям (своєрідним комерційним псевдонімом). Таким вигаданим ім'ям для суб'єкта підприємництва може служити, зокрема, комерційне найменування, тобто певне позначення, яке дозволяє вирізнити цю особу з-поміж інших та не вводить в оману споживачів щодо справжньої її діяльності. При цьому зовсім не обов'язково, щоб воно збігалося чи якимось чином було пов'язано з найменуванням юридичної особи чи ім'ям фізичної особи - підприємця. Одна з основних вимог - використання цього позначення на практиці для вирізнення суб'єкта підприємництва.</a:t>
            </a:r>
          </a:p>
          <a:p>
            <a:pPr algn="l"/>
            <a:r>
              <a:rPr lang="uk-UA" b="0" i="0" dirty="0">
                <a:solidFill>
                  <a:schemeClr val="tx1">
                    <a:lumMod val="95000"/>
                  </a:schemeClr>
                </a:solidFill>
                <a:effectLst/>
                <a:latin typeface="Tahoma" panose="020B0604030504040204" pitchFamily="34" charset="0"/>
              </a:rPr>
              <a:t>На підставі цього можна запропонувати такі варіанти співвідношення комерційного найменування і найменування юридичної особи:</a:t>
            </a:r>
          </a:p>
          <a:p>
            <a:pPr algn="l">
              <a:buFont typeface="+mj-lt"/>
              <a:buAutoNum type="arabicPeriod"/>
            </a:pPr>
            <a:r>
              <a:rPr lang="uk-UA" b="0" i="0" dirty="0">
                <a:solidFill>
                  <a:schemeClr val="tx1">
                    <a:lumMod val="95000"/>
                  </a:schemeClr>
                </a:solidFill>
                <a:effectLst/>
                <a:latin typeface="Tahoma" panose="020B0604030504040204" pitchFamily="34" charset="0"/>
              </a:rPr>
              <a:t> вони можуть збігатися (наприклад, ТОВ "Дозвілля" виступає в обороті під цим найменуванням);</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може бути частиною найменування юридичної особи (наприклад, ТОВ "Дозвілля" відкрило магазин "Дозвілля" і використовує позначення "Дозвілля" для індивідуалізації суб'єкта - учасника цивільного обороту);</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і найменування юридичної особи можуть бути різними (наприклад, ТОВ "Дозвілля" відкрило ресторан "Гурман" і використовує позначення "Гурман" для індивідуалізації суб'єкта).</a:t>
            </a:r>
          </a:p>
        </p:txBody>
      </p:sp>
    </p:spTree>
    <p:extLst>
      <p:ext uri="{BB962C8B-B14F-4D97-AF65-F5344CB8AC3E}">
        <p14:creationId xmlns:p14="http://schemas.microsoft.com/office/powerpoint/2010/main" val="160821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a:bodyPr>
          <a:lstStyle/>
          <a:p>
            <a:r>
              <a:rPr lang="uk-UA" dirty="0" err="1">
                <a:solidFill>
                  <a:schemeClr val="tx1">
                    <a:lumMod val="95000"/>
                  </a:schemeClr>
                </a:solidFill>
                <a:latin typeface="Tahoma" panose="020B0604030504040204" pitchFamily="34" charset="0"/>
              </a:rPr>
              <a:t>Відмінности</a:t>
            </a:r>
            <a:r>
              <a:rPr lang="uk-UA" dirty="0">
                <a:solidFill>
                  <a:schemeClr val="tx1">
                    <a:lumMod val="95000"/>
                  </a:schemeClr>
                </a:solidFill>
                <a:latin typeface="Tahoma" panose="020B0604030504040204" pitchFamily="34" charset="0"/>
              </a:rPr>
              <a:t> юридичних та фізичних осіб</a:t>
            </a: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a:xfrm>
            <a:off x="2773599" y="2052115"/>
            <a:ext cx="7796540" cy="4674361"/>
          </a:xfrm>
        </p:spPr>
        <p:txBody>
          <a:bodyPr>
            <a:normAutofit fontScale="70000" lnSpcReduction="20000"/>
          </a:bodyPr>
          <a:lstStyle/>
          <a:p>
            <a:pPr algn="l"/>
            <a:r>
              <a:rPr lang="uk-UA" b="0" i="0" dirty="0">
                <a:solidFill>
                  <a:schemeClr val="tx1">
                    <a:lumMod val="95000"/>
                  </a:schemeClr>
                </a:solidFill>
                <a:effectLst/>
                <a:latin typeface="Tahoma" panose="020B0604030504040204" pitchFamily="34" charset="0"/>
              </a:rPr>
              <a:t>Отже, якщо юридична особа при здійсненні підприємницької діяльності використовує лише своє найменування, то воно виконує також функцію комерційного найменування (тобто найменування юридичної особи і комерційне найменування збігаються). У цьому випадку в юридичної особи виникає право інтелектуальної власності на комерційне найменування.</a:t>
            </a:r>
          </a:p>
          <a:p>
            <a:pPr algn="l"/>
            <a:r>
              <a:rPr lang="uk-UA" b="0" i="0" dirty="0">
                <a:solidFill>
                  <a:schemeClr val="tx1">
                    <a:lumMod val="95000"/>
                  </a:schemeClr>
                </a:solidFill>
                <a:effectLst/>
                <a:latin typeface="Tahoma" panose="020B0604030504040204" pitchFamily="34" charset="0"/>
              </a:rPr>
              <a:t>Коли мова йде про фізичних осіб, то ЦК України відносить право на ім'я до особистих немайнових прав, що забезпечують соціальне буття фізичної особи. Відповідно до ч. 1 ст. 296 ЦК України фізична особа має право використовувати своє ім'я у всіх сферах своєї діяльності.</a:t>
            </a:r>
          </a:p>
          <a:p>
            <a:pPr algn="l"/>
            <a:r>
              <a:rPr lang="uk-UA" b="0" i="0" dirty="0">
                <a:solidFill>
                  <a:schemeClr val="tx1">
                    <a:lumMod val="95000"/>
                  </a:schemeClr>
                </a:solidFill>
                <a:effectLst/>
                <a:latin typeface="Tahoma" panose="020B0604030504040204" pitchFamily="34" charset="0"/>
              </a:rPr>
              <a:t>Як було показано вище, стосовно об'єктів авторського права особа може використовувати вигадане </a:t>
            </a:r>
            <a:r>
              <a:rPr lang="uk-UA" b="0" i="0" dirty="0" err="1">
                <a:solidFill>
                  <a:schemeClr val="tx1">
                    <a:lumMod val="95000"/>
                  </a:schemeClr>
                </a:solidFill>
                <a:effectLst/>
                <a:latin typeface="Tahoma" panose="020B0604030504040204" pitchFamily="34" charset="0"/>
              </a:rPr>
              <a:t>ім</a:t>
            </a:r>
            <a:r>
              <a:rPr lang="uk-UA" b="0" i="0" dirty="0">
                <a:solidFill>
                  <a:schemeClr val="tx1">
                    <a:lumMod val="95000"/>
                  </a:schemeClr>
                </a:solidFill>
                <a:effectLst/>
                <a:latin typeface="Tahoma" panose="020B0604030504040204" pitchFamily="34" charset="0"/>
              </a:rPr>
              <a:t>' я, тобто літературний псевдонім. Якщо ж мова йде про здійснення підприємницької діяльності, то в цьому випадку фізична особа - підприємець також може не обмежуватися використанням свого імені, а скористатися комерційним найменуванням. На сьогодні ми досить часто можемо спостерігати картину, коли фізичні особи - підприємці при здійсненні підприємницької діяльності досить широко використовують певні позначення, які відрізняються від їх імені. Особливо наглядно це видно при відкритті такими особами магазинів, кафе, ресторанів тощо.</a:t>
            </a:r>
          </a:p>
        </p:txBody>
      </p:sp>
    </p:spTree>
    <p:extLst>
      <p:ext uri="{BB962C8B-B14F-4D97-AF65-F5344CB8AC3E}">
        <p14:creationId xmlns:p14="http://schemas.microsoft.com/office/powerpoint/2010/main" val="84417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a:bodyPr>
          <a:lstStyle/>
          <a:p>
            <a:r>
              <a:rPr lang="uk-UA" b="0" i="0" dirty="0">
                <a:solidFill>
                  <a:schemeClr val="tx1">
                    <a:lumMod val="95000"/>
                  </a:schemeClr>
                </a:solidFill>
                <a:effectLst/>
                <a:latin typeface="Tahoma" panose="020B0604030504040204" pitchFamily="34" charset="0"/>
              </a:rPr>
              <a:t>Фізичних особи</a:t>
            </a: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a:xfrm>
            <a:off x="2773599" y="2052115"/>
            <a:ext cx="7796540" cy="4674361"/>
          </a:xfrm>
        </p:spPr>
        <p:txBody>
          <a:bodyPr>
            <a:normAutofit/>
          </a:bodyPr>
          <a:lstStyle/>
          <a:p>
            <a:pPr algn="l"/>
            <a:r>
              <a:rPr lang="uk-UA" b="0" i="0" dirty="0">
                <a:solidFill>
                  <a:schemeClr val="tx1">
                    <a:lumMod val="95000"/>
                  </a:schemeClr>
                </a:solidFill>
                <a:effectLst/>
                <a:latin typeface="Tahoma" panose="020B0604030504040204" pitchFamily="34" charset="0"/>
              </a:rPr>
              <a:t>Що стосується фізичних осіб - підприємців, то можливі такі варіанти співвідношення імені і комерційного найменування:</a:t>
            </a:r>
          </a:p>
          <a:p>
            <a:pPr algn="l">
              <a:buFont typeface="+mj-lt"/>
              <a:buAutoNum type="arabicPeriod"/>
            </a:pPr>
            <a:r>
              <a:rPr lang="uk-UA" b="0" i="0" dirty="0">
                <a:solidFill>
                  <a:schemeClr val="tx1">
                    <a:lumMod val="95000"/>
                  </a:schemeClr>
                </a:solidFill>
                <a:effectLst/>
                <a:latin typeface="Tahoma" panose="020B0604030504040204" pitchFamily="34" charset="0"/>
              </a:rPr>
              <a:t> ім'я фізичної особи і комерційне найменування збігаються (наприклад, кафе "Колос Світлани Олександрівни");</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може бути частиною імені фізичної особи (наприклад, кафе "Світлана" чи "Колос");</a:t>
            </a:r>
          </a:p>
          <a:p>
            <a:pPr algn="l">
              <a:buFont typeface="+mj-lt"/>
              <a:buAutoNum type="arabicPeriod"/>
            </a:pPr>
            <a:r>
              <a:rPr lang="uk-UA" b="0" i="0" dirty="0">
                <a:solidFill>
                  <a:schemeClr val="tx1">
                    <a:lumMod val="95000"/>
                  </a:schemeClr>
                </a:solidFill>
                <a:effectLst/>
                <a:latin typeface="Tahoma" panose="020B0604030504040204" pitchFamily="34" charset="0"/>
              </a:rPr>
              <a:t> комерційне найменування і ім'я фізичної особи можуть бути різними (наприклад, кафе "Ласунка").</a:t>
            </a:r>
          </a:p>
        </p:txBody>
      </p:sp>
    </p:spTree>
    <p:extLst>
      <p:ext uri="{BB962C8B-B14F-4D97-AF65-F5344CB8AC3E}">
        <p14:creationId xmlns:p14="http://schemas.microsoft.com/office/powerpoint/2010/main" val="416930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A5242-E58B-428E-8C4F-4DEF3753EC0A}"/>
              </a:ext>
            </a:extLst>
          </p:cNvPr>
          <p:cNvSpPr>
            <a:spLocks noGrp="1"/>
          </p:cNvSpPr>
          <p:nvPr>
            <p:ph type="title"/>
          </p:nvPr>
        </p:nvSpPr>
        <p:spPr/>
        <p:txBody>
          <a:bodyPr>
            <a:normAutofit/>
          </a:bodyPr>
          <a:lstStyle/>
          <a:p>
            <a:r>
              <a:rPr lang="uk-UA" b="0" i="0" dirty="0">
                <a:solidFill>
                  <a:schemeClr val="tx1">
                    <a:lumMod val="95000"/>
                  </a:schemeClr>
                </a:solidFill>
                <a:effectLst/>
                <a:latin typeface="Tahoma" panose="020B0604030504040204" pitchFamily="34" charset="0"/>
              </a:rPr>
              <a:t>Майнові права на комерційне найменування</a:t>
            </a:r>
            <a:endParaRPr lang="uk-UA" dirty="0">
              <a:solidFill>
                <a:schemeClr val="tx1">
                  <a:lumMod val="95000"/>
                </a:schemeClr>
              </a:solidFill>
            </a:endParaRPr>
          </a:p>
        </p:txBody>
      </p:sp>
      <p:sp>
        <p:nvSpPr>
          <p:cNvPr id="3" name="Місце для вмісту 2">
            <a:extLst>
              <a:ext uri="{FF2B5EF4-FFF2-40B4-BE49-F238E27FC236}">
                <a16:creationId xmlns:a16="http://schemas.microsoft.com/office/drawing/2014/main" id="{3F988FF9-C071-4763-9927-F5D600B9A462}"/>
              </a:ext>
            </a:extLst>
          </p:cNvPr>
          <p:cNvSpPr>
            <a:spLocks noGrp="1"/>
          </p:cNvSpPr>
          <p:nvPr>
            <p:ph idx="1"/>
          </p:nvPr>
        </p:nvSpPr>
        <p:spPr>
          <a:xfrm>
            <a:off x="2773599" y="2052115"/>
            <a:ext cx="7796540" cy="4674361"/>
          </a:xfrm>
        </p:spPr>
        <p:txBody>
          <a:bodyPr>
            <a:normAutofit fontScale="62500" lnSpcReduction="20000"/>
          </a:bodyPr>
          <a:lstStyle/>
          <a:p>
            <a:pPr algn="l"/>
            <a:r>
              <a:rPr lang="uk-UA" b="0" i="0" dirty="0">
                <a:solidFill>
                  <a:schemeClr val="tx1">
                    <a:lumMod val="95000"/>
                  </a:schemeClr>
                </a:solidFill>
                <a:effectLst/>
                <a:latin typeface="Tahoma" panose="020B0604030504040204" pitchFamily="34" charset="0"/>
              </a:rPr>
              <a:t>На відміну від інших правових засобів індивідуалізації для набуття права інтелектуальної власності на комерційне найменування не вимагається виконання формальних дій. Воно є чинним із моменту першого використання цього найменування та охороняється без обов'язкового подання заявки на нього чи його реєстрації і незалежно від того, чи є комерційне найменування частиною торговельної марки. Відомості про комерційне найменування можуть вноситися до реєстрів, порядок ведення яких встановлюється законом.</a:t>
            </a:r>
          </a:p>
          <a:p>
            <a:pPr algn="l"/>
            <a:r>
              <a:rPr lang="uk-UA" b="0" i="0" dirty="0">
                <a:solidFill>
                  <a:schemeClr val="tx1">
                    <a:lumMod val="95000"/>
                  </a:schemeClr>
                </a:solidFill>
                <a:effectLst/>
                <a:latin typeface="Tahoma" panose="020B0604030504040204" pitchFamily="34" charset="0"/>
              </a:rPr>
              <a:t>Майновими правами інтелектуальної власності на комерційне найменування є: 1) право на використання комерційного найменування;</a:t>
            </a:r>
          </a:p>
          <a:p>
            <a:pPr algn="l">
              <a:buFont typeface="+mj-lt"/>
              <a:buAutoNum type="arabicPeriod"/>
            </a:pPr>
            <a:r>
              <a:rPr lang="uk-UA" b="0" i="0" dirty="0">
                <a:solidFill>
                  <a:schemeClr val="tx1">
                    <a:lumMod val="95000"/>
                  </a:schemeClr>
                </a:solidFill>
                <a:effectLst/>
                <a:latin typeface="Tahoma" panose="020B0604030504040204" pitchFamily="34" charset="0"/>
              </a:rPr>
              <a:t> право перешкоджати іншим особам неправомірно використовувати комерційне найменування, у тому числі забороняти таке використання;</a:t>
            </a:r>
          </a:p>
          <a:p>
            <a:pPr algn="l">
              <a:buFont typeface="+mj-lt"/>
              <a:buAutoNum type="arabicPeriod"/>
            </a:pPr>
            <a:r>
              <a:rPr lang="uk-UA" b="0" i="0" dirty="0">
                <a:solidFill>
                  <a:schemeClr val="tx1">
                    <a:lumMod val="95000"/>
                  </a:schemeClr>
                </a:solidFill>
                <a:effectLst/>
                <a:latin typeface="Tahoma" panose="020B0604030504040204" pitchFamily="34" charset="0"/>
              </a:rPr>
              <a:t> інші майнові права інтелектуальної власності, встановлені законом.</a:t>
            </a:r>
          </a:p>
          <a:p>
            <a:pPr algn="l"/>
            <a:r>
              <a:rPr lang="uk-UA" b="0" i="0" dirty="0">
                <a:solidFill>
                  <a:schemeClr val="tx1">
                    <a:lumMod val="95000"/>
                  </a:schemeClr>
                </a:solidFill>
                <a:effectLst/>
                <a:latin typeface="Tahoma" panose="020B0604030504040204" pitchFamily="34" charset="0"/>
              </a:rPr>
              <a:t>Законодавець визначає обмеження щодо розпорядження майновими правами інтелектуальної власності на комерційне найменування: вони можуть бути передані іншій особі лише разом з єдиним майновим комплексом особи, якій ці права належать, або його відповідною частиною. Це пояснюється недопустимістю введення споживачів в оману. Тому у разі ліквідації юридичної особи чинність майнових прав інтелектуальної власності на комерційне найменування припиняється.</a:t>
            </a:r>
          </a:p>
        </p:txBody>
      </p:sp>
    </p:spTree>
    <p:extLst>
      <p:ext uri="{BB962C8B-B14F-4D97-AF65-F5344CB8AC3E}">
        <p14:creationId xmlns:p14="http://schemas.microsoft.com/office/powerpoint/2010/main" val="80681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едісон">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{70760118-AAB3-43D1-A2D6-54DB95DAF556}tf16401375</Template>
  <TotalTime>17</TotalTime>
  <Words>1644</Words>
  <Application>Microsoft Office PowerPoint</Application>
  <PresentationFormat>Широкий екран</PresentationFormat>
  <Paragraphs>63</Paragraphs>
  <Slides>13</Slides>
  <Notes>0</Notes>
  <HiddenSlides>0</HiddenSlides>
  <MMClips>0</MMClips>
  <ScaleCrop>false</ScaleCrop>
  <HeadingPairs>
    <vt:vector size="6" baseType="variant">
      <vt:variant>
        <vt:lpstr>Використані шрифти</vt:lpstr>
      </vt:variant>
      <vt:variant>
        <vt:i4>7</vt:i4>
      </vt:variant>
      <vt:variant>
        <vt:lpstr>Тема</vt:lpstr>
      </vt:variant>
      <vt:variant>
        <vt:i4>1</vt:i4>
      </vt:variant>
      <vt:variant>
        <vt:lpstr>Заголовки слайдів</vt:lpstr>
      </vt:variant>
      <vt:variant>
        <vt:i4>13</vt:i4>
      </vt:variant>
    </vt:vector>
  </HeadingPairs>
  <TitlesOfParts>
    <vt:vector size="21" baseType="lpstr">
      <vt:lpstr>Arial</vt:lpstr>
      <vt:lpstr>MS Shell Dlg 2</vt:lpstr>
      <vt:lpstr>Myriad Pro</vt:lpstr>
      <vt:lpstr>Tahoma</vt:lpstr>
      <vt:lpstr>Times New Roman</vt:lpstr>
      <vt:lpstr>Wingdings</vt:lpstr>
      <vt:lpstr>Wingdings 3</vt:lpstr>
      <vt:lpstr>Медісон</vt:lpstr>
      <vt:lpstr>Виникнення і набуття прав на об’єкти інтелектуальної власності</vt:lpstr>
      <vt:lpstr>Право інтелектуальної власності на комерційне найменування </vt:lpstr>
      <vt:lpstr>Комерційне найменування</vt:lpstr>
      <vt:lpstr>Підприємницькі юридичні особи</vt:lpstr>
      <vt:lpstr>Суб'єкти підприємництва</vt:lpstr>
      <vt:lpstr>Суб'єкти підприємництва</vt:lpstr>
      <vt:lpstr>Відмінности юридичних та фізичних осіб</vt:lpstr>
      <vt:lpstr>Фізичних особи</vt:lpstr>
      <vt:lpstr>Майнові права на комерційне найменування</vt:lpstr>
      <vt:lpstr>Фізичних особи</vt:lpstr>
      <vt:lpstr>Фізичних особи</vt:lpstr>
      <vt:lpstr>Фізичних особи</vt:lpstr>
      <vt:lpstr>Фізичних особи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Виникнення і набуття прав на об’єкти інтелектуальної власності</dc:title>
  <dc:creator>Богдан Каліка</dc:creator>
  <cp:lastModifiedBy>Богдан Каліка</cp:lastModifiedBy>
  <cp:revision>1</cp:revision>
  <dcterms:created xsi:type="dcterms:W3CDTF">2020-10-24T19:48:46Z</dcterms:created>
  <dcterms:modified xsi:type="dcterms:W3CDTF">2020-10-24T20:06:32Z</dcterms:modified>
</cp:coreProperties>
</file>