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5125305" y="1488985"/>
            <a:ext cx="6264350" cy="1696853"/>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5118447" y="4351687"/>
            <a:ext cx="6265588" cy="170406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11/13/2020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11/13/2020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B17368-6C9D-4338-BA1F-32A77534571F}"/>
              </a:ext>
            </a:extLst>
          </p:cNvPr>
          <p:cNvSpPr>
            <a:spLocks noGrp="1"/>
          </p:cNvSpPr>
          <p:nvPr>
            <p:ph type="ctrTitle"/>
          </p:nvPr>
        </p:nvSpPr>
        <p:spPr/>
        <p:txBody>
          <a:bodyPr>
            <a:normAutofit fontScale="90000"/>
          </a:bodyPr>
          <a:lstStyle/>
          <a:p>
            <a:r>
              <a:rPr lang="uk-UA" b="0" i="0" dirty="0">
                <a:solidFill>
                  <a:schemeClr val="bg1"/>
                </a:solidFill>
                <a:effectLst/>
                <a:latin typeface="Arial" panose="020B0604020202020204" pitchFamily="34" charset="0"/>
              </a:rPr>
              <a:t>Кримінально-правовий захист прав інтелектуальної власності</a:t>
            </a:r>
            <a:endParaRPr lang="uk-UA" dirty="0">
              <a:solidFill>
                <a:schemeClr val="bg1"/>
              </a:solidFill>
            </a:endParaRPr>
          </a:p>
        </p:txBody>
      </p:sp>
      <p:sp>
        <p:nvSpPr>
          <p:cNvPr id="3" name="Підзаголовок 2">
            <a:extLst>
              <a:ext uri="{FF2B5EF4-FFF2-40B4-BE49-F238E27FC236}">
                <a16:creationId xmlns:a16="http://schemas.microsoft.com/office/drawing/2014/main" id="{809BFBF7-8B22-4C5F-8991-F58DAB538B40}"/>
              </a:ext>
            </a:extLst>
          </p:cNvPr>
          <p:cNvSpPr>
            <a:spLocks noGrp="1"/>
          </p:cNvSpPr>
          <p:nvPr>
            <p:ph type="subTitle" idx="1"/>
          </p:nvPr>
        </p:nvSpPr>
        <p:spPr/>
        <p:txBody>
          <a:bodyPr/>
          <a:lstStyle/>
          <a:p>
            <a:pPr algn="r"/>
            <a:r>
              <a:rPr lang="uk-UA" dirty="0"/>
              <a:t>Студент:</a:t>
            </a:r>
          </a:p>
          <a:p>
            <a:pPr algn="r"/>
            <a:r>
              <a:rPr lang="uk-UA" dirty="0"/>
              <a:t>ТМ-01мп</a:t>
            </a:r>
          </a:p>
          <a:p>
            <a:pPr algn="r"/>
            <a:r>
              <a:rPr lang="uk-UA" dirty="0"/>
              <a:t>Каліка Богдан Михайлович</a:t>
            </a:r>
          </a:p>
        </p:txBody>
      </p:sp>
    </p:spTree>
    <p:extLst>
      <p:ext uri="{BB962C8B-B14F-4D97-AF65-F5344CB8AC3E}">
        <p14:creationId xmlns:p14="http://schemas.microsoft.com/office/powerpoint/2010/main" val="280289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BB8970-B999-458B-A3FE-9E4EE6F24D57}"/>
              </a:ext>
            </a:extLst>
          </p:cNvPr>
          <p:cNvSpPr>
            <a:spLocks noGrp="1"/>
          </p:cNvSpPr>
          <p:nvPr>
            <p:ph type="title"/>
          </p:nvPr>
        </p:nvSpPr>
        <p:spPr/>
        <p:txBody>
          <a:bodyPr/>
          <a:lstStyle/>
          <a:p>
            <a:r>
              <a:rPr lang="uk-UA" dirty="0"/>
              <a:t>Законодавство України</a:t>
            </a:r>
          </a:p>
        </p:txBody>
      </p:sp>
      <p:sp>
        <p:nvSpPr>
          <p:cNvPr id="3" name="Місце для вмісту 2">
            <a:extLst>
              <a:ext uri="{FF2B5EF4-FFF2-40B4-BE49-F238E27FC236}">
                <a16:creationId xmlns:a16="http://schemas.microsoft.com/office/drawing/2014/main" id="{2C31EE0F-D9DC-4702-9D90-E68E588C11F7}"/>
              </a:ext>
            </a:extLst>
          </p:cNvPr>
          <p:cNvSpPr>
            <a:spLocks noGrp="1"/>
          </p:cNvSpPr>
          <p:nvPr>
            <p:ph idx="1"/>
          </p:nvPr>
        </p:nvSpPr>
        <p:spPr/>
        <p:txBody>
          <a:bodyPr>
            <a:normAutofit fontScale="85000" lnSpcReduction="20000"/>
          </a:bodyPr>
          <a:lstStyle/>
          <a:p>
            <a:pPr algn="just"/>
            <a:r>
              <a:rPr lang="uk-UA" dirty="0">
                <a:latin typeface="Arial" panose="020B0604020202020204" pitchFamily="34" charset="0"/>
                <a:cs typeface="Arial" panose="020B0604020202020204" pitchFamily="34" charset="0"/>
              </a:rPr>
              <a:t>Законодавство України, як і багатьох інших держав, поряд із засобами цивільно-правового захисту прав інтелектуальної власності, встановлює кримінальну відповідальність за їх порушення. Кримінальна відповідальність за порушення прав інтелектуальної власності наступає, якщо правовласнику завдана матеріальна шкода у значному, великому або у особливо великому розмірах. </a:t>
            </a:r>
            <a:endParaRPr lang="en-US" dirty="0">
              <a:latin typeface="Arial" panose="020B0604020202020204" pitchFamily="34" charset="0"/>
              <a:cs typeface="Arial" panose="020B0604020202020204" pitchFamily="34" charset="0"/>
            </a:endParaRPr>
          </a:p>
          <a:p>
            <a:pPr algn="just"/>
            <a:r>
              <a:rPr lang="uk-UA" dirty="0">
                <a:latin typeface="Arial" panose="020B0604020202020204" pitchFamily="34" charset="0"/>
                <a:cs typeface="Arial" panose="020B0604020202020204" pitchFamily="34" charset="0"/>
              </a:rPr>
              <a:t>Так, незаконне відтворення, розповсюдження творів науки, літератури і мистецтва, комп’ютерних програм і баз даних, незаконне відтворення, розповсюдження </a:t>
            </a:r>
            <a:r>
              <a:rPr lang="uk-UA" dirty="0" err="1">
                <a:latin typeface="Arial" panose="020B0604020202020204" pitchFamily="34" charset="0"/>
                <a:cs typeface="Arial" panose="020B0604020202020204" pitchFamily="34" charset="0"/>
              </a:rPr>
              <a:t>виконань</a:t>
            </a:r>
            <a:r>
              <a:rPr lang="uk-UA" dirty="0">
                <a:latin typeface="Arial" panose="020B0604020202020204" pitchFamily="34" charset="0"/>
                <a:cs typeface="Arial" panose="020B0604020202020204" pitchFamily="34" charset="0"/>
              </a:rPr>
              <a:t>, фонограм, відеограм і програм організацій мовлення, їх незаконне тиражування та розповсюдження на аудіо – та відеокасетах, дискетах, інших носіях інформації, або інше умисне порушення авторських і суміжних прав, якщо це завдало матеріальної шкоди у значному розмірі – караються штрафом від двохсот до тисячі неоподатковуваних мінімумів доходів громадян або виправними роботами на строк до двох років чи позбавленням волі на той самий строк, з конфіскацією та знищенням всіх примірників творів, матеріальних носіїв комп’ютерних програм, баз даних, </a:t>
            </a:r>
            <a:r>
              <a:rPr lang="uk-UA" dirty="0" err="1">
                <a:latin typeface="Arial" panose="020B0604020202020204" pitchFamily="34" charset="0"/>
                <a:cs typeface="Arial" panose="020B0604020202020204" pitchFamily="34" charset="0"/>
              </a:rPr>
              <a:t>виконань</a:t>
            </a:r>
            <a:r>
              <a:rPr lang="uk-UA" dirty="0">
                <a:latin typeface="Arial" panose="020B0604020202020204" pitchFamily="34" charset="0"/>
                <a:cs typeface="Arial" panose="020B0604020202020204" pitchFamily="34" charset="0"/>
              </a:rPr>
              <a:t>, фонограм, відеограм, програм організацій мовлення, а також знарядь і матеріалів, які спеціально використовувались для їх виготовлення.</a:t>
            </a:r>
            <a:endParaRPr lang="uk-UA"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60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2689A4-6342-47B5-BA16-E159F0998A0A}"/>
              </a:ext>
            </a:extLst>
          </p:cNvPr>
          <p:cNvSpPr>
            <a:spLocks noGrp="1"/>
          </p:cNvSpPr>
          <p:nvPr>
            <p:ph type="title"/>
          </p:nvPr>
        </p:nvSpPr>
        <p:spPr/>
        <p:txBody>
          <a:bodyPr>
            <a:normAutofit/>
          </a:bodyPr>
          <a:lstStyle/>
          <a:p>
            <a:r>
              <a:rPr lang="uk-UA" dirty="0"/>
              <a:t>Законодавство України</a:t>
            </a:r>
          </a:p>
        </p:txBody>
      </p:sp>
      <p:sp>
        <p:nvSpPr>
          <p:cNvPr id="3" name="Місце для вмісту 2">
            <a:extLst>
              <a:ext uri="{FF2B5EF4-FFF2-40B4-BE49-F238E27FC236}">
                <a16:creationId xmlns:a16="http://schemas.microsoft.com/office/drawing/2014/main" id="{920537C2-33CE-425D-B81A-D5BB36D25CA1}"/>
              </a:ext>
            </a:extLst>
          </p:cNvPr>
          <p:cNvSpPr>
            <a:spLocks noGrp="1"/>
          </p:cNvSpPr>
          <p:nvPr>
            <p:ph idx="1"/>
          </p:nvPr>
        </p:nvSpPr>
        <p:spPr/>
        <p:txBody>
          <a:bodyPr>
            <a:normAutofit fontScale="85000" lnSpcReduction="20000"/>
          </a:bodyPr>
          <a:lstStyle/>
          <a:p>
            <a:pPr algn="just"/>
            <a:r>
              <a:rPr lang="uk-UA" dirty="0">
                <a:latin typeface="Arial" panose="020B0604020202020204" pitchFamily="34" charset="0"/>
                <a:cs typeface="Arial" panose="020B0604020202020204" pitchFamily="34" charset="0"/>
              </a:rPr>
              <a:t>Ті ж самі дії, якщо вони вчинені повторно, або за попередньою змовою групою осіб, або завдали матеріальної шкоди у великому розмірі, – караються штрафом від тисячі до двох тисяч неоподатковуваних мінімумів доходів громадян або виправними роботами на строк до двох років чи позбавленням волі від двох до п’яти років, з конфіскацією та знищенням всіх примірників творів, матеріальних носіїв комп’ютерних програм, баз даних, </a:t>
            </a:r>
            <a:r>
              <a:rPr lang="uk-UA" dirty="0" err="1">
                <a:latin typeface="Arial" panose="020B0604020202020204" pitchFamily="34" charset="0"/>
                <a:cs typeface="Arial" panose="020B0604020202020204" pitchFamily="34" charset="0"/>
              </a:rPr>
              <a:t>виконань</a:t>
            </a:r>
            <a:r>
              <a:rPr lang="uk-UA" dirty="0">
                <a:latin typeface="Arial" panose="020B0604020202020204" pitchFamily="34" charset="0"/>
                <a:cs typeface="Arial" panose="020B0604020202020204" pitchFamily="34" charset="0"/>
              </a:rPr>
              <a:t>, фонограм, відеограм, програм організацій мовлення, а також знарядь і матеріалів, які спеціально використовувались для їх виготовлення. </a:t>
            </a:r>
          </a:p>
          <a:p>
            <a:pPr algn="just"/>
            <a:r>
              <a:rPr lang="uk-UA" dirty="0">
                <a:latin typeface="Arial" panose="020B0604020202020204" pitchFamily="34" charset="0"/>
                <a:cs typeface="Arial" panose="020B0604020202020204" pitchFamily="34" charset="0"/>
              </a:rPr>
              <a:t>Якщо ж такі дії вчинені службовою особою з використанням службового становища або організованою групою осіб, або завдали матеріальної шкоди в особливо великому розмірі, то вони караються штрафом від двох до трьох тисяч неоподатковуваних мінімумів доходів громадян або позбавленням волі на строк від трьох до шести років, з позбавленням права обіймати певні посади чи займатись певною діяльністю на строк до трьох років або без такого та з конфіскацією та знищенням всіх примірників творів, матеріальних носіїв тощо, а також знарядь і матеріалів, які спеціально використовувались для їх виготовлення.</a:t>
            </a:r>
            <a:endParaRPr lang="uk-UA"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562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9D8352-7B1F-4A8D-91B5-3003485D3534}"/>
              </a:ext>
            </a:extLst>
          </p:cNvPr>
          <p:cNvSpPr>
            <a:spLocks noGrp="1"/>
          </p:cNvSpPr>
          <p:nvPr>
            <p:ph type="title"/>
          </p:nvPr>
        </p:nvSpPr>
        <p:spPr/>
        <p:txBody>
          <a:bodyPr/>
          <a:lstStyle/>
          <a:p>
            <a:r>
              <a:rPr lang="uk-UA" dirty="0"/>
              <a:t>Матеріальна шкода</a:t>
            </a:r>
          </a:p>
        </p:txBody>
      </p:sp>
      <p:sp>
        <p:nvSpPr>
          <p:cNvPr id="3" name="Місце для вмісту 2">
            <a:extLst>
              <a:ext uri="{FF2B5EF4-FFF2-40B4-BE49-F238E27FC236}">
                <a16:creationId xmlns:a16="http://schemas.microsoft.com/office/drawing/2014/main" id="{19F5AB98-DD60-4CC6-95C8-672DF2901874}"/>
              </a:ext>
            </a:extLst>
          </p:cNvPr>
          <p:cNvSpPr>
            <a:spLocks noGrp="1"/>
          </p:cNvSpPr>
          <p:nvPr>
            <p:ph idx="1"/>
          </p:nvPr>
        </p:nvSpPr>
        <p:spPr/>
        <p:txBody>
          <a:bodyPr>
            <a:normAutofit lnSpcReduction="10000"/>
          </a:bodyPr>
          <a:lstStyle/>
          <a:p>
            <a:pPr algn="just"/>
            <a:r>
              <a:rPr lang="uk-UA" dirty="0">
                <a:latin typeface="Arial" panose="020B0604020202020204" pitchFamily="34" charset="0"/>
                <a:cs typeface="Arial" panose="020B0604020202020204" pitchFamily="34" charset="0"/>
              </a:rPr>
              <a:t>При цьому, матеріальна шкода вважається завданою у значному розмірі, якщо її розмір у двадцять і більше разів перевищує неоподаткований мінімум доходів громадян (на сьогодні це становить близько 4 тис. грн.), у великому розмірі – якщо її розмір у двісті і більше разів перевищує неоподатковуваний мінімум доходів громадян(на сьогодні це становить близько 40 тис. грн.), а в особливо великому розмірі – якщо її розмір у тисячу і більше разів перевищує неоподатковуваний мінімум доходів громадян (на сьогодні це становить близько 200 тис. грн.).</a:t>
            </a:r>
            <a:endParaRPr lang="en-US" dirty="0">
              <a:latin typeface="Arial" panose="020B0604020202020204" pitchFamily="34" charset="0"/>
              <a:cs typeface="Arial" panose="020B0604020202020204" pitchFamily="34" charset="0"/>
            </a:endParaRPr>
          </a:p>
          <a:p>
            <a:pPr algn="just"/>
            <a:r>
              <a:rPr lang="uk-UA" dirty="0">
                <a:latin typeface="Arial" panose="020B0604020202020204" pitchFamily="34" charset="0"/>
                <a:cs typeface="Arial" panose="020B0604020202020204" pitchFamily="34" charset="0"/>
              </a:rPr>
              <a:t>Враховуючи, що інтелектуальна власність в сучасних умовах набирає все більшої ваги, а також зростання масштабів правопорушень у цій сфері, такі покарання є виправданими і мають нести застережливу функцію щодо порушення прав інтелектуальної власності.</a:t>
            </a:r>
          </a:p>
        </p:txBody>
      </p:sp>
    </p:spTree>
    <p:extLst>
      <p:ext uri="{BB962C8B-B14F-4D97-AF65-F5344CB8AC3E}">
        <p14:creationId xmlns:p14="http://schemas.microsoft.com/office/powerpoint/2010/main" val="317905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083AD4-D275-4C5D-8125-E3CBE3807017}"/>
              </a:ext>
            </a:extLst>
          </p:cNvPr>
          <p:cNvSpPr>
            <a:spLocks noGrp="1"/>
          </p:cNvSpPr>
          <p:nvPr>
            <p:ph type="title"/>
          </p:nvPr>
        </p:nvSpPr>
        <p:spPr/>
        <p:txBody>
          <a:bodyPr>
            <a:normAutofit fontScale="90000"/>
          </a:bodyPr>
          <a:lstStyle/>
          <a:p>
            <a:r>
              <a:rPr lang="uk-UA" dirty="0"/>
              <a:t>Передбачення кримінальної відповідальності</a:t>
            </a:r>
          </a:p>
        </p:txBody>
      </p:sp>
      <p:sp>
        <p:nvSpPr>
          <p:cNvPr id="3" name="Місце для вмісту 2">
            <a:extLst>
              <a:ext uri="{FF2B5EF4-FFF2-40B4-BE49-F238E27FC236}">
                <a16:creationId xmlns:a16="http://schemas.microsoft.com/office/drawing/2014/main" id="{E63A4AA7-21E5-4657-B4DB-21E5767DF50C}"/>
              </a:ext>
            </a:extLst>
          </p:cNvPr>
          <p:cNvSpPr>
            <a:spLocks noGrp="1"/>
          </p:cNvSpPr>
          <p:nvPr>
            <p:ph idx="1"/>
          </p:nvPr>
        </p:nvSpPr>
        <p:spPr/>
        <p:txBody>
          <a:bodyPr>
            <a:normAutofit fontScale="92500" lnSpcReduction="20000"/>
          </a:bodyPr>
          <a:lstStyle/>
          <a:p>
            <a:pPr algn="just"/>
            <a:r>
              <a:rPr lang="uk-UA" dirty="0">
                <a:latin typeface="Arial" panose="020B0604020202020204" pitchFamily="34" charset="0"/>
                <a:cs typeface="Arial" panose="020B0604020202020204" pitchFamily="34" charset="0"/>
              </a:rPr>
              <a:t>Законодавство передбачає також аналогічну кримінальну відповідальність за незаконне використання: </a:t>
            </a:r>
            <a:endParaRPr lang="en-US" dirty="0">
              <a:latin typeface="Arial" panose="020B0604020202020204" pitchFamily="34" charset="0"/>
              <a:cs typeface="Arial" panose="020B0604020202020204" pitchFamily="34" charset="0"/>
            </a:endParaRPr>
          </a:p>
          <a:p>
            <a:pPr marL="360363" indent="222250" algn="just">
              <a:buFont typeface="Wingdings" panose="05000000000000000000" pitchFamily="2" charset="2"/>
              <a:buChar char="q"/>
            </a:pPr>
            <a:r>
              <a:rPr lang="uk-UA" dirty="0">
                <a:latin typeface="Arial" panose="020B0604020202020204" pitchFamily="34" charset="0"/>
                <a:cs typeface="Arial" panose="020B0604020202020204" pitchFamily="34" charset="0"/>
              </a:rPr>
              <a:t>винаходу, корисної моделі, промислового зразка, топографії інтегральних мікросхем, сорту рослин, а також привласнення авторства на них; </a:t>
            </a:r>
            <a:endParaRPr lang="en-US" dirty="0">
              <a:latin typeface="Arial" panose="020B0604020202020204" pitchFamily="34" charset="0"/>
              <a:cs typeface="Arial" panose="020B0604020202020204" pitchFamily="34" charset="0"/>
            </a:endParaRPr>
          </a:p>
          <a:p>
            <a:pPr marL="360363" indent="222250" algn="just">
              <a:buFont typeface="Wingdings" panose="05000000000000000000" pitchFamily="2" charset="2"/>
              <a:buChar char="q"/>
            </a:pPr>
            <a:r>
              <a:rPr lang="uk-UA" dirty="0">
                <a:latin typeface="Arial" panose="020B0604020202020204" pitchFamily="34" charset="0"/>
                <a:cs typeface="Arial" panose="020B0604020202020204" pitchFamily="34" charset="0"/>
              </a:rPr>
              <a:t>торговельної марки, фірмового найменування та географічного зазначення або інше умисне порушення прав на ці об’єкти. </a:t>
            </a:r>
            <a:endParaRPr lang="en-US" dirty="0">
              <a:latin typeface="Arial" panose="020B0604020202020204" pitchFamily="34" charset="0"/>
              <a:cs typeface="Arial" panose="020B0604020202020204" pitchFamily="34" charset="0"/>
            </a:endParaRPr>
          </a:p>
          <a:p>
            <a:pPr algn="just"/>
            <a:r>
              <a:rPr lang="uk-UA" dirty="0">
                <a:latin typeface="Arial" panose="020B0604020202020204" pitchFamily="34" charset="0"/>
                <a:cs typeface="Arial" panose="020B0604020202020204" pitchFamily="34" charset="0"/>
              </a:rPr>
              <a:t>Кримінальна відповідальність передбачена і за так зване комерційне шпигунство, тобто умисні дії, спрямовані на незаконне отримання з метою розголошення або іншого використання відомостей, що становлять комерційну таємницю, незаконне використання таких відомостей, якщо це спричинило істотну шкоду правовласнику. Такі злочини караються штрафом від двохсот до тисячі неоподатковуваних мінімумів доходів громадян або обмеженням волі на строк до п’яти років, або позбавленням волі на строк до трьох років.</a:t>
            </a:r>
          </a:p>
        </p:txBody>
      </p:sp>
    </p:spTree>
    <p:extLst>
      <p:ext uri="{BB962C8B-B14F-4D97-AF65-F5344CB8AC3E}">
        <p14:creationId xmlns:p14="http://schemas.microsoft.com/office/powerpoint/2010/main" val="388695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704B12-7B01-4CBB-A293-9928393B25D7}"/>
              </a:ext>
            </a:extLst>
          </p:cNvPr>
          <p:cNvSpPr>
            <a:spLocks noGrp="1"/>
          </p:cNvSpPr>
          <p:nvPr>
            <p:ph type="title"/>
          </p:nvPr>
        </p:nvSpPr>
        <p:spPr/>
        <p:txBody>
          <a:bodyPr>
            <a:normAutofit fontScale="90000"/>
          </a:bodyPr>
          <a:lstStyle/>
          <a:p>
            <a:r>
              <a:rPr lang="uk-UA" dirty="0"/>
              <a:t>Передбачення кримінальної відповідальності</a:t>
            </a:r>
          </a:p>
        </p:txBody>
      </p:sp>
      <p:sp>
        <p:nvSpPr>
          <p:cNvPr id="3" name="Місце для вмісту 2">
            <a:extLst>
              <a:ext uri="{FF2B5EF4-FFF2-40B4-BE49-F238E27FC236}">
                <a16:creationId xmlns:a16="http://schemas.microsoft.com/office/drawing/2014/main" id="{C07D6CD3-7E4A-49C4-9935-D5139CE9DCF8}"/>
              </a:ext>
            </a:extLst>
          </p:cNvPr>
          <p:cNvSpPr>
            <a:spLocks noGrp="1"/>
          </p:cNvSpPr>
          <p:nvPr>
            <p:ph idx="1"/>
          </p:nvPr>
        </p:nvSpPr>
        <p:spPr/>
        <p:txBody>
          <a:bodyPr>
            <a:normAutofit fontScale="92500"/>
          </a:bodyPr>
          <a:lstStyle/>
          <a:p>
            <a:pPr algn="just"/>
            <a:r>
              <a:rPr lang="uk-UA" dirty="0">
                <a:latin typeface="Arial" panose="020B0604020202020204" pitchFamily="34" charset="0"/>
                <a:cs typeface="Arial" panose="020B0604020202020204" pitchFamily="34" charset="0"/>
              </a:rPr>
              <a:t>Законодавство України встановлює жорстку кримінальну відповідальність за незаконне виробництво, експорт, імпорт, зберігання, реалізацію та переміщення дисків для лазерних систем зчитування, матриць, обладнання та сировини для їх виробництва, якщо ці дії вчинені у значних або у великих розмірах. Зокрема, дії, вчинені у значних розмірах, караються штрафом від однієї до п’яти тисяч неоподаткованих мінімумів доходів громадян, або виправними роботами на строк до двох років, або позбавленням волі на той самий строк із конфіскацією та знищенням дисків для лазерних систем зчитування, матриць, обладнання чи сировини для їх виробництва.</a:t>
            </a:r>
          </a:p>
          <a:p>
            <a:pPr algn="just"/>
            <a:r>
              <a:rPr lang="uk-UA" dirty="0">
                <a:latin typeface="Arial" panose="020B0604020202020204" pitchFamily="34" charset="0"/>
                <a:cs typeface="Arial" panose="020B0604020202020204" pitchFamily="34" charset="0"/>
              </a:rPr>
              <a:t>Якщо такі дії вчинені повторно, або за попередньою змовою групою осіб, або вчинені у великих розмірах, то вони караються позбавленням волі на строк від двох до п’яти років з аналогічною конфіскацією та знищенням.</a:t>
            </a:r>
          </a:p>
        </p:txBody>
      </p:sp>
    </p:spTree>
    <p:extLst>
      <p:ext uri="{BB962C8B-B14F-4D97-AF65-F5344CB8AC3E}">
        <p14:creationId xmlns:p14="http://schemas.microsoft.com/office/powerpoint/2010/main" val="265537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C8B082-17AE-4A8B-A6EF-0E1B2451158F}"/>
              </a:ext>
            </a:extLst>
          </p:cNvPr>
          <p:cNvSpPr>
            <a:spLocks noGrp="1"/>
          </p:cNvSpPr>
          <p:nvPr>
            <p:ph type="title"/>
          </p:nvPr>
        </p:nvSpPr>
        <p:spPr/>
        <p:txBody>
          <a:bodyPr>
            <a:normAutofit fontScale="90000"/>
          </a:bodyPr>
          <a:lstStyle/>
          <a:p>
            <a:r>
              <a:rPr lang="uk-UA" dirty="0"/>
              <a:t>Передбачення кримінальної відповідальності</a:t>
            </a:r>
          </a:p>
        </p:txBody>
      </p:sp>
      <p:sp>
        <p:nvSpPr>
          <p:cNvPr id="3" name="Місце для вмісту 2">
            <a:extLst>
              <a:ext uri="{FF2B5EF4-FFF2-40B4-BE49-F238E27FC236}">
                <a16:creationId xmlns:a16="http://schemas.microsoft.com/office/drawing/2014/main" id="{1A19E265-2662-47A9-814A-9278EAEB52D7}"/>
              </a:ext>
            </a:extLst>
          </p:cNvPr>
          <p:cNvSpPr>
            <a:spLocks noGrp="1"/>
          </p:cNvSpPr>
          <p:nvPr>
            <p:ph idx="1"/>
          </p:nvPr>
        </p:nvSpPr>
        <p:spPr/>
        <p:txBody>
          <a:bodyPr/>
          <a:lstStyle/>
          <a:p>
            <a:pPr algn="just"/>
            <a:r>
              <a:rPr lang="uk-UA" dirty="0">
                <a:latin typeface="Arial" panose="020B0604020202020204" pitchFamily="34" charset="0"/>
                <a:cs typeface="Arial" panose="020B0604020202020204" pitchFamily="34" charset="0"/>
              </a:rPr>
              <a:t>При цьому, під значним розміром вчинених дій слід розуміти вартість дисків для лазерних систем зчитування, матриць, обладнання чи сировини для їх виробництва, що у двадцять разів і більше перевищує рівень неоподаткованого мінімуму доходів громадян. Під великим розміром слід розуміти вартість дисків для лазерних систем зчитування, матриць, обладнання чи сировини для їх виробництва, що у сто разів і більше перевищує рівень неоподаткованого мінімуму доходів громадян.</a:t>
            </a:r>
          </a:p>
        </p:txBody>
      </p:sp>
    </p:spTree>
    <p:extLst>
      <p:ext uri="{BB962C8B-B14F-4D97-AF65-F5344CB8AC3E}">
        <p14:creationId xmlns:p14="http://schemas.microsoft.com/office/powerpoint/2010/main" val="417660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8E2807-7E39-4368-8470-CD0007778625}"/>
              </a:ext>
            </a:extLst>
          </p:cNvPr>
          <p:cNvSpPr>
            <a:spLocks noGrp="1"/>
          </p:cNvSpPr>
          <p:nvPr>
            <p:ph type="title"/>
          </p:nvPr>
        </p:nvSpPr>
        <p:spPr/>
        <p:txBody>
          <a:bodyPr/>
          <a:lstStyle/>
          <a:p>
            <a:r>
              <a:rPr lang="uk-UA" sz="4400" dirty="0">
                <a:solidFill>
                  <a:schemeClr val="bg1"/>
                </a:solidFill>
                <a:latin typeface="Arial" panose="020B0604020202020204" pitchFamily="34" charset="0"/>
                <a:cs typeface="Arial" panose="020B0604020202020204" pitchFamily="34" charset="0"/>
              </a:rPr>
              <a:t>Дякую за увагу!</a:t>
            </a:r>
            <a:endParaRPr lang="uk-UA" dirty="0">
              <a:solidFill>
                <a:schemeClr val="bg1"/>
              </a:solidFill>
            </a:endParaRPr>
          </a:p>
        </p:txBody>
      </p:sp>
    </p:spTree>
    <p:extLst>
      <p:ext uri="{BB962C8B-B14F-4D97-AF65-F5344CB8AC3E}">
        <p14:creationId xmlns:p14="http://schemas.microsoft.com/office/powerpoint/2010/main" val="925521092"/>
      </p:ext>
    </p:extLst>
  </p:cSld>
  <p:clrMapOvr>
    <a:masterClrMapping/>
  </p:clrMapOvr>
</p:sld>
</file>

<file path=ppt/theme/theme1.xml><?xml version="1.0" encoding="utf-8"?>
<a:theme xmlns:a="http://schemas.openxmlformats.org/drawingml/2006/main" name="Атлас">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{FCE86C41-A626-4043-B2EC-C30B514238E9}tf16401371</Template>
  <TotalTime>17</TotalTime>
  <Words>863</Words>
  <Application>Microsoft Office PowerPoint</Application>
  <PresentationFormat>Широкий екран</PresentationFormat>
  <Paragraphs>24</Paragraphs>
  <Slides>8</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Arial</vt:lpstr>
      <vt:lpstr>Calibri Light</vt:lpstr>
      <vt:lpstr>Rockwell</vt:lpstr>
      <vt:lpstr>Wingdings</vt:lpstr>
      <vt:lpstr>Атлас</vt:lpstr>
      <vt:lpstr>Кримінально-правовий захист прав інтелектуальної власності</vt:lpstr>
      <vt:lpstr>Законодавство України</vt:lpstr>
      <vt:lpstr>Законодавство України</vt:lpstr>
      <vt:lpstr>Матеріальна шкода</vt:lpstr>
      <vt:lpstr>Передбачення кримінальної відповідальності</vt:lpstr>
      <vt:lpstr>Передбачення кримінальної відповідальності</vt:lpstr>
      <vt:lpstr>Передбачення кримінальної відповідальності</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Кримінально-правовий захист прав інтелектуальної власності</dc:title>
  <dc:creator>Богдан Каліка</dc:creator>
  <cp:lastModifiedBy>Богдан Каліка</cp:lastModifiedBy>
  <cp:revision>1</cp:revision>
  <dcterms:created xsi:type="dcterms:W3CDTF">2020-11-13T04:36:08Z</dcterms:created>
  <dcterms:modified xsi:type="dcterms:W3CDTF">2020-11-13T04:53:56Z</dcterms:modified>
</cp:coreProperties>
</file>