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11" y="-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/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3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</c:ser>
        <c:gapWidth val="100"/>
        <c:axId val="164344192"/>
        <c:axId val="164346112"/>
      </c:barChart>
      <c:catAx>
        <c:axId val="164344192"/>
        <c:scaling>
          <c:orientation val="minMax"/>
        </c:scaling>
        <c:axPos val="b"/>
        <c:title>
          <c:tx>
            <c:rich>
              <a:bodyPr rot="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en-US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Value Range</a:t>
                </a:r>
              </a:p>
            </c:rich>
          </c:tx>
        </c:title>
        <c:numFmt formatCode="dd/mm/yyyy" sourceLinked="1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en-US"/>
          </a:p>
        </c:txPr>
        <c:crossAx val="164346112"/>
        <c:crosses val="autoZero"/>
        <c:auto val="1"/>
        <c:lblAlgn val="ctr"/>
        <c:lblOffset val="100"/>
      </c:catAx>
      <c:valAx>
        <c:axId val="164346112"/>
        <c:scaling>
          <c:orientation val="minMax"/>
        </c:scaling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en-US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Frequency</a:t>
                </a:r>
              </a:p>
            </c:rich>
          </c:tx>
        </c:title>
        <c:numFmt formatCode="General" sourceLinked="1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en-US"/>
          </a:p>
        </c:txPr>
        <c:crossAx val="164344192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plotVisOnly val="1"/>
    <c:dispBlanksAs val="gap"/>
  </c:chart>
  <c:spPr>
    <a:noFill/>
    <a:ln>
      <a:noFill/>
    </a:ln>
  </c:spPr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8F1B3FBE-AB18-4183-BE12-54E02161A558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39718" y="779441"/>
            <a:ext cx="8640000" cy="628654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 FACE RECOGNITION SYSTEM USING LOCAL BINARY PATTERN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/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BASED ON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/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ONE SAMPLE PER PERSON PROBLEM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/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/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/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Project Work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/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Will be presented by-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/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/>
            <a:r>
              <a:rPr lang="en-US" sz="2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Bipul</a:t>
            </a: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Kalita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/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M.Sc. 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4</a:t>
            </a:r>
            <a:r>
              <a:rPr lang="en-US" sz="1600" b="1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th</a:t>
            </a:r>
            <a:r>
              <a:rPr 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s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emester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/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Roll No: 137/16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/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Reg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No: 034386 of 2013-14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/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/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UNDER THE GUIDANCE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/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OF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/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Dr.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Pranamika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Kakati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/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Assistant Professor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/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(contractual)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/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/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/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Department of Computer Science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/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Gauhati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University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/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2018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2952000" y="432000"/>
            <a:ext cx="4320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CALCULATION OF HISTOGRAM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7" name="Table 2"/>
          <p:cNvGraphicFramePr/>
          <p:nvPr/>
        </p:nvGraphicFramePr>
        <p:xfrm>
          <a:off x="559080" y="2739960"/>
          <a:ext cx="1950840" cy="1863720"/>
        </p:xfrm>
        <a:graphic>
          <a:graphicData uri="http://schemas.openxmlformats.org/drawingml/2006/table">
            <a:tbl>
              <a:tblPr/>
              <a:tblGrid>
                <a:gridCol w="650880"/>
                <a:gridCol w="650880"/>
                <a:gridCol w="649080"/>
              </a:tblGrid>
              <a:tr h="621360">
                <a:tc>
                  <a:txBody>
                    <a:bodyPr/>
                    <a:lstStyle/>
                    <a:p>
                      <a:pPr algn="ctr"/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1360">
                <a:tc>
                  <a:txBody>
                    <a:bodyPr/>
                    <a:lstStyle/>
                    <a:p>
                      <a:pPr algn="ctr"/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1000">
                <a:tc>
                  <a:txBody>
                    <a:bodyPr/>
                    <a:lstStyle/>
                    <a:p>
                      <a:pPr algn="ctr"/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Chart 107"/>
          <p:cNvGraphicFramePr/>
          <p:nvPr/>
        </p:nvGraphicFramePr>
        <p:xfrm>
          <a:off x="3754440" y="1834920"/>
          <a:ext cx="5714640" cy="3349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9" name="TextShape 3"/>
          <p:cNvSpPr txBox="1"/>
          <p:nvPr/>
        </p:nvSpPr>
        <p:spPr>
          <a:xfrm>
            <a:off x="576000" y="4752000"/>
            <a:ext cx="1944000" cy="489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 4.1: 3x3 LBP features</a:t>
            </a:r>
          </a:p>
        </p:txBody>
      </p:sp>
      <p:sp>
        <p:nvSpPr>
          <p:cNvPr id="110" name="TextShape 4"/>
          <p:cNvSpPr txBox="1"/>
          <p:nvPr/>
        </p:nvSpPr>
        <p:spPr>
          <a:xfrm>
            <a:off x="5976000" y="5054040"/>
            <a:ext cx="1944000" cy="489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Histogram Diagram of data in FIG 4.1</a:t>
            </a:r>
          </a:p>
        </p:txBody>
      </p:sp>
      <p:sp>
        <p:nvSpPr>
          <p:cNvPr id="111" name="TextShape 5"/>
          <p:cNvSpPr txBox="1"/>
          <p:nvPr/>
        </p:nvSpPr>
        <p:spPr>
          <a:xfrm>
            <a:off x="2304000" y="6480000"/>
            <a:ext cx="5544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Calculation of Histogram Data from 3x3 LBP features taking interval value of 5 in per Bar in X-axis</a:t>
            </a:r>
          </a:p>
        </p:txBody>
      </p:sp>
      <p:sp>
        <p:nvSpPr>
          <p:cNvPr id="112" name="TextShape 6"/>
          <p:cNvSpPr txBox="1"/>
          <p:nvPr/>
        </p:nvSpPr>
        <p:spPr>
          <a:xfrm>
            <a:off x="5040000" y="7200000"/>
            <a:ext cx="360000" cy="24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781920" y="5557680"/>
            <a:ext cx="338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64x10x10 = 6400 features</a:t>
            </a:r>
          </a:p>
        </p:txBody>
      </p:sp>
      <p:pic>
        <p:nvPicPr>
          <p:cNvPr id="114" name="Picture 113"/>
          <p:cNvPicPr/>
          <p:nvPr/>
        </p:nvPicPr>
        <p:blipFill>
          <a:blip r:embed="rId2"/>
          <a:stretch/>
        </p:blipFill>
        <p:spPr>
          <a:xfrm>
            <a:off x="558720" y="1741680"/>
            <a:ext cx="3600000" cy="3600000"/>
          </a:xfrm>
          <a:prstGeom prst="rect">
            <a:avLst/>
          </a:prstGeom>
          <a:ln>
            <a:noFill/>
          </a:ln>
        </p:spPr>
      </p:pic>
      <p:graphicFrame>
        <p:nvGraphicFramePr>
          <p:cNvPr id="115" name="Table 2"/>
          <p:cNvGraphicFramePr/>
          <p:nvPr/>
        </p:nvGraphicFramePr>
        <p:xfrm>
          <a:off x="504000" y="1637640"/>
          <a:ext cx="3662280" cy="3672000"/>
        </p:xfrm>
        <a:graphic>
          <a:graphicData uri="http://schemas.openxmlformats.org/drawingml/2006/table">
            <a:tbl>
              <a:tblPr/>
              <a:tblGrid>
                <a:gridCol w="366120"/>
                <a:gridCol w="366120"/>
                <a:gridCol w="366120"/>
                <a:gridCol w="366120"/>
                <a:gridCol w="366120"/>
                <a:gridCol w="366120"/>
                <a:gridCol w="366120"/>
                <a:gridCol w="366120"/>
                <a:gridCol w="366120"/>
                <a:gridCol w="367200"/>
              </a:tblGrid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</a:tr>
              <a:tr h="380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6" name="CustomShape 3"/>
          <p:cNvSpPr/>
          <p:nvPr/>
        </p:nvSpPr>
        <p:spPr>
          <a:xfrm>
            <a:off x="4392000" y="3096000"/>
            <a:ext cx="1440000" cy="504000"/>
          </a:xfrm>
          <a:custGeom>
            <a:avLst/>
            <a:gdLst/>
            <a:ahLst/>
            <a:cxnLst/>
            <a:rect l="0" t="0" r="r" b="b"/>
            <a:pathLst>
              <a:path w="4001" h="1401">
                <a:moveTo>
                  <a:pt x="0" y="350"/>
                </a:moveTo>
                <a:lnTo>
                  <a:pt x="3000" y="350"/>
                </a:lnTo>
                <a:lnTo>
                  <a:pt x="3000" y="0"/>
                </a:lnTo>
                <a:lnTo>
                  <a:pt x="4000" y="700"/>
                </a:lnTo>
                <a:lnTo>
                  <a:pt x="3000" y="1400"/>
                </a:lnTo>
                <a:lnTo>
                  <a:pt x="3000" y="1050"/>
                </a:lnTo>
                <a:lnTo>
                  <a:pt x="0" y="1050"/>
                </a:lnTo>
                <a:lnTo>
                  <a:pt x="0" y="3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TextShape 4"/>
          <p:cNvSpPr txBox="1"/>
          <p:nvPr/>
        </p:nvSpPr>
        <p:spPr>
          <a:xfrm>
            <a:off x="4320000" y="2013840"/>
            <a:ext cx="1296000" cy="137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Calculate histogram data for each block</a:t>
            </a:r>
          </a:p>
        </p:txBody>
      </p:sp>
      <p:sp>
        <p:nvSpPr>
          <p:cNvPr id="118" name="TextShape 5"/>
          <p:cNvSpPr txBox="1"/>
          <p:nvPr/>
        </p:nvSpPr>
        <p:spPr>
          <a:xfrm>
            <a:off x="1872000" y="6301800"/>
            <a:ext cx="67680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histogram data from 10x10 blocks in 6400 LBP features, taking value of 5 as interval per bar in x-axis</a:t>
            </a:r>
          </a:p>
        </p:txBody>
      </p:sp>
      <p:sp>
        <p:nvSpPr>
          <p:cNvPr id="119" name="TextShape 6"/>
          <p:cNvSpPr txBox="1"/>
          <p:nvPr/>
        </p:nvSpPr>
        <p:spPr>
          <a:xfrm>
            <a:off x="5897568" y="3168000"/>
            <a:ext cx="4071966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10x10x52=5,200 </a:t>
            </a: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Histogram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</a:p>
        </p:txBody>
      </p:sp>
      <p:sp>
        <p:nvSpPr>
          <p:cNvPr id="120" name="TextShape 7"/>
          <p:cNvSpPr txBox="1"/>
          <p:nvPr/>
        </p:nvSpPr>
        <p:spPr>
          <a:xfrm>
            <a:off x="2952000" y="432360"/>
            <a:ext cx="4320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CALCULATION OF HISTOGRAM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8"/>
          <p:cNvSpPr txBox="1"/>
          <p:nvPr/>
        </p:nvSpPr>
        <p:spPr>
          <a:xfrm>
            <a:off x="4896000" y="7200000"/>
            <a:ext cx="504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2736000" y="432360"/>
            <a:ext cx="5328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CALCULATION OF EUCLIDEAN DISTANCE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656000" y="6552000"/>
            <a:ext cx="7344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 Diagram: Calculation of 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euclidean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distance between two Faces</a:t>
            </a:r>
          </a:p>
        </p:txBody>
      </p:sp>
      <p:sp>
        <p:nvSpPr>
          <p:cNvPr id="124" name="CustomShape 3"/>
          <p:cNvSpPr/>
          <p:nvPr/>
        </p:nvSpPr>
        <p:spPr>
          <a:xfrm>
            <a:off x="504000" y="1584000"/>
            <a:ext cx="1368000" cy="720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FACE 1</a:t>
            </a:r>
          </a:p>
        </p:txBody>
      </p:sp>
      <p:sp>
        <p:nvSpPr>
          <p:cNvPr id="125" name="CustomShape 4"/>
          <p:cNvSpPr/>
          <p:nvPr/>
        </p:nvSpPr>
        <p:spPr>
          <a:xfrm>
            <a:off x="504000" y="3096000"/>
            <a:ext cx="1296000" cy="720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FACE 2</a:t>
            </a:r>
          </a:p>
        </p:txBody>
      </p:sp>
      <p:sp>
        <p:nvSpPr>
          <p:cNvPr id="126" name="CustomShape 5"/>
          <p:cNvSpPr/>
          <p:nvPr/>
        </p:nvSpPr>
        <p:spPr>
          <a:xfrm>
            <a:off x="3240000" y="1584000"/>
            <a:ext cx="2520000" cy="720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Histogram Data of FACE 1</a:t>
            </a:r>
          </a:p>
        </p:txBody>
      </p:sp>
      <p:sp>
        <p:nvSpPr>
          <p:cNvPr id="127" name="CustomShape 6"/>
          <p:cNvSpPr/>
          <p:nvPr/>
        </p:nvSpPr>
        <p:spPr>
          <a:xfrm>
            <a:off x="3240000" y="3096000"/>
            <a:ext cx="2520000" cy="720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Histogram Data of FACE 2</a:t>
            </a:r>
          </a:p>
        </p:txBody>
      </p:sp>
      <p:sp>
        <p:nvSpPr>
          <p:cNvPr id="128" name="CustomShape 7"/>
          <p:cNvSpPr/>
          <p:nvPr/>
        </p:nvSpPr>
        <p:spPr>
          <a:xfrm>
            <a:off x="7344000" y="1969920"/>
            <a:ext cx="1800000" cy="1512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Calculate 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I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uclidean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I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distance</a:t>
            </a:r>
          </a:p>
        </p:txBody>
      </p:sp>
      <p:cxnSp>
        <p:nvCxnSpPr>
          <p:cNvPr id="129" name="Line 8"/>
          <p:cNvCxnSpPr>
            <a:stCxn id="124" idx="3"/>
            <a:endCxn id="126" idx="1"/>
          </p:cNvCxnSpPr>
          <p:nvPr/>
        </p:nvCxnSpPr>
        <p:spPr>
          <a:xfrm>
            <a:off x="1872000" y="1944000"/>
            <a:ext cx="1368360" cy="360"/>
          </a:xfrm>
          <a:prstGeom prst="bent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30" name="Line 9"/>
          <p:cNvCxnSpPr>
            <a:stCxn id="125" idx="3"/>
            <a:endCxn id="127" idx="1"/>
          </p:cNvCxnSpPr>
          <p:nvPr/>
        </p:nvCxnSpPr>
        <p:spPr>
          <a:xfrm>
            <a:off x="1800000" y="3456000"/>
            <a:ext cx="1440360" cy="360"/>
          </a:xfrm>
          <a:prstGeom prst="bent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31" name="Line 10"/>
          <p:cNvCxnSpPr>
            <a:stCxn id="126" idx="3"/>
            <a:endCxn id="128" idx="0"/>
          </p:cNvCxnSpPr>
          <p:nvPr/>
        </p:nvCxnSpPr>
        <p:spPr>
          <a:xfrm>
            <a:off x="5760000" y="1944000"/>
            <a:ext cx="2484360" cy="26280"/>
          </a:xfrm>
          <a:prstGeom prst="bentConnector3">
            <a:avLst>
              <a:gd name="adj1" fmla="val 250"/>
            </a:avLst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32" name="Line 11"/>
          <p:cNvCxnSpPr>
            <a:stCxn id="127" idx="3"/>
            <a:endCxn id="128" idx="4"/>
          </p:cNvCxnSpPr>
          <p:nvPr/>
        </p:nvCxnSpPr>
        <p:spPr>
          <a:xfrm>
            <a:off x="5760000" y="3456000"/>
            <a:ext cx="2484360" cy="26280"/>
          </a:xfrm>
          <a:prstGeom prst="bentConnector3">
            <a:avLst>
              <a:gd name="adj1" fmla="val 655"/>
            </a:avLst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133" name="TextShape 12"/>
          <p:cNvSpPr txBox="1"/>
          <p:nvPr/>
        </p:nvSpPr>
        <p:spPr>
          <a:xfrm>
            <a:off x="6192000" y="1440000"/>
            <a:ext cx="194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5,200 values</a:t>
            </a:r>
          </a:p>
        </p:txBody>
      </p:sp>
      <p:sp>
        <p:nvSpPr>
          <p:cNvPr id="134" name="TextShape 13"/>
          <p:cNvSpPr txBox="1"/>
          <p:nvPr/>
        </p:nvSpPr>
        <p:spPr>
          <a:xfrm>
            <a:off x="6192000" y="3685680"/>
            <a:ext cx="194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5,200 values</a:t>
            </a:r>
          </a:p>
        </p:txBody>
      </p:sp>
      <p:cxnSp>
        <p:nvCxnSpPr>
          <p:cNvPr id="135" name="Line 14"/>
          <p:cNvCxnSpPr>
            <a:stCxn id="128" idx="6"/>
          </p:cNvCxnSpPr>
          <p:nvPr/>
        </p:nvCxnSpPr>
        <p:spPr>
          <a:xfrm flipH="1">
            <a:off x="5827320" y="2725920"/>
            <a:ext cx="3317040" cy="2653560"/>
          </a:xfrm>
          <a:prstGeom prst="bentConnector3">
            <a:avLst>
              <a:gd name="adj1" fmla="val -13010"/>
            </a:avLst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136" name="TextShape 15"/>
          <p:cNvSpPr txBox="1"/>
          <p:nvPr/>
        </p:nvSpPr>
        <p:spPr>
          <a:xfrm>
            <a:off x="3672000" y="5229720"/>
            <a:ext cx="2304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Euclidean distance</a:t>
            </a:r>
          </a:p>
        </p:txBody>
      </p:sp>
      <p:sp>
        <p:nvSpPr>
          <p:cNvPr id="137" name="TextShape 16"/>
          <p:cNvSpPr txBox="1"/>
          <p:nvPr/>
        </p:nvSpPr>
        <p:spPr>
          <a:xfrm>
            <a:off x="4896000" y="7200360"/>
            <a:ext cx="504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736000" y="433080"/>
            <a:ext cx="5328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 IDENTIFICATION OF UNKNOWN FACES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700360" y="2808000"/>
            <a:ext cx="1152000" cy="504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PERSON</a:t>
            </a:r>
          </a:p>
          <a:p>
            <a:pPr algn="ctr"/>
            <a:r>
              <a:rPr lang="en-IN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</a:p>
        </p:txBody>
      </p:sp>
      <p:sp>
        <p:nvSpPr>
          <p:cNvPr id="140" name="CustomShape 3"/>
          <p:cNvSpPr/>
          <p:nvPr/>
        </p:nvSpPr>
        <p:spPr>
          <a:xfrm>
            <a:off x="6372360" y="2808000"/>
            <a:ext cx="1152000" cy="432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PERSON</a:t>
            </a:r>
          </a:p>
          <a:p>
            <a:pPr algn="ctr"/>
            <a:r>
              <a:rPr lang="en-IN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</a:p>
        </p:txBody>
      </p:sp>
      <p:sp>
        <p:nvSpPr>
          <p:cNvPr id="141" name="CustomShape 4"/>
          <p:cNvSpPr/>
          <p:nvPr/>
        </p:nvSpPr>
        <p:spPr>
          <a:xfrm>
            <a:off x="2124360" y="1728000"/>
            <a:ext cx="864000" cy="432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FACE 1</a:t>
            </a:r>
          </a:p>
        </p:txBody>
      </p:sp>
      <p:sp>
        <p:nvSpPr>
          <p:cNvPr id="142" name="CustomShape 5"/>
          <p:cNvSpPr/>
          <p:nvPr/>
        </p:nvSpPr>
        <p:spPr>
          <a:xfrm>
            <a:off x="3636360" y="1728000"/>
            <a:ext cx="864000" cy="432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FACE 2</a:t>
            </a:r>
          </a:p>
        </p:txBody>
      </p:sp>
      <p:sp>
        <p:nvSpPr>
          <p:cNvPr id="143" name="CustomShape 6"/>
          <p:cNvSpPr/>
          <p:nvPr/>
        </p:nvSpPr>
        <p:spPr>
          <a:xfrm>
            <a:off x="5796360" y="1728000"/>
            <a:ext cx="864000" cy="432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FACE 1</a:t>
            </a:r>
          </a:p>
        </p:txBody>
      </p:sp>
      <p:sp>
        <p:nvSpPr>
          <p:cNvPr id="144" name="CustomShape 7"/>
          <p:cNvSpPr/>
          <p:nvPr/>
        </p:nvSpPr>
        <p:spPr>
          <a:xfrm>
            <a:off x="7308360" y="1728000"/>
            <a:ext cx="864000" cy="432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FACE 2</a:t>
            </a:r>
          </a:p>
        </p:txBody>
      </p:sp>
      <p:sp>
        <p:nvSpPr>
          <p:cNvPr id="145" name="CustomShape 8"/>
          <p:cNvSpPr/>
          <p:nvPr/>
        </p:nvSpPr>
        <p:spPr>
          <a:xfrm>
            <a:off x="4644360" y="4032000"/>
            <a:ext cx="1008000" cy="576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UNKNOWN</a:t>
            </a:r>
          </a:p>
          <a:p>
            <a:pPr algn="ctr"/>
            <a:r>
              <a:rPr lang="en-IN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FACE</a:t>
            </a:r>
          </a:p>
        </p:txBody>
      </p:sp>
      <p:cxnSp>
        <p:nvCxnSpPr>
          <p:cNvPr id="146" name="Line 9"/>
          <p:cNvCxnSpPr>
            <a:stCxn id="139" idx="1"/>
            <a:endCxn id="141" idx="1"/>
          </p:cNvCxnSpPr>
          <p:nvPr/>
        </p:nvCxnSpPr>
        <p:spPr>
          <a:xfrm flipH="1" flipV="1">
            <a:off x="2124360" y="1944000"/>
            <a:ext cx="576360" cy="1116360"/>
          </a:xfrm>
          <a:prstGeom prst="bentConnector3">
            <a:avLst>
              <a:gd name="adj1" fmla="val 137171"/>
            </a:avLst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47" name="Line 10"/>
          <p:cNvCxnSpPr>
            <a:stCxn id="139" idx="3"/>
            <a:endCxn id="142" idx="3"/>
          </p:cNvCxnSpPr>
          <p:nvPr/>
        </p:nvCxnSpPr>
        <p:spPr>
          <a:xfrm flipV="1">
            <a:off x="3852360" y="1944000"/>
            <a:ext cx="648360" cy="1116360"/>
          </a:xfrm>
          <a:prstGeom prst="bentConnector3">
            <a:avLst>
              <a:gd name="adj1" fmla="val 132140"/>
            </a:avLst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48" name="Line 11"/>
          <p:cNvCxnSpPr>
            <a:stCxn id="140" idx="1"/>
            <a:endCxn id="143" idx="1"/>
          </p:cNvCxnSpPr>
          <p:nvPr/>
        </p:nvCxnSpPr>
        <p:spPr>
          <a:xfrm flipH="1" flipV="1">
            <a:off x="5796360" y="1944000"/>
            <a:ext cx="576360" cy="1080360"/>
          </a:xfrm>
          <a:prstGeom prst="bentConnector3">
            <a:avLst>
              <a:gd name="adj1" fmla="val 130197"/>
            </a:avLst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49" name="Line 12"/>
          <p:cNvCxnSpPr>
            <a:stCxn id="140" idx="3"/>
            <a:endCxn id="144" idx="3"/>
          </p:cNvCxnSpPr>
          <p:nvPr/>
        </p:nvCxnSpPr>
        <p:spPr>
          <a:xfrm flipV="1">
            <a:off x="7524360" y="1944000"/>
            <a:ext cx="648360" cy="1080360"/>
          </a:xfrm>
          <a:prstGeom prst="bentConnector3">
            <a:avLst>
              <a:gd name="adj1" fmla="val 129040"/>
            </a:avLst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50" name="Line 13"/>
          <p:cNvCxnSpPr>
            <a:stCxn id="145" idx="1"/>
            <a:endCxn id="139" idx="2"/>
          </p:cNvCxnSpPr>
          <p:nvPr/>
        </p:nvCxnSpPr>
        <p:spPr>
          <a:xfrm flipH="1" flipV="1">
            <a:off x="3276360" y="3312000"/>
            <a:ext cx="1368360" cy="1008360"/>
          </a:xfrm>
          <a:prstGeom prst="bentConnector3">
            <a:avLst>
              <a:gd name="adj1" fmla="val 99935"/>
            </a:avLst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51" name="Line 14"/>
          <p:cNvCxnSpPr>
            <a:stCxn id="145" idx="3"/>
            <a:endCxn id="140" idx="2"/>
          </p:cNvCxnSpPr>
          <p:nvPr/>
        </p:nvCxnSpPr>
        <p:spPr>
          <a:xfrm flipV="1">
            <a:off x="5652360" y="3240000"/>
            <a:ext cx="1296360" cy="1080360"/>
          </a:xfrm>
          <a:prstGeom prst="bentConnector3">
            <a:avLst>
              <a:gd name="adj1" fmla="val 100383"/>
            </a:avLst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152" name="TextShape 15"/>
          <p:cNvSpPr txBox="1"/>
          <p:nvPr/>
        </p:nvSpPr>
        <p:spPr>
          <a:xfrm>
            <a:off x="1468412" y="3672000"/>
            <a:ext cx="1807948" cy="64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eu</a:t>
            </a:r>
            <a:r>
              <a:rPr lang="en-IN" sz="1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=eu</a:t>
            </a:r>
            <a:r>
              <a:rPr lang="en-IN" sz="1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+eu</a:t>
            </a:r>
            <a:r>
              <a:rPr lang="en-IN" sz="1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16"/>
          <p:cNvSpPr txBox="1"/>
          <p:nvPr/>
        </p:nvSpPr>
        <p:spPr>
          <a:xfrm>
            <a:off x="7020360" y="3600000"/>
            <a:ext cx="1806166" cy="43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eu</a:t>
            </a:r>
            <a:r>
              <a:rPr lang="en-IN" sz="1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=eu</a:t>
            </a:r>
            <a:r>
              <a:rPr lang="en-IN" sz="1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21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+eu</a:t>
            </a:r>
            <a:r>
              <a:rPr lang="en-IN" sz="1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22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17"/>
          <p:cNvSpPr txBox="1"/>
          <p:nvPr/>
        </p:nvSpPr>
        <p:spPr>
          <a:xfrm>
            <a:off x="3024000" y="5112000"/>
            <a:ext cx="4968000" cy="711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Identified person = minimum(eu</a:t>
            </a:r>
            <a:r>
              <a:rPr lang="en-IN" sz="1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,eu</a:t>
            </a:r>
            <a:r>
              <a:rPr lang="en-IN" sz="1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</p:txBody>
      </p:sp>
      <p:sp>
        <p:nvSpPr>
          <p:cNvPr id="155" name="TextShape 18"/>
          <p:cNvSpPr txBox="1"/>
          <p:nvPr/>
        </p:nvSpPr>
        <p:spPr>
          <a:xfrm>
            <a:off x="1368000" y="2304000"/>
            <a:ext cx="648000" cy="657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eu</a:t>
            </a:r>
            <a:r>
              <a:rPr lang="en-IN" sz="1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19"/>
          <p:cNvSpPr txBox="1"/>
          <p:nvPr/>
        </p:nvSpPr>
        <p:spPr>
          <a:xfrm>
            <a:off x="4104000" y="2304000"/>
            <a:ext cx="648000" cy="657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eu</a:t>
            </a:r>
            <a:r>
              <a:rPr lang="en-IN" sz="18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20"/>
          <p:cNvSpPr txBox="1"/>
          <p:nvPr/>
        </p:nvSpPr>
        <p:spPr>
          <a:xfrm>
            <a:off x="5616000" y="2304000"/>
            <a:ext cx="648000" cy="657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eu</a:t>
            </a:r>
            <a:r>
              <a:rPr lang="en-IN" sz="1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21"/>
          <p:cNvSpPr txBox="1"/>
          <p:nvPr/>
        </p:nvSpPr>
        <p:spPr>
          <a:xfrm>
            <a:off x="8424000" y="2223000"/>
            <a:ext cx="648000" cy="657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eu</a:t>
            </a:r>
            <a:r>
              <a:rPr lang="en-IN" sz="1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2"/>
          <p:cNvSpPr txBox="1"/>
          <p:nvPr/>
        </p:nvSpPr>
        <p:spPr>
          <a:xfrm>
            <a:off x="1440000" y="6381720"/>
            <a:ext cx="7920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 Diagram: Recognition of an unknown face based on 2 persons faces</a:t>
            </a:r>
          </a:p>
        </p:txBody>
      </p:sp>
      <p:sp>
        <p:nvSpPr>
          <p:cNvPr id="160" name="TextShape 23"/>
          <p:cNvSpPr txBox="1"/>
          <p:nvPr/>
        </p:nvSpPr>
        <p:spPr>
          <a:xfrm>
            <a:off x="4896000" y="7200360"/>
            <a:ext cx="504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2736000" y="432720"/>
            <a:ext cx="5328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 ACCURACY MEASURE OF RECOGNITION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2539982" y="3136895"/>
            <a:ext cx="30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Accuracy in % = </a:t>
            </a:r>
          </a:p>
        </p:txBody>
      </p:sp>
      <p:sp>
        <p:nvSpPr>
          <p:cNvPr id="188" name="TextShape 28"/>
          <p:cNvSpPr txBox="1"/>
          <p:nvPr/>
        </p:nvSpPr>
        <p:spPr>
          <a:xfrm>
            <a:off x="4896000" y="7200360"/>
            <a:ext cx="504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254493" y="2994019"/>
          <a:ext cx="3048789" cy="642942"/>
        </p:xfrm>
        <a:graphic>
          <a:graphicData uri="http://schemas.openxmlformats.org/presentationml/2006/ole">
            <p:oleObj spid="_x0000_s1026" name="Equation" r:id="rId3" imgW="18666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4494" y="636565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CONCLUSION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39784" y="1279508"/>
          <a:ext cx="8143933" cy="5572159"/>
        </p:xfrm>
        <a:graphic>
          <a:graphicData uri="http://schemas.openxmlformats.org/drawingml/2006/table">
            <a:tbl>
              <a:tblPr/>
              <a:tblGrid>
                <a:gridCol w="1163419"/>
                <a:gridCol w="1163419"/>
                <a:gridCol w="1163419"/>
                <a:gridCol w="1163419"/>
                <a:gridCol w="1163419"/>
                <a:gridCol w="1163419"/>
                <a:gridCol w="1163419"/>
              </a:tblGrid>
              <a:tr h="661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latin typeface="Times New Roman"/>
                          <a:ea typeface="DejaVu Sans"/>
                          <a:cs typeface="DejaVu Sans"/>
                        </a:rPr>
                        <a:t>Database </a:t>
                      </a:r>
                      <a:endParaRPr lang="en-US" sz="120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Individuals 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Image per person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Number of test images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Miss 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Match 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Accuracy %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756">
                <a:tc row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200" dirty="0">
                        <a:latin typeface="Liberation Serif"/>
                        <a:ea typeface="DejaVu Sans"/>
                        <a:cs typeface="DejaVu San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IN" sz="1200" dirty="0" smtClean="0">
                        <a:latin typeface="Liberation Serif"/>
                        <a:ea typeface="DejaVu Sans"/>
                        <a:cs typeface="DejaVu San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IN" sz="1200" dirty="0" smtClean="0">
                        <a:latin typeface="Liberation Serif"/>
                        <a:ea typeface="DejaVu Sans"/>
                        <a:cs typeface="DejaVu San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IN" sz="1200" dirty="0" smtClean="0">
                        <a:latin typeface="Liberation Serif"/>
                        <a:ea typeface="DejaVu Sans"/>
                        <a:cs typeface="DejaVu San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IN" sz="1200" dirty="0" smtClean="0">
                        <a:latin typeface="Liberation Serif"/>
                        <a:ea typeface="DejaVu Sans"/>
                        <a:cs typeface="DejaVu San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IN" sz="1200" dirty="0" smtClean="0">
                        <a:latin typeface="Liberation Serif"/>
                        <a:ea typeface="DejaVu Sans"/>
                        <a:cs typeface="DejaVu San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IN" sz="1200" dirty="0" smtClean="0">
                        <a:latin typeface="Liberation Serif"/>
                        <a:ea typeface="DejaVu Sans"/>
                        <a:cs typeface="DejaVu San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IN" sz="1200" dirty="0" smtClean="0">
                        <a:latin typeface="Liberation Serif"/>
                        <a:ea typeface="DejaVu Sans"/>
                        <a:cs typeface="DejaVu San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latin typeface="Liberation Serif"/>
                          <a:ea typeface="DejaVu Sans"/>
                          <a:cs typeface="DejaVu Sans"/>
                        </a:rPr>
                        <a:t>ORL</a:t>
                      </a:r>
                      <a:endParaRPr lang="en-US" sz="120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200" dirty="0">
                        <a:latin typeface="Times New Roman"/>
                        <a:ea typeface="DejaVu Sans"/>
                        <a:cs typeface="DejaVu San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200" dirty="0" smtClean="0">
                        <a:latin typeface="Times New Roman"/>
                        <a:ea typeface="DejaVu Sans"/>
                        <a:cs typeface="DejaVu San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200" dirty="0" smtClean="0">
                        <a:latin typeface="Times New Roman"/>
                        <a:ea typeface="DejaVu Sans"/>
                        <a:cs typeface="DejaVu San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200" dirty="0" smtClean="0">
                        <a:latin typeface="Times New Roman"/>
                        <a:ea typeface="DejaVu Sans"/>
                        <a:cs typeface="DejaVu San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200" dirty="0" smtClean="0">
                        <a:latin typeface="Times New Roman"/>
                        <a:ea typeface="DejaVu Sans"/>
                        <a:cs typeface="DejaVu San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200" dirty="0" smtClean="0">
                        <a:latin typeface="Times New Roman"/>
                        <a:ea typeface="DejaVu Sans"/>
                        <a:cs typeface="DejaVu San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200" dirty="0" smtClean="0">
                        <a:latin typeface="Times New Roman"/>
                        <a:ea typeface="DejaVu Sans"/>
                        <a:cs typeface="DejaVu San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latin typeface="Times New Roman"/>
                          <a:ea typeface="DejaVu Sans"/>
                          <a:cs typeface="DejaVu Sans"/>
                        </a:rPr>
                        <a:t>            40</a:t>
                      </a:r>
                      <a:endParaRPr lang="en-US" sz="120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1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40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18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22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55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7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2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40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14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26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65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7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3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40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13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27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67.5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7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4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40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14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26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65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7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5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40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12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28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70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7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6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40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12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28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70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7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7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40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11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29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72.5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7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8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40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10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30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75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7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9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40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8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32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80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756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200" dirty="0">
                        <a:latin typeface="Times New Roman"/>
                        <a:ea typeface="DejaVu Sans"/>
                        <a:cs typeface="DejaVu San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200" dirty="0" smtClean="0">
                        <a:latin typeface="Times New Roman"/>
                        <a:ea typeface="DejaVu Sans"/>
                        <a:cs typeface="DejaVu San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latin typeface="Times New Roman"/>
                          <a:ea typeface="DejaVu Sans"/>
                          <a:cs typeface="DejaVu Sans"/>
                        </a:rPr>
                        <a:t>       faces94</a:t>
                      </a:r>
                      <a:endParaRPr lang="en-US" sz="120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200" dirty="0">
                        <a:latin typeface="Times New Roman"/>
                        <a:ea typeface="DejaVu Sans"/>
                        <a:cs typeface="DejaVu San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latin typeface="Times New Roman"/>
                          <a:ea typeface="DejaVu Sans"/>
                          <a:cs typeface="DejaVu Sans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latin typeface="Times New Roman"/>
                          <a:ea typeface="DejaVu Sans"/>
                          <a:cs typeface="DejaVu Sans"/>
                        </a:rPr>
                        <a:t>          151</a:t>
                      </a:r>
                      <a:endParaRPr lang="en-US" sz="120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19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151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1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150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99.337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7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10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151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3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148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98.0132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7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4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151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2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149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98.6755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7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latin typeface="Times New Roman"/>
                          <a:ea typeface="DejaVu Sans"/>
                          <a:cs typeface="DejaVu Sans"/>
                        </a:rPr>
                        <a:t>Friends </a:t>
                      </a:r>
                      <a:endParaRPr lang="en-US" sz="120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latin typeface="Times New Roman"/>
                          <a:ea typeface="DejaVu Sans"/>
                          <a:cs typeface="DejaVu Sans"/>
                        </a:rPr>
                        <a:t>             7</a:t>
                      </a:r>
                      <a:endParaRPr lang="en-US" sz="120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4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12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3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latin typeface="Times New Roman"/>
                          <a:ea typeface="DejaVu Sans"/>
                          <a:cs typeface="DejaVu Sans"/>
                        </a:rPr>
                        <a:t>9</a:t>
                      </a:r>
                      <a:endParaRPr lang="en-US" sz="120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latin typeface="Times New Roman"/>
                          <a:ea typeface="DejaVu Sans"/>
                          <a:cs typeface="DejaVu Sans"/>
                        </a:rPr>
                        <a:t>75</a:t>
                      </a:r>
                      <a:endParaRPr lang="en-US" sz="120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096000" y="216000"/>
            <a:ext cx="410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REFERENCES</a:t>
            </a:r>
          </a:p>
        </p:txBody>
      </p:sp>
      <p:sp>
        <p:nvSpPr>
          <p:cNvPr id="194" name="TextShape 2"/>
          <p:cNvSpPr txBox="1"/>
          <p:nvPr/>
        </p:nvSpPr>
        <p:spPr>
          <a:xfrm>
            <a:off x="576000" y="868320"/>
            <a:ext cx="9000000" cy="611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One Sample Per Person Facial Recognition With Local Binary Patterns and Image Sub-Grids,</a:t>
            </a:r>
          </a:p>
          <a:p>
            <a:pPr algn="just"/>
            <a:r>
              <a:rPr lang="en-IN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Gordon Stein, Yuan Li, Dr. Yin Wang Department of Math and Computer Science </a:t>
            </a:r>
          </a:p>
          <a:p>
            <a:pPr algn="just"/>
            <a:r>
              <a:rPr lang="en-IN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Lawrence</a:t>
            </a:r>
            <a:endParaRPr lang="en-IN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IN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Technological University</a:t>
            </a:r>
            <a:endParaRPr lang="en-IN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IN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Southfield, Michigan, USA</a:t>
            </a:r>
            <a:endParaRPr lang="en-IN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IN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2016 Annual Conference on Information Science and Systems (CISS)</a:t>
            </a:r>
            <a:endParaRPr lang="en-IN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endParaRPr lang="en-IN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Face Recognition with Single Sample per Person using Haar Cascade and LBPH</a:t>
            </a:r>
          </a:p>
          <a:p>
            <a:pPr algn="just"/>
            <a:r>
              <a:rPr lang="en-IN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IJISET - International Journal of Innovative Science, Engineering &amp; Technology, Vol. 4 Issue 9,</a:t>
            </a:r>
            <a:endParaRPr lang="en-IN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IN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September 2017</a:t>
            </a:r>
            <a:endParaRPr lang="en-IN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endParaRPr lang="en-IN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endParaRPr lang="en-IN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IN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</a:t>
            </a:r>
            <a:r>
              <a:rPr lang="en-IN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T. Ojala, M. Pietikäinen, and D. Harwood (1994),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"Performance evaluation of</a:t>
            </a:r>
          </a:p>
          <a:p>
            <a:pPr algn="just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texture measures with classification based on Kullback discrimination of distributions"</a:t>
            </a:r>
          </a:p>
          <a:p>
            <a:pPr algn="just"/>
            <a:r>
              <a:rPr lang="en-IN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Proceedings of the 12th IAPR International Conference on Pattern Recognition (ICPR</a:t>
            </a:r>
            <a:endParaRPr lang="en-IN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IN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1994), vol. 1, pp. 582 – 585.</a:t>
            </a:r>
            <a:endParaRPr lang="en-IN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endParaRPr lang="en-IN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endParaRPr lang="en-IN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IN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“Face Recognition from a Single Image per Person: A Survey”</a:t>
            </a:r>
          </a:p>
          <a:p>
            <a:pPr algn="just"/>
            <a:r>
              <a:rPr lang="en-IN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Xiaoyang Tan, Songcan Chen ,Zhi-Hua Zhou,Fuyan Zhang</a:t>
            </a:r>
          </a:p>
          <a:p>
            <a:pPr algn="just"/>
            <a:r>
              <a:rPr lang="en-IN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Department of Computer Science and Engineering</a:t>
            </a:r>
            <a:endParaRPr lang="en-IN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IN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Nanjing University of Aeronautics &amp; Astronautics, Nanjing 210016, China</a:t>
            </a:r>
            <a:endParaRPr lang="en-IN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IN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National Laboratory for Novel Software Technology</a:t>
            </a:r>
            <a:endParaRPr lang="en-IN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IN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Nanjing University, Nanjing 210093, China</a:t>
            </a:r>
            <a:endParaRPr lang="en-IN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IN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 Key Laboratory of Pattern Recognition</a:t>
            </a:r>
            <a:endParaRPr lang="en-IN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IN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Institution of Automation, Chinese Academy of Sciences, Beijing 100080, China</a:t>
            </a:r>
            <a:endParaRPr lang="en-IN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4896000" y="7200360"/>
            <a:ext cx="504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320000" y="3469680"/>
            <a:ext cx="1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-72000" y="1152000"/>
            <a:ext cx="1000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Aim of this project: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	To identify an unknown face image.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-432000" y="2448000"/>
            <a:ext cx="10440000" cy="23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/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Objective:                 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Build a face recognition system.          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    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Using Local Binary Pattern(LBP) for features.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t/>
            </a:r>
            <a:br/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               3. Using  less number of existing face images per person.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3"/>
          <p:cNvSpPr txBox="1"/>
          <p:nvPr/>
        </p:nvSpPr>
        <p:spPr>
          <a:xfrm>
            <a:off x="5040000" y="7200000"/>
            <a:ext cx="36000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440000" y="1008000"/>
            <a:ext cx="756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SAMPLE PER PERSON PROBLEM IN FACE RECOGNITION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1512000" y="2088000"/>
            <a:ext cx="7272000" cy="730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 algn="just">
              <a:lnSpc>
                <a:spcPct val="15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problem is to recognize a face image based on the database of known face images where each person has only one face image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3"/>
          <p:cNvSpPr txBox="1"/>
          <p:nvPr/>
        </p:nvSpPr>
        <p:spPr>
          <a:xfrm>
            <a:off x="5040000" y="7200000"/>
            <a:ext cx="360000" cy="24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3384000" y="949680"/>
            <a:ext cx="511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STEPS DONE IN THIS PROJECT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1512000" y="2430000"/>
            <a:ext cx="5904000" cy="3929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Preparation of Face Database.</a:t>
            </a:r>
          </a:p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Normalization of Face Images.</a:t>
            </a:r>
          </a:p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Extraction of LBP features.</a:t>
            </a:r>
          </a:p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Calculation of Histogram Data.</a:t>
            </a:r>
          </a:p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 Calculation of Euclidean Distances.</a:t>
            </a:r>
          </a:p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 Accuracy measure of recognition.</a:t>
            </a:r>
          </a:p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 Identification of unknown faces.</a:t>
            </a:r>
          </a:p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3"/>
          <p:cNvSpPr txBox="1"/>
          <p:nvPr/>
        </p:nvSpPr>
        <p:spPr>
          <a:xfrm>
            <a:off x="5040000" y="7200000"/>
            <a:ext cx="360000" cy="24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3240000" y="432000"/>
            <a:ext cx="52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EXTRACTION OF LBP FEATURES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Picture 49"/>
          <p:cNvPicPr/>
          <p:nvPr/>
        </p:nvPicPr>
        <p:blipFill>
          <a:blip r:embed="rId2"/>
          <a:stretch/>
        </p:blipFill>
        <p:spPr>
          <a:xfrm>
            <a:off x="4266000" y="2458440"/>
            <a:ext cx="1926000" cy="1991880"/>
          </a:xfrm>
          <a:prstGeom prst="rect">
            <a:avLst/>
          </a:prstGeom>
          <a:ln>
            <a:noFill/>
          </a:ln>
        </p:spPr>
      </p:pic>
      <p:pic>
        <p:nvPicPr>
          <p:cNvPr id="51" name="Picture 50"/>
          <p:cNvPicPr/>
          <p:nvPr/>
        </p:nvPicPr>
        <p:blipFill>
          <a:blip r:embed="rId3"/>
          <a:stretch/>
        </p:blipFill>
        <p:spPr>
          <a:xfrm>
            <a:off x="1248840" y="2434320"/>
            <a:ext cx="1991160" cy="2058840"/>
          </a:xfrm>
          <a:prstGeom prst="rect">
            <a:avLst/>
          </a:prstGeom>
          <a:ln>
            <a:noFill/>
          </a:ln>
        </p:spPr>
      </p:pic>
      <p:sp>
        <p:nvSpPr>
          <p:cNvPr id="52" name="TextShape 2"/>
          <p:cNvSpPr txBox="1"/>
          <p:nvPr/>
        </p:nvSpPr>
        <p:spPr>
          <a:xfrm>
            <a:off x="1296000" y="4594320"/>
            <a:ext cx="2088000" cy="64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IN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8x8 grayscale pixels</a:t>
            </a:r>
          </a:p>
          <a:p>
            <a:endParaRPr lang="en-IN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IN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Line 3"/>
          <p:cNvSpPr/>
          <p:nvPr/>
        </p:nvSpPr>
        <p:spPr>
          <a:xfrm>
            <a:off x="1944000" y="1930320"/>
            <a:ext cx="432000" cy="136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TextShape 4"/>
          <p:cNvSpPr txBox="1"/>
          <p:nvPr/>
        </p:nvSpPr>
        <p:spPr>
          <a:xfrm>
            <a:off x="1296000" y="1656000"/>
            <a:ext cx="158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Central pixel</a:t>
            </a:r>
          </a:p>
        </p:txBody>
      </p:sp>
      <p:sp>
        <p:nvSpPr>
          <p:cNvPr id="55" name="CustomShape 5"/>
          <p:cNvSpPr/>
          <p:nvPr/>
        </p:nvSpPr>
        <p:spPr>
          <a:xfrm>
            <a:off x="3456000" y="3226320"/>
            <a:ext cx="648000" cy="229680"/>
          </a:xfrm>
          <a:custGeom>
            <a:avLst/>
            <a:gdLst/>
            <a:ahLst/>
            <a:cxnLst/>
            <a:rect l="0" t="0" r="r" b="b"/>
            <a:pathLst>
              <a:path w="1801" h="640">
                <a:moveTo>
                  <a:pt x="0" y="159"/>
                </a:moveTo>
                <a:lnTo>
                  <a:pt x="1350" y="159"/>
                </a:lnTo>
                <a:lnTo>
                  <a:pt x="1350" y="0"/>
                </a:lnTo>
                <a:lnTo>
                  <a:pt x="1800" y="319"/>
                </a:lnTo>
                <a:lnTo>
                  <a:pt x="1350" y="639"/>
                </a:lnTo>
                <a:lnTo>
                  <a:pt x="1350" y="479"/>
                </a:lnTo>
                <a:lnTo>
                  <a:pt x="0" y="479"/>
                </a:lnTo>
                <a:lnTo>
                  <a:pt x="225" y="319"/>
                </a:lnTo>
                <a:lnTo>
                  <a:pt x="0" y="159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6"/>
          <p:cNvSpPr/>
          <p:nvPr/>
        </p:nvSpPr>
        <p:spPr>
          <a:xfrm>
            <a:off x="6336000" y="3226320"/>
            <a:ext cx="576000" cy="229680"/>
          </a:xfrm>
          <a:custGeom>
            <a:avLst/>
            <a:gdLst/>
            <a:ahLst/>
            <a:cxnLst/>
            <a:rect l="0" t="0" r="r" b="b"/>
            <a:pathLst>
              <a:path w="1601" h="640">
                <a:moveTo>
                  <a:pt x="0" y="159"/>
                </a:moveTo>
                <a:lnTo>
                  <a:pt x="1200" y="159"/>
                </a:lnTo>
                <a:lnTo>
                  <a:pt x="1200" y="0"/>
                </a:lnTo>
                <a:lnTo>
                  <a:pt x="1600" y="319"/>
                </a:lnTo>
                <a:lnTo>
                  <a:pt x="1200" y="639"/>
                </a:lnTo>
                <a:lnTo>
                  <a:pt x="1200" y="479"/>
                </a:lnTo>
                <a:lnTo>
                  <a:pt x="0" y="479"/>
                </a:lnTo>
                <a:lnTo>
                  <a:pt x="200" y="319"/>
                </a:lnTo>
                <a:lnTo>
                  <a:pt x="0" y="159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TextShape 7"/>
          <p:cNvSpPr txBox="1"/>
          <p:nvPr/>
        </p:nvSpPr>
        <p:spPr>
          <a:xfrm>
            <a:off x="7056000" y="3168000"/>
            <a:ext cx="129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11001011</a:t>
            </a:r>
          </a:p>
        </p:txBody>
      </p:sp>
      <p:sp>
        <p:nvSpPr>
          <p:cNvPr id="58" name="TextShape 8"/>
          <p:cNvSpPr txBox="1"/>
          <p:nvPr/>
        </p:nvSpPr>
        <p:spPr>
          <a:xfrm>
            <a:off x="6120000" y="2952000"/>
            <a:ext cx="936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IN" sz="13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2</a:t>
            </a:r>
            <a:endParaRPr lang="en-IN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9"/>
          <p:cNvSpPr txBox="1"/>
          <p:nvPr/>
        </p:nvSpPr>
        <p:spPr>
          <a:xfrm rot="16200000">
            <a:off x="7510680" y="4270680"/>
            <a:ext cx="1080000" cy="314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IN" sz="13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3</a:t>
            </a:r>
            <a:endParaRPr lang="en-IN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10"/>
          <p:cNvSpPr/>
          <p:nvPr/>
        </p:nvSpPr>
        <p:spPr>
          <a:xfrm>
            <a:off x="7560000" y="3600000"/>
            <a:ext cx="360000" cy="1800000"/>
          </a:xfrm>
          <a:custGeom>
            <a:avLst/>
            <a:gdLst/>
            <a:ahLst/>
            <a:cxnLst/>
            <a:rect l="0" t="0" r="r" b="b"/>
            <a:pathLst>
              <a:path w="1002" h="5002">
                <a:moveTo>
                  <a:pt x="250" y="0"/>
                </a:moveTo>
                <a:lnTo>
                  <a:pt x="250" y="3750"/>
                </a:lnTo>
                <a:lnTo>
                  <a:pt x="0" y="3750"/>
                </a:lnTo>
                <a:lnTo>
                  <a:pt x="500" y="5001"/>
                </a:lnTo>
                <a:lnTo>
                  <a:pt x="1001" y="3750"/>
                </a:lnTo>
                <a:lnTo>
                  <a:pt x="750" y="3750"/>
                </a:lnTo>
                <a:lnTo>
                  <a:pt x="750" y="0"/>
                </a:lnTo>
                <a:lnTo>
                  <a:pt x="2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TextShape 11"/>
          <p:cNvSpPr txBox="1"/>
          <p:nvPr/>
        </p:nvSpPr>
        <p:spPr>
          <a:xfrm>
            <a:off x="7200000" y="5472000"/>
            <a:ext cx="115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203</a:t>
            </a:r>
          </a:p>
        </p:txBody>
      </p:sp>
      <p:sp>
        <p:nvSpPr>
          <p:cNvPr id="62" name="TextShape 12"/>
          <p:cNvSpPr txBox="1"/>
          <p:nvPr/>
        </p:nvSpPr>
        <p:spPr>
          <a:xfrm>
            <a:off x="2808000" y="6421680"/>
            <a:ext cx="518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Figures : Calculation of LBP for One Pixel.</a:t>
            </a:r>
          </a:p>
        </p:txBody>
      </p:sp>
      <p:sp>
        <p:nvSpPr>
          <p:cNvPr id="63" name="TextShape 13"/>
          <p:cNvSpPr txBox="1"/>
          <p:nvPr/>
        </p:nvSpPr>
        <p:spPr>
          <a:xfrm>
            <a:off x="3330000" y="2808000"/>
            <a:ext cx="936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IN" sz="13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1</a:t>
            </a:r>
            <a:endParaRPr lang="en-IN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14"/>
          <p:cNvSpPr txBox="1"/>
          <p:nvPr/>
        </p:nvSpPr>
        <p:spPr>
          <a:xfrm>
            <a:off x="5040000" y="7200000"/>
            <a:ext cx="360000" cy="24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3096000" y="432000"/>
            <a:ext cx="52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EXTRACTION OF LBP FEATURES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Picture 65"/>
          <p:cNvPicPr/>
          <p:nvPr/>
        </p:nvPicPr>
        <p:blipFill>
          <a:blip r:embed="rId2"/>
          <a:stretch/>
        </p:blipFill>
        <p:spPr>
          <a:xfrm>
            <a:off x="1152000" y="1584000"/>
            <a:ext cx="3479400" cy="3515760"/>
          </a:xfrm>
          <a:prstGeom prst="rect">
            <a:avLst/>
          </a:prstGeom>
          <a:ln>
            <a:noFill/>
          </a:ln>
        </p:spPr>
      </p:pic>
      <p:sp>
        <p:nvSpPr>
          <p:cNvPr id="67" name="TextShape 2"/>
          <p:cNvSpPr txBox="1"/>
          <p:nvPr/>
        </p:nvSpPr>
        <p:spPr>
          <a:xfrm>
            <a:off x="2232000" y="5197680"/>
            <a:ext cx="1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10x10 pixels</a:t>
            </a:r>
          </a:p>
        </p:txBody>
      </p:sp>
      <p:sp>
        <p:nvSpPr>
          <p:cNvPr id="68" name="TextShape 3"/>
          <p:cNvSpPr txBox="1"/>
          <p:nvPr/>
        </p:nvSpPr>
        <p:spPr>
          <a:xfrm>
            <a:off x="5400000" y="3888000"/>
            <a:ext cx="302400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LBP features = 8x8</a:t>
            </a:r>
          </a:p>
          <a:p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	</a:t>
            </a: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64</a:t>
            </a:r>
          </a:p>
          <a:p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4"/>
          <p:cNvSpPr/>
          <p:nvPr/>
        </p:nvSpPr>
        <p:spPr>
          <a:xfrm>
            <a:off x="5472000" y="3096000"/>
            <a:ext cx="432000" cy="432000"/>
          </a:xfrm>
          <a:prstGeom prst="rect">
            <a:avLst/>
          </a:prstGeom>
          <a:solidFill>
            <a:srgbClr val="CCFF6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TextShape 5"/>
          <p:cNvSpPr txBox="1"/>
          <p:nvPr/>
        </p:nvSpPr>
        <p:spPr>
          <a:xfrm>
            <a:off x="6120000" y="3168000"/>
            <a:ext cx="187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LBP feature</a:t>
            </a:r>
          </a:p>
        </p:txBody>
      </p:sp>
      <p:sp>
        <p:nvSpPr>
          <p:cNvPr id="71" name="TextShape 6"/>
          <p:cNvSpPr txBox="1"/>
          <p:nvPr/>
        </p:nvSpPr>
        <p:spPr>
          <a:xfrm>
            <a:off x="2664000" y="6480000"/>
            <a:ext cx="547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 : Number of LBP feature in 10x10 pixels</a:t>
            </a:r>
          </a:p>
        </p:txBody>
      </p:sp>
      <p:sp>
        <p:nvSpPr>
          <p:cNvPr id="72" name="CustomShape 7"/>
          <p:cNvSpPr/>
          <p:nvPr/>
        </p:nvSpPr>
        <p:spPr>
          <a:xfrm>
            <a:off x="5472000" y="2376000"/>
            <a:ext cx="432000" cy="432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8"/>
          <p:cNvSpPr/>
          <p:nvPr/>
        </p:nvSpPr>
        <p:spPr>
          <a:xfrm>
            <a:off x="5472000" y="3096000"/>
            <a:ext cx="432000" cy="432000"/>
          </a:xfrm>
          <a:prstGeom prst="rect">
            <a:avLst/>
          </a:prstGeom>
          <a:solidFill>
            <a:srgbClr val="CCFF6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TextShape 9"/>
          <p:cNvSpPr txBox="1"/>
          <p:nvPr/>
        </p:nvSpPr>
        <p:spPr>
          <a:xfrm>
            <a:off x="6120000" y="2448000"/>
            <a:ext cx="187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Pixel</a:t>
            </a:r>
          </a:p>
        </p:txBody>
      </p:sp>
      <p:sp>
        <p:nvSpPr>
          <p:cNvPr id="75" name="TextShape 10"/>
          <p:cNvSpPr txBox="1"/>
          <p:nvPr/>
        </p:nvSpPr>
        <p:spPr>
          <a:xfrm>
            <a:off x="5040000" y="7200000"/>
            <a:ext cx="360000" cy="24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168000" y="432000"/>
            <a:ext cx="52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EXTRACTION OF LBP FEATURES</a:t>
            </a:r>
            <a:endParaRPr lang="en-IN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792000" y="2160000"/>
            <a:ext cx="3240000" cy="324000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4320000" y="3456000"/>
            <a:ext cx="1584000" cy="504000"/>
          </a:xfrm>
          <a:custGeom>
            <a:avLst/>
            <a:gdLst/>
            <a:ahLst/>
            <a:cxnLst/>
            <a:rect l="0" t="0" r="r" b="b"/>
            <a:pathLst>
              <a:path w="4402" h="1401">
                <a:moveTo>
                  <a:pt x="0" y="350"/>
                </a:moveTo>
                <a:lnTo>
                  <a:pt x="3300" y="350"/>
                </a:lnTo>
                <a:lnTo>
                  <a:pt x="3300" y="0"/>
                </a:lnTo>
                <a:lnTo>
                  <a:pt x="4401" y="700"/>
                </a:lnTo>
                <a:lnTo>
                  <a:pt x="3300" y="1400"/>
                </a:lnTo>
                <a:lnTo>
                  <a:pt x="3300" y="1050"/>
                </a:lnTo>
                <a:lnTo>
                  <a:pt x="0" y="1050"/>
                </a:lnTo>
                <a:lnTo>
                  <a:pt x="0" y="3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9" name="Picture 78"/>
          <p:cNvPicPr/>
          <p:nvPr/>
        </p:nvPicPr>
        <p:blipFill>
          <a:blip r:embed="rId3"/>
          <a:stretch/>
        </p:blipFill>
        <p:spPr>
          <a:xfrm>
            <a:off x="6120000" y="2160000"/>
            <a:ext cx="3240000" cy="3240000"/>
          </a:xfrm>
          <a:prstGeom prst="rect">
            <a:avLst/>
          </a:prstGeom>
          <a:ln>
            <a:noFill/>
          </a:ln>
        </p:spPr>
      </p:pic>
      <p:sp>
        <p:nvSpPr>
          <p:cNvPr id="80" name="TextShape 3"/>
          <p:cNvSpPr txBox="1"/>
          <p:nvPr/>
        </p:nvSpPr>
        <p:spPr>
          <a:xfrm>
            <a:off x="1296000" y="5472000"/>
            <a:ext cx="237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100x100 color pixels</a:t>
            </a:r>
          </a:p>
        </p:txBody>
      </p:sp>
      <p:sp>
        <p:nvSpPr>
          <p:cNvPr id="81" name="TextShape 4"/>
          <p:cNvSpPr txBox="1"/>
          <p:nvPr/>
        </p:nvSpPr>
        <p:spPr>
          <a:xfrm>
            <a:off x="6336000" y="5445720"/>
            <a:ext cx="2808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100x100 gray scale pixels</a:t>
            </a:r>
          </a:p>
        </p:txBody>
      </p:sp>
      <p:sp>
        <p:nvSpPr>
          <p:cNvPr id="82" name="TextShape 5"/>
          <p:cNvSpPr txBox="1"/>
          <p:nvPr/>
        </p:nvSpPr>
        <p:spPr>
          <a:xfrm>
            <a:off x="1872000" y="6408000"/>
            <a:ext cx="691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1: Calculating LBP for an 100x100 color pixels image</a:t>
            </a:r>
            <a:endParaRPr lang="en-IN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6"/>
          <p:cNvSpPr txBox="1"/>
          <p:nvPr/>
        </p:nvSpPr>
        <p:spPr>
          <a:xfrm>
            <a:off x="4392000" y="2448000"/>
            <a:ext cx="122400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 to gray scale image</a:t>
            </a:r>
          </a:p>
        </p:txBody>
      </p:sp>
      <p:sp>
        <p:nvSpPr>
          <p:cNvPr id="84" name="TextShape 7"/>
          <p:cNvSpPr txBox="1"/>
          <p:nvPr/>
        </p:nvSpPr>
        <p:spPr>
          <a:xfrm>
            <a:off x="5040000" y="7200000"/>
            <a:ext cx="360000" cy="24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68000" y="432000"/>
            <a:ext cx="52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EXTRACTION OF LBP FEATURES</a:t>
            </a:r>
            <a:endParaRPr lang="en-IN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Picture 85"/>
          <p:cNvPicPr/>
          <p:nvPr/>
        </p:nvPicPr>
        <p:blipFill>
          <a:blip r:embed="rId2"/>
          <a:stretch/>
        </p:blipFill>
        <p:spPr>
          <a:xfrm>
            <a:off x="360000" y="1728000"/>
            <a:ext cx="3600000" cy="3600000"/>
          </a:xfrm>
          <a:prstGeom prst="rect">
            <a:avLst/>
          </a:prstGeom>
          <a:ln>
            <a:noFill/>
          </a:ln>
        </p:spPr>
      </p:pic>
      <p:sp>
        <p:nvSpPr>
          <p:cNvPr id="87" name="TextShape 2"/>
          <p:cNvSpPr txBox="1"/>
          <p:nvPr/>
        </p:nvSpPr>
        <p:spPr>
          <a:xfrm>
            <a:off x="720000" y="5400000"/>
            <a:ext cx="2808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100x100 gray scale pixels</a:t>
            </a:r>
          </a:p>
        </p:txBody>
      </p:sp>
      <p:sp>
        <p:nvSpPr>
          <p:cNvPr id="88" name="TextShape 3"/>
          <p:cNvSpPr txBox="1"/>
          <p:nvPr/>
        </p:nvSpPr>
        <p:spPr>
          <a:xfrm>
            <a:off x="1872000" y="6408000"/>
            <a:ext cx="691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2: Calculating LBP for an 100x100 color pixels image</a:t>
            </a:r>
            <a:endParaRPr lang="en-IN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4176000" y="3456000"/>
            <a:ext cx="1584000" cy="504000"/>
          </a:xfrm>
          <a:custGeom>
            <a:avLst/>
            <a:gdLst/>
            <a:ahLst/>
            <a:cxnLst/>
            <a:rect l="0" t="0" r="r" b="b"/>
            <a:pathLst>
              <a:path w="4402" h="1401">
                <a:moveTo>
                  <a:pt x="0" y="350"/>
                </a:moveTo>
                <a:lnTo>
                  <a:pt x="3300" y="350"/>
                </a:lnTo>
                <a:lnTo>
                  <a:pt x="3300" y="0"/>
                </a:lnTo>
                <a:lnTo>
                  <a:pt x="4401" y="700"/>
                </a:lnTo>
                <a:lnTo>
                  <a:pt x="3300" y="1400"/>
                </a:lnTo>
                <a:lnTo>
                  <a:pt x="3300" y="1050"/>
                </a:lnTo>
                <a:lnTo>
                  <a:pt x="0" y="1050"/>
                </a:lnTo>
                <a:lnTo>
                  <a:pt x="0" y="3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TextShape 5"/>
          <p:cNvSpPr txBox="1"/>
          <p:nvPr/>
        </p:nvSpPr>
        <p:spPr>
          <a:xfrm>
            <a:off x="6408000" y="5301720"/>
            <a:ext cx="2808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10x10 blocks of 100x100 grayscale pixels image</a:t>
            </a:r>
          </a:p>
        </p:txBody>
      </p:sp>
      <p:pic>
        <p:nvPicPr>
          <p:cNvPr id="91" name="Picture 90"/>
          <p:cNvPicPr/>
          <p:nvPr/>
        </p:nvPicPr>
        <p:blipFill>
          <a:blip r:embed="rId2"/>
          <a:stretch/>
        </p:blipFill>
        <p:spPr>
          <a:xfrm>
            <a:off x="5904000" y="1656000"/>
            <a:ext cx="3636000" cy="3636000"/>
          </a:xfrm>
          <a:prstGeom prst="rect">
            <a:avLst/>
          </a:prstGeom>
          <a:ln>
            <a:noFill/>
          </a:ln>
        </p:spPr>
      </p:pic>
      <p:graphicFrame>
        <p:nvGraphicFramePr>
          <p:cNvPr id="92" name="Table 6"/>
          <p:cNvGraphicFramePr/>
          <p:nvPr/>
        </p:nvGraphicFramePr>
        <p:xfrm>
          <a:off x="5908680" y="1657800"/>
          <a:ext cx="3662280" cy="3672000"/>
        </p:xfrm>
        <a:graphic>
          <a:graphicData uri="http://schemas.openxmlformats.org/drawingml/2006/table">
            <a:tbl>
              <a:tblPr/>
              <a:tblGrid>
                <a:gridCol w="366120"/>
                <a:gridCol w="366120"/>
                <a:gridCol w="366120"/>
                <a:gridCol w="366120"/>
                <a:gridCol w="366120"/>
                <a:gridCol w="366120"/>
                <a:gridCol w="366120"/>
                <a:gridCol w="366120"/>
                <a:gridCol w="366120"/>
                <a:gridCol w="367200"/>
              </a:tblGrid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</a:tr>
              <a:tr h="380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3" name="TextShape 7"/>
          <p:cNvSpPr txBox="1"/>
          <p:nvPr/>
        </p:nvSpPr>
        <p:spPr>
          <a:xfrm>
            <a:off x="4248000" y="2304000"/>
            <a:ext cx="136800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Partition into 10x10 block</a:t>
            </a:r>
          </a:p>
        </p:txBody>
      </p:sp>
      <p:sp>
        <p:nvSpPr>
          <p:cNvPr id="94" name="TextShape 8"/>
          <p:cNvSpPr txBox="1"/>
          <p:nvPr/>
        </p:nvSpPr>
        <p:spPr>
          <a:xfrm>
            <a:off x="5040000" y="7200000"/>
            <a:ext cx="360000" cy="24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168000" y="432000"/>
            <a:ext cx="52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EXTRACTION OF LBP FEATURES</a:t>
            </a:r>
            <a:endParaRPr lang="en-IN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360000" y="1728000"/>
            <a:ext cx="3600000" cy="3600000"/>
          </a:xfrm>
          <a:prstGeom prst="rect">
            <a:avLst/>
          </a:prstGeom>
          <a:ln>
            <a:noFill/>
          </a:ln>
        </p:spPr>
      </p:pic>
      <p:sp>
        <p:nvSpPr>
          <p:cNvPr id="97" name="TextShape 2"/>
          <p:cNvSpPr txBox="1"/>
          <p:nvPr/>
        </p:nvSpPr>
        <p:spPr>
          <a:xfrm>
            <a:off x="720000" y="5400000"/>
            <a:ext cx="2808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10x10 blocks of 100x100 grayscale pixels image</a:t>
            </a:r>
          </a:p>
        </p:txBody>
      </p:sp>
      <p:sp>
        <p:nvSpPr>
          <p:cNvPr id="98" name="TextShape 3"/>
          <p:cNvSpPr txBox="1"/>
          <p:nvPr/>
        </p:nvSpPr>
        <p:spPr>
          <a:xfrm>
            <a:off x="1872000" y="6408000"/>
            <a:ext cx="691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3: Calculating LBP for an 100x100 color pixels image</a:t>
            </a:r>
            <a:endParaRPr lang="en-IN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4176000" y="3456000"/>
            <a:ext cx="1584000" cy="504000"/>
          </a:xfrm>
          <a:custGeom>
            <a:avLst/>
            <a:gdLst/>
            <a:ahLst/>
            <a:cxnLst/>
            <a:rect l="0" t="0" r="r" b="b"/>
            <a:pathLst>
              <a:path w="4402" h="1401">
                <a:moveTo>
                  <a:pt x="0" y="350"/>
                </a:moveTo>
                <a:lnTo>
                  <a:pt x="3300" y="350"/>
                </a:lnTo>
                <a:lnTo>
                  <a:pt x="3300" y="0"/>
                </a:lnTo>
                <a:lnTo>
                  <a:pt x="4401" y="700"/>
                </a:lnTo>
                <a:lnTo>
                  <a:pt x="3300" y="1400"/>
                </a:lnTo>
                <a:lnTo>
                  <a:pt x="3300" y="1050"/>
                </a:lnTo>
                <a:lnTo>
                  <a:pt x="0" y="1050"/>
                </a:lnTo>
                <a:lnTo>
                  <a:pt x="0" y="3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00" name="Table 5"/>
          <p:cNvGraphicFramePr/>
          <p:nvPr/>
        </p:nvGraphicFramePr>
        <p:xfrm>
          <a:off x="305280" y="1623960"/>
          <a:ext cx="3662280" cy="3672000"/>
        </p:xfrm>
        <a:graphic>
          <a:graphicData uri="http://schemas.openxmlformats.org/drawingml/2006/table">
            <a:tbl>
              <a:tblPr/>
              <a:tblGrid>
                <a:gridCol w="366120"/>
                <a:gridCol w="366120"/>
                <a:gridCol w="366120"/>
                <a:gridCol w="366120"/>
                <a:gridCol w="366120"/>
                <a:gridCol w="366120"/>
                <a:gridCol w="366120"/>
                <a:gridCol w="366120"/>
                <a:gridCol w="366120"/>
                <a:gridCol w="367200"/>
              </a:tblGrid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</a:tr>
              <a:tr h="380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28800">
                      <a:solidFill>
                        <a:srgbClr val="99FF66"/>
                      </a:solidFill>
                    </a:lnL>
                    <a:lnR w="28800">
                      <a:solidFill>
                        <a:srgbClr val="99FF66"/>
                      </a:solidFill>
                    </a:lnR>
                    <a:lnT w="28800">
                      <a:solidFill>
                        <a:srgbClr val="99FF66"/>
                      </a:solidFill>
                    </a:lnT>
                    <a:lnB w="28800">
                      <a:solidFill>
                        <a:srgbClr val="99FF66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1" name="TextShape 6"/>
          <p:cNvSpPr txBox="1"/>
          <p:nvPr/>
        </p:nvSpPr>
        <p:spPr>
          <a:xfrm>
            <a:off x="4248000" y="2304000"/>
            <a:ext cx="13680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Calculate</a:t>
            </a:r>
          </a:p>
          <a:p>
            <a:pPr algn="ctr"/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LBP</a:t>
            </a:r>
          </a:p>
          <a:p>
            <a:pPr algn="ctr"/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Each Block</a:t>
            </a:r>
          </a:p>
        </p:txBody>
      </p:sp>
      <p:sp>
        <p:nvSpPr>
          <p:cNvPr id="102" name="TextShape 7"/>
          <p:cNvSpPr txBox="1"/>
          <p:nvPr/>
        </p:nvSpPr>
        <p:spPr>
          <a:xfrm>
            <a:off x="6192000" y="5544000"/>
            <a:ext cx="338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64x10x10 = 6400 features</a:t>
            </a:r>
          </a:p>
        </p:txBody>
      </p:sp>
      <p:pic>
        <p:nvPicPr>
          <p:cNvPr id="103" name="Picture 102"/>
          <p:cNvPicPr/>
          <p:nvPr/>
        </p:nvPicPr>
        <p:blipFill>
          <a:blip r:embed="rId2"/>
          <a:stretch/>
        </p:blipFill>
        <p:spPr>
          <a:xfrm>
            <a:off x="5968800" y="1728000"/>
            <a:ext cx="3600000" cy="3600000"/>
          </a:xfrm>
          <a:prstGeom prst="rect">
            <a:avLst/>
          </a:prstGeom>
          <a:ln>
            <a:noFill/>
          </a:ln>
        </p:spPr>
      </p:pic>
      <p:graphicFrame>
        <p:nvGraphicFramePr>
          <p:cNvPr id="104" name="Table 8"/>
          <p:cNvGraphicFramePr/>
          <p:nvPr/>
        </p:nvGraphicFramePr>
        <p:xfrm>
          <a:off x="5914080" y="1623960"/>
          <a:ext cx="3662280" cy="3672000"/>
        </p:xfrm>
        <a:graphic>
          <a:graphicData uri="http://schemas.openxmlformats.org/drawingml/2006/table">
            <a:tbl>
              <a:tblPr/>
              <a:tblGrid>
                <a:gridCol w="366120"/>
                <a:gridCol w="366120"/>
                <a:gridCol w="366120"/>
                <a:gridCol w="366120"/>
                <a:gridCol w="366120"/>
                <a:gridCol w="366120"/>
                <a:gridCol w="366120"/>
                <a:gridCol w="366120"/>
                <a:gridCol w="366120"/>
                <a:gridCol w="367200"/>
              </a:tblGrid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</a:tr>
              <a:tr h="380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0">
                      <a:solidFill>
                        <a:srgbClr val="FF9900"/>
                      </a:solidFill>
                    </a:lnL>
                    <a:lnR w="57600">
                      <a:solidFill>
                        <a:srgbClr val="FF9900"/>
                      </a:solidFill>
                    </a:lnR>
                    <a:lnT w="57600">
                      <a:solidFill>
                        <a:srgbClr val="FF9900"/>
                      </a:solidFill>
                    </a:lnT>
                    <a:lnB w="57600">
                      <a:solidFill>
                        <a:srgbClr val="FF99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5" name="TextShape 9"/>
          <p:cNvSpPr txBox="1"/>
          <p:nvPr/>
        </p:nvSpPr>
        <p:spPr>
          <a:xfrm>
            <a:off x="5040000" y="7200000"/>
            <a:ext cx="360000" cy="24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813</Words>
  <Application>LibreOffice/5.2.7.2$Linux_X86_64 LibreOffice_project/20m0$Build-2</Application>
  <PresentationFormat>Custom</PresentationFormat>
  <Paragraphs>270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Microsoft Equation 3.0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Windows User</cp:lastModifiedBy>
  <cp:revision>117</cp:revision>
  <dcterms:created xsi:type="dcterms:W3CDTF">2018-06-28T21:53:00Z</dcterms:created>
  <dcterms:modified xsi:type="dcterms:W3CDTF">2018-06-29T02:38:02Z</dcterms:modified>
  <dc:language>en-IN</dc:language>
</cp:coreProperties>
</file>