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  <p:sldMasterId id="2147483688" r:id="rId4"/>
    <p:sldMasterId id="2147483701" r:id="rId5"/>
    <p:sldMasterId id="2147483714" r:id="rId6"/>
    <p:sldMasterId id="2147483727" r:id="rId7"/>
    <p:sldMasterId id="2147483740" r:id="rId8"/>
    <p:sldMasterId id="2147483753" r:id="rId9"/>
  </p:sldMasterIdLst>
  <p:notesMasterIdLst>
    <p:notesMasterId r:id="rId33"/>
  </p:notesMasterIdLst>
  <p:sldIdLst>
    <p:sldId id="278" r:id="rId10"/>
    <p:sldId id="289" r:id="rId11"/>
    <p:sldId id="272" r:id="rId12"/>
    <p:sldId id="276" r:id="rId13"/>
    <p:sldId id="257" r:id="rId14"/>
    <p:sldId id="258" r:id="rId15"/>
    <p:sldId id="259" r:id="rId16"/>
    <p:sldId id="271" r:id="rId17"/>
    <p:sldId id="283" r:id="rId18"/>
    <p:sldId id="264" r:id="rId19"/>
    <p:sldId id="263" r:id="rId20"/>
    <p:sldId id="260" r:id="rId21"/>
    <p:sldId id="265" r:id="rId22"/>
    <p:sldId id="267" r:id="rId23"/>
    <p:sldId id="266" r:id="rId24"/>
    <p:sldId id="270" r:id="rId25"/>
    <p:sldId id="269" r:id="rId26"/>
    <p:sldId id="277" r:id="rId27"/>
    <p:sldId id="285" r:id="rId28"/>
    <p:sldId id="274" r:id="rId29"/>
    <p:sldId id="292" r:id="rId30"/>
    <p:sldId id="291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7673-B90B-44C6-8941-F365249A7361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B8253-8515-4FBD-BD69-5D26BF7734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4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0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14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71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14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924168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263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5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38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3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360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92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5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2012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36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9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7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11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15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47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916832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2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66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57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553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25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14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0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90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71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8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81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96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820371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5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806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7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18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929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1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10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05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0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9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7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99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1962508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03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266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7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308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1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3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89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06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2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29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040335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42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6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81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17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807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56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65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7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65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46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42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3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029509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77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0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462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03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9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428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8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263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67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55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424334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81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064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9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902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60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902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02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035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2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7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5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79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8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884168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6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1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391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5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944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78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78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86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4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7707-E2E8-493C-B39F-CCDFED8A6AEA}" type="datetimeFigureOut">
              <a:rPr lang="en-US" smtClean="0"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1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3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2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L5wjb9" TargetMode="External"/><Relationship Id="rId3" Type="http://schemas.openxmlformats.org/officeDocument/2006/relationships/hyperlink" Target="http://bit.ly/JP9BoE" TargetMode="External"/><Relationship Id="rId7" Type="http://schemas.openxmlformats.org/officeDocument/2006/relationships/hyperlink" Target="http://bit.ly/KZuiYz" TargetMode="External"/><Relationship Id="rId2" Type="http://schemas.openxmlformats.org/officeDocument/2006/relationships/hyperlink" Target="http://bit.ly/L0S1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JweBZp" TargetMode="External"/><Relationship Id="rId5" Type="http://schemas.openxmlformats.org/officeDocument/2006/relationships/hyperlink" Target="http://bit.ly/L0S4VF" TargetMode="External"/><Relationship Id="rId4" Type="http://schemas.openxmlformats.org/officeDocument/2006/relationships/hyperlink" Target="http://msdn.microsoft.com/en-us/library/gg192793(v=vs.95).aspx" TargetMode="External"/><Relationship Id="rId9" Type="http://schemas.openxmlformats.org/officeDocument/2006/relationships/hyperlink" Target="http://bit.ly/JTrmP8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psaturday.cloudapp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psaturday.cloudapp.net/" TargetMode="Externa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psaturday.cloudapp.net/" TargetMode="External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6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png"/><Relationship Id="rId3" Type="http://schemas.openxmlformats.org/officeDocument/2006/relationships/tags" Target="../tags/tag3.xml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jpg"/><Relationship Id="rId2" Type="http://schemas.openxmlformats.org/officeDocument/2006/relationships/tags" Target="../tags/tag2.xml"/><Relationship Id="rId16" Type="http://schemas.openxmlformats.org/officeDocument/2006/relationships/image" Target="../media/image31.jpg"/><Relationship Id="rId1" Type="http://schemas.openxmlformats.org/officeDocument/2006/relationships/tags" Target="../tags/tag1.xml"/><Relationship Id="rId6" Type="http://schemas.openxmlformats.org/officeDocument/2006/relationships/image" Target="../media/image21.gif"/><Relationship Id="rId11" Type="http://schemas.openxmlformats.org/officeDocument/2006/relationships/image" Target="../media/image26.jp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30.jpg"/><Relationship Id="rId10" Type="http://schemas.openxmlformats.org/officeDocument/2006/relationships/image" Target="../media/image25.gif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24.gif"/><Relationship Id="rId1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Jake Adams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Thompson Coburn LLP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and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97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Runs on .NET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7133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developed outside of SharePoint</a:t>
            </a:r>
          </a:p>
          <a:p>
            <a:pPr lvl="1"/>
            <a:r>
              <a:rPr lang="en-US" dirty="0" smtClean="0"/>
              <a:t>Doesn’t require SharePoint to be installed.</a:t>
            </a:r>
          </a:p>
          <a:p>
            <a:pPr lvl="1"/>
            <a:r>
              <a:rPr lang="en-US" dirty="0" smtClean="0"/>
              <a:t>Makes testing easier</a:t>
            </a:r>
          </a:p>
          <a:p>
            <a:pPr lvl="1"/>
            <a:r>
              <a:rPr lang="en-US" dirty="0" smtClean="0"/>
              <a:t>Easier deployment</a:t>
            </a:r>
          </a:p>
          <a:p>
            <a:pPr lvl="1"/>
            <a:r>
              <a:rPr lang="en-US" dirty="0" smtClean="0"/>
              <a:t>Can be deployed outside of SharePoint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required</a:t>
            </a:r>
          </a:p>
          <a:p>
            <a:pPr lvl="1"/>
            <a:r>
              <a:rPr lang="en-US" dirty="0" smtClean="0"/>
              <a:t>75% of all browsers have Silverlight installed</a:t>
            </a:r>
          </a:p>
          <a:p>
            <a:pPr lvl="1"/>
            <a:r>
              <a:rPr lang="en-US" dirty="0" smtClean="0"/>
              <a:t>0% of mobile </a:t>
            </a:r>
            <a:r>
              <a:rPr lang="en-US" u="sng" dirty="0" smtClean="0"/>
              <a:t>browsers</a:t>
            </a:r>
            <a:r>
              <a:rPr lang="en-US" dirty="0" smtClean="0"/>
              <a:t> have Silverlight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Future of Silverlight is uncertain</a:t>
            </a:r>
          </a:p>
          <a:p>
            <a:r>
              <a:rPr lang="en-US" dirty="0" smtClean="0"/>
              <a:t>Microsoft may be shifting focus towards HTML5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2019300"/>
          </a:xfrm>
        </p:spPr>
      </p:pic>
    </p:spTree>
    <p:extLst>
      <p:ext uri="{BB962C8B-B14F-4D97-AF65-F5344CB8AC3E}">
        <p14:creationId xmlns:p14="http://schemas.microsoft.com/office/powerpoint/2010/main" val="1396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amsjl\Desktop\STICKER-DEMO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20823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Compile Silverlight application into XAP file</a:t>
            </a:r>
          </a:p>
          <a:p>
            <a:pPr marL="514350" indent="-514350">
              <a:buAutoNum type="arabicParenR"/>
            </a:pPr>
            <a:r>
              <a:rPr lang="en-US" dirty="0" smtClean="0"/>
              <a:t>Put XAP file somewhere that SharePoint can access it.</a:t>
            </a:r>
          </a:p>
          <a:p>
            <a:pPr lvl="1"/>
            <a:r>
              <a:rPr lang="en-US" dirty="0" smtClean="0"/>
              <a:t>I prefer using a separate document library.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Add Silverlight web part to a page.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Reference XAP file in web part.</a:t>
            </a:r>
          </a:p>
          <a:p>
            <a:pPr marL="400050" lvl="1" indent="0">
              <a:buNone/>
            </a:pPr>
            <a:r>
              <a:rPr lang="en-US" dirty="0" smtClean="0"/>
              <a:t>4a) Pass in configuration parameters if necessary.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Sip </a:t>
            </a:r>
            <a:r>
              <a:rPr lang="en-US" dirty="0"/>
              <a:t>Piña </a:t>
            </a:r>
            <a:r>
              <a:rPr lang="en-US" dirty="0" smtClean="0"/>
              <a:t>coladas on the beach.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33"/>
            <a:ext cx="1744309" cy="16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SharePoint From 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Object Model</a:t>
            </a:r>
          </a:p>
          <a:p>
            <a:r>
              <a:rPr lang="en-US" dirty="0" smtClean="0"/>
              <a:t>SharePoint Web Services</a:t>
            </a:r>
          </a:p>
          <a:p>
            <a:r>
              <a:rPr lang="en-US" dirty="0" smtClean="0"/>
              <a:t>OData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Silverlight/JavaScript Bridge</a:t>
            </a:r>
          </a:p>
          <a:p>
            <a:r>
              <a:rPr lang="en-US" dirty="0" smtClean="0"/>
              <a:t>Custom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Client 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369579" cy="4901837"/>
          </a:xfrm>
        </p:spPr>
      </p:pic>
    </p:spTree>
    <p:extLst>
      <p:ext uri="{BB962C8B-B14F-4D97-AF65-F5344CB8AC3E}">
        <p14:creationId xmlns:p14="http://schemas.microsoft.com/office/powerpoint/2010/main" val="3066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 2010 Client Object </a:t>
            </a:r>
            <a:r>
              <a:rPr lang="en-US" dirty="0"/>
              <a:t>Model - </a:t>
            </a:r>
            <a:r>
              <a:rPr lang="en-US" dirty="0" smtClean="0">
                <a:hlinkClick r:id="rId2"/>
              </a:rPr>
              <a:t>bit.ly/L0S1Jl</a:t>
            </a:r>
            <a:endParaRPr lang="en-US" dirty="0" smtClean="0"/>
          </a:p>
          <a:p>
            <a:r>
              <a:rPr lang="en-US" dirty="0" smtClean="0"/>
              <a:t>Silverlight 5 </a:t>
            </a:r>
            <a:r>
              <a:rPr lang="en-US" dirty="0"/>
              <a:t>Trusted Applications - </a:t>
            </a:r>
            <a:r>
              <a:rPr lang="en-US" dirty="0" smtClean="0">
                <a:hlinkClick r:id="rId3"/>
              </a:rPr>
              <a:t>bit.ly/JP9BoE</a:t>
            </a:r>
            <a:r>
              <a:rPr lang="en-US" dirty="0" smtClean="0"/>
              <a:t> </a:t>
            </a:r>
            <a:endParaRPr lang="en-US" dirty="0" smtClean="0">
              <a:hlinkClick r:id="rId4"/>
            </a:endParaRPr>
          </a:p>
          <a:p>
            <a:r>
              <a:rPr lang="en-US" dirty="0" smtClean="0"/>
              <a:t>Great Silverlight Examples –</a:t>
            </a:r>
          </a:p>
          <a:p>
            <a:pPr lvl="1"/>
            <a:r>
              <a:rPr lang="en-US" dirty="0" smtClean="0">
                <a:hlinkClick r:id="rId5"/>
              </a:rPr>
              <a:t>bit.ly/L0S4VF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bit.ly/</a:t>
            </a:r>
            <a:r>
              <a:rPr lang="en-US" dirty="0" smtClean="0">
                <a:hlinkClick r:id="rId6"/>
              </a:rPr>
              <a:t>JweBZp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7"/>
              </a:rPr>
              <a:t>bit.ly/</a:t>
            </a:r>
            <a:r>
              <a:rPr lang="en-US" dirty="0" smtClean="0">
                <a:hlinkClick r:id="rId7"/>
              </a:rPr>
              <a:t>KZuiYz</a:t>
            </a:r>
            <a:endParaRPr lang="en-US" dirty="0"/>
          </a:p>
          <a:p>
            <a:r>
              <a:rPr lang="en-US" dirty="0" smtClean="0"/>
              <a:t>SharePoint </a:t>
            </a:r>
            <a:r>
              <a:rPr lang="en-US" dirty="0" smtClean="0"/>
              <a:t>Online Development </a:t>
            </a:r>
            <a:r>
              <a:rPr lang="en-US" dirty="0"/>
              <a:t>- </a:t>
            </a:r>
            <a:r>
              <a:rPr lang="en-US" dirty="0" smtClean="0">
                <a:hlinkClick r:id="rId8"/>
              </a:rPr>
              <a:t>bit.ly/L5wjb9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Bundle of </a:t>
            </a:r>
            <a:r>
              <a:rPr lang="en-US" dirty="0"/>
              <a:t>all the links - </a:t>
            </a:r>
            <a:r>
              <a:rPr lang="en-US" dirty="0" smtClean="0">
                <a:hlinkClick r:id="rId9"/>
              </a:rPr>
              <a:t>bit.ly/JTrmP8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5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4825937"/>
          </a:xfrm>
        </p:spPr>
        <p:txBody>
          <a:bodyPr/>
          <a:lstStyle/>
          <a:p>
            <a:r>
              <a:rPr lang="en-US" dirty="0"/>
              <a:t>Follow SharePoint Saturday St. Louis on Twitter @</a:t>
            </a:r>
            <a:r>
              <a:rPr lang="en-US" dirty="0" err="1" smtClean="0"/>
              <a:t>spsstlouis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hashtag</a:t>
            </a:r>
            <a:r>
              <a:rPr lang="en-US" dirty="0"/>
              <a:t> #</a:t>
            </a:r>
            <a:r>
              <a:rPr lang="en-US" dirty="0" err="1" smtClean="0"/>
              <a:t>spsstl</a:t>
            </a:r>
            <a:endParaRPr lang="en-US" dirty="0" smtClean="0"/>
          </a:p>
          <a:p>
            <a:r>
              <a:rPr lang="en-US" dirty="0" smtClean="0"/>
              <a:t>Play “Sponsor Bingo” to register for your chance to win one of the many great giveaways at the end of the day</a:t>
            </a:r>
          </a:p>
          <a:p>
            <a:r>
              <a:rPr lang="en-US" dirty="0" smtClean="0"/>
              <a:t>Schedule and evaluate each session you attend via our mobile app that can be used across devices at </a:t>
            </a:r>
            <a:r>
              <a:rPr lang="en-US" dirty="0" smtClean="0">
                <a:hlinkClick r:id="rId2"/>
              </a:rPr>
              <a:t>http://spsaturday.cloudapp.net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5562600"/>
            <a:ext cx="4191000" cy="690430"/>
            <a:chOff x="1066800" y="5262094"/>
            <a:chExt cx="5386971" cy="887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71" y="5381149"/>
              <a:ext cx="685800" cy="685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205" y="5415183"/>
              <a:ext cx="688020" cy="6880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415183"/>
              <a:ext cx="662571" cy="662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25" y="5410200"/>
              <a:ext cx="667335" cy="6656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85" y="5262094"/>
              <a:ext cx="605920" cy="81566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2" y="5435947"/>
              <a:ext cx="713603" cy="7136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53" y="5521602"/>
              <a:ext cx="722429" cy="4751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482801"/>
              <a:ext cx="552783" cy="55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711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Evaluations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4361194"/>
          </a:xfrm>
        </p:spPr>
        <p:txBody>
          <a:bodyPr/>
          <a:lstStyle/>
          <a:p>
            <a:r>
              <a:rPr lang="en-US" sz="2600" dirty="0" smtClean="0"/>
              <a:t>Schedule and evaluate each session you attend via our mobile app that can be used across devices at </a:t>
            </a:r>
            <a:r>
              <a:rPr lang="en-US" sz="2600" dirty="0" smtClean="0">
                <a:hlinkClick r:id="rId2"/>
              </a:rPr>
              <a:t>http://spsaturday.cloudapp.net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You will be able to evaluate a session 25 minutes before the scheduled end time</a:t>
            </a:r>
          </a:p>
          <a:p>
            <a:r>
              <a:rPr lang="en-US" sz="2600" dirty="0" smtClean="0"/>
              <a:t>Evaluations are stored anonymously and your feedback is appreciated</a:t>
            </a:r>
          </a:p>
          <a:p>
            <a:r>
              <a:rPr lang="en-US" sz="2600" dirty="0"/>
              <a:t>The app will be the only method available to submit session evaluations for the event and we hope you find it intuitive and convenient</a:t>
            </a:r>
            <a:endParaRPr lang="en-US" sz="2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52602" y="2667000"/>
            <a:ext cx="4191000" cy="690430"/>
            <a:chOff x="1066800" y="5262094"/>
            <a:chExt cx="5386971" cy="887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71" y="5381149"/>
              <a:ext cx="685800" cy="685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205" y="5415183"/>
              <a:ext cx="688020" cy="6880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415183"/>
              <a:ext cx="662571" cy="662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25" y="5410200"/>
              <a:ext cx="667335" cy="6656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85" y="5262094"/>
              <a:ext cx="605920" cy="81566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2" y="5435947"/>
              <a:ext cx="713603" cy="7136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53" y="5521602"/>
              <a:ext cx="722429" cy="4751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482801"/>
              <a:ext cx="552783" cy="55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25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@jacobladams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github.com/jacobladams/presentations/tree/master/</a:t>
            </a:r>
            <a:r>
              <a:rPr lang="en-US" dirty="0" smtClean="0"/>
              <a:t>silverlight</a:t>
            </a:r>
            <a:r>
              <a:rPr lang="en-US" dirty="0" smtClean="0"/>
              <a:t>-and-</a:t>
            </a:r>
            <a:r>
              <a:rPr lang="en-US" dirty="0" smtClean="0"/>
              <a:t>sharepoint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speakerrate.com/talks/11321-silverlight-and-sharepoint</a:t>
            </a:r>
          </a:p>
        </p:txBody>
      </p:sp>
    </p:spTree>
    <p:extLst>
      <p:ext uri="{BB962C8B-B14F-4D97-AF65-F5344CB8AC3E}">
        <p14:creationId xmlns:p14="http://schemas.microsoft.com/office/powerpoint/2010/main" val="17609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4825937"/>
          </a:xfrm>
        </p:spPr>
        <p:txBody>
          <a:bodyPr/>
          <a:lstStyle/>
          <a:p>
            <a:r>
              <a:rPr lang="en-US" dirty="0"/>
              <a:t>Follow SharePoint Saturday St. Louis on Twitter @</a:t>
            </a:r>
            <a:r>
              <a:rPr lang="en-US" dirty="0" err="1" smtClean="0"/>
              <a:t>spsstlouis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hashtag</a:t>
            </a:r>
            <a:r>
              <a:rPr lang="en-US" dirty="0"/>
              <a:t> #</a:t>
            </a:r>
            <a:r>
              <a:rPr lang="en-US" dirty="0" err="1" smtClean="0"/>
              <a:t>spsstl</a:t>
            </a:r>
            <a:endParaRPr lang="en-US" dirty="0" smtClean="0"/>
          </a:p>
          <a:p>
            <a:r>
              <a:rPr lang="en-US" dirty="0" smtClean="0"/>
              <a:t>Play “Sponsor Bingo” to register for your chance to win one of the many great giveaways at the end of the day</a:t>
            </a:r>
          </a:p>
          <a:p>
            <a:r>
              <a:rPr lang="en-US" dirty="0" smtClean="0"/>
              <a:t>Schedule and evaluate each session you attend via our mobile app that can be used across devices at </a:t>
            </a:r>
            <a:r>
              <a:rPr lang="en-US" dirty="0" smtClean="0">
                <a:hlinkClick r:id="rId2"/>
              </a:rPr>
              <a:t>http://spsaturday.cloudapp.net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5562600"/>
            <a:ext cx="4191000" cy="690430"/>
            <a:chOff x="1066800" y="5262094"/>
            <a:chExt cx="5386971" cy="887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71" y="5381149"/>
              <a:ext cx="685800" cy="685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205" y="5415183"/>
              <a:ext cx="688020" cy="6880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415183"/>
              <a:ext cx="662571" cy="662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25" y="5410200"/>
              <a:ext cx="667335" cy="6656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85" y="5262094"/>
              <a:ext cx="605920" cy="81566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2" y="5435947"/>
              <a:ext cx="713603" cy="7136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53" y="5521602"/>
              <a:ext cx="722429" cy="4751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482801"/>
              <a:ext cx="552783" cy="55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021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ssharepointconference.com/img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44" y="762000"/>
            <a:ext cx="39358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87032"/>
            <a:ext cx="6688380" cy="197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://1.bp.blogspot.com/_cKWRX-qnldo/TKNdt84jSxI/AAAAAAAAAA8/BP_lqo5FoT0/s640/Sig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667" r="96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60" y="2133600"/>
            <a:ext cx="3966060" cy="23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14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 to Our Sponsors!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2043223"/>
            <a:ext cx="8077200" cy="3153617"/>
            <a:chOff x="533400" y="2043223"/>
            <a:chExt cx="8077200" cy="3153617"/>
          </a:xfrm>
        </p:grpSpPr>
        <p:sp>
          <p:nvSpPr>
            <p:cNvPr id="3" name="Rectangle 2"/>
            <p:cNvSpPr/>
            <p:nvPr>
              <p:custDataLst>
                <p:tags r:id="rId1"/>
              </p:custDataLst>
            </p:nvPr>
          </p:nvSpPr>
          <p:spPr bwMode="auto">
            <a:xfrm>
              <a:off x="533400" y="2057400"/>
              <a:ext cx="3139440" cy="3139440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40970" tIns="93980" rIns="140970" bIns="939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spc="-150" dirty="0" smtClean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Gold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0" y="2231951"/>
              <a:ext cx="1337672" cy="50162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839" y="2231951"/>
              <a:ext cx="1341491" cy="55671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599" y="3329481"/>
              <a:ext cx="1373791" cy="4670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0" y="2901378"/>
              <a:ext cx="1337672" cy="3009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39" y="2901379"/>
              <a:ext cx="1364552" cy="31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>
              <p:custDataLst>
                <p:tags r:id="rId2"/>
              </p:custDataLst>
            </p:nvPr>
          </p:nvSpPr>
          <p:spPr bwMode="auto">
            <a:xfrm>
              <a:off x="3810000" y="2048539"/>
              <a:ext cx="3139440" cy="3139440"/>
            </a:xfrm>
            <a:prstGeom prst="rect">
              <a:avLst/>
            </a:prstGeom>
            <a:solidFill>
              <a:srgbClr val="7F7F7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40970" tIns="93980" rIns="140970" bIns="939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spc="-150" dirty="0" smtClean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Silver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054" y="3033147"/>
              <a:ext cx="1319950" cy="4253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054" y="2231951"/>
              <a:ext cx="1319950" cy="673175"/>
            </a:xfrm>
            <a:prstGeom prst="rect">
              <a:avLst/>
            </a:prstGeom>
          </p:spPr>
        </p:pic>
        <p:pic>
          <p:nvPicPr>
            <p:cNvPr id="27" name="Picture 2" descr="Microsoft logo and tagline"/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black">
            <a:xfrm>
              <a:off x="4700685" y="3657600"/>
              <a:ext cx="1358070" cy="2300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Group 30"/>
            <p:cNvGrpSpPr/>
            <p:nvPr/>
          </p:nvGrpSpPr>
          <p:grpSpPr>
            <a:xfrm>
              <a:off x="7086600" y="2043223"/>
              <a:ext cx="1524000" cy="3139440"/>
              <a:chOff x="7086600" y="2043223"/>
              <a:chExt cx="1524000" cy="3139440"/>
            </a:xfrm>
            <a:solidFill>
              <a:srgbClr val="C00000"/>
            </a:solidFill>
          </p:grpSpPr>
          <p:sp>
            <p:nvSpPr>
              <p:cNvPr id="14" name="Rectangle 13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7086600" y="2043223"/>
                <a:ext cx="1524000" cy="313944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40970" tIns="93980" rIns="140970" bIns="93980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000" spc="-150" dirty="0" smtClean="0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  <a:tileRect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Raffle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312" y="2357231"/>
                <a:ext cx="888575" cy="888575"/>
              </a:xfrm>
              <a:prstGeom prst="rect">
                <a:avLst/>
              </a:prstGeom>
              <a:grpFill/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577" y="2231951"/>
              <a:ext cx="1319950" cy="5081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577" y="2905448"/>
              <a:ext cx="1334127" cy="3748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1" y="3390676"/>
              <a:ext cx="1337672" cy="395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543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background</a:t>
            </a:r>
          </a:p>
          <a:p>
            <a:r>
              <a:rPr lang="en-US" dirty="0" smtClean="0"/>
              <a:t>Pro and cons of using Silverlight with SharePoint</a:t>
            </a:r>
          </a:p>
          <a:p>
            <a:r>
              <a:rPr lang="en-US" dirty="0" smtClean="0"/>
              <a:t>Getting Started with Silverlight web parts inside of SharePoint</a:t>
            </a:r>
          </a:p>
          <a:p>
            <a:r>
              <a:rPr lang="en-US" dirty="0" smtClean="0"/>
              <a:t>How to interact with SharePoint data using Silverlight</a:t>
            </a:r>
          </a:p>
          <a:p>
            <a:r>
              <a:rPr lang="en-US" dirty="0" smtClean="0"/>
              <a:t>More advanced examples and demos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5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Jake Adams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latin typeface="Segoe UI Semibold" pitchFamily="34" charset="0"/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witter: @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eekswithblogs.com/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codenamed WPF/Everywhere</a:t>
            </a:r>
          </a:p>
          <a:p>
            <a:r>
              <a:rPr lang="en-US" dirty="0" smtClean="0"/>
              <a:t>V1 released in 2007</a:t>
            </a:r>
          </a:p>
          <a:p>
            <a:r>
              <a:rPr lang="en-US" dirty="0" smtClean="0"/>
              <a:t>Currently on version 5</a:t>
            </a:r>
          </a:p>
          <a:p>
            <a:r>
              <a:rPr lang="en-US" dirty="0" smtClean="0"/>
              <a:t>Cross-browser, cross-platform application framework</a:t>
            </a:r>
          </a:p>
          <a:p>
            <a:r>
              <a:rPr lang="en-US" dirty="0" smtClean="0"/>
              <a:t>Originally intended for building RIAs (Rich-internet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+ SharePoint =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1666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adamsjl\Desktop\silverlight_det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220771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==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Goodness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the client </a:t>
            </a:r>
          </a:p>
          <a:p>
            <a:pPr lvl="1"/>
            <a:r>
              <a:rPr lang="en-US" dirty="0" smtClean="0"/>
              <a:t>Reduces server resources</a:t>
            </a:r>
          </a:p>
          <a:p>
            <a:pPr lvl="1"/>
            <a:r>
              <a:rPr lang="en-US" dirty="0" smtClean="0"/>
              <a:t>More responsive / Better UX</a:t>
            </a:r>
          </a:p>
          <a:p>
            <a:pPr lvl="1"/>
            <a:r>
              <a:rPr lang="en-US" dirty="0" smtClean="0"/>
              <a:t>Reduces post backs</a:t>
            </a:r>
          </a:p>
        </p:txBody>
      </p:sp>
    </p:spTree>
    <p:extLst>
      <p:ext uri="{BB962C8B-B14F-4D97-AF65-F5344CB8AC3E}">
        <p14:creationId xmlns:p14="http://schemas.microsoft.com/office/powerpoint/2010/main" val="27893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Graphically-rich development stack </a:t>
            </a:r>
          </a:p>
          <a:p>
            <a:pPr marL="0" indent="0">
              <a:buNone/>
            </a:pPr>
            <a:r>
              <a:rPr lang="en-US" dirty="0" smtClean="0"/>
              <a:t>    (draws pretty pictures)</a:t>
            </a:r>
          </a:p>
          <a:p>
            <a:pPr lvl="1"/>
            <a:r>
              <a:rPr lang="en-US" dirty="0" smtClean="0"/>
              <a:t>Vector graphics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Intelligent layout system</a:t>
            </a:r>
          </a:p>
          <a:p>
            <a:pPr lvl="1"/>
            <a:r>
              <a:rPr lang="en-US" dirty="0" smtClean="0"/>
              <a:t>3D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2857500" cy="3048000"/>
          </a:xfrm>
        </p:spPr>
      </p:pic>
    </p:spTree>
    <p:extLst>
      <p:ext uri="{BB962C8B-B14F-4D97-AF65-F5344CB8AC3E}">
        <p14:creationId xmlns:p14="http://schemas.microsoft.com/office/powerpoint/2010/main" val="2817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Silverlight + SharePoint == Goodness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data binding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Model-View-View Model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Custom - Jake">
      <a:dk1>
        <a:srgbClr val="8DB3E2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-10286 Windows Phone 4x3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543</Words>
  <Application>Microsoft Office PowerPoint</Application>
  <PresentationFormat>On-screen Show (4:3)</PresentationFormat>
  <Paragraphs>110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Office Theme</vt:lpstr>
      <vt:lpstr>5-10286 Windows Phone 4x3 </vt:lpstr>
      <vt:lpstr>SharePoint Saturday St. Louis - Metro</vt:lpstr>
      <vt:lpstr>1_SharePoint Saturday St. Louis - Metro</vt:lpstr>
      <vt:lpstr>2_SharePoint Saturday St. Louis - Metro</vt:lpstr>
      <vt:lpstr>3_SharePoint Saturday St. Louis - Metro</vt:lpstr>
      <vt:lpstr>4_SharePoint Saturday St. Louis - Metro</vt:lpstr>
      <vt:lpstr>5_SharePoint Saturday St. Louis - Metro</vt:lpstr>
      <vt:lpstr>6_SharePoint Saturday St. Louis - Metro</vt:lpstr>
      <vt:lpstr>Silverlight and SharePoint</vt:lpstr>
      <vt:lpstr>Session Evaluations</vt:lpstr>
      <vt:lpstr>Overview</vt:lpstr>
      <vt:lpstr>About Me</vt:lpstr>
      <vt:lpstr>Silverlight</vt:lpstr>
      <vt:lpstr>Silverlight + SharePoint = ?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!= Goodness</vt:lpstr>
      <vt:lpstr>Silverlight + SharePoint != Goodness</vt:lpstr>
      <vt:lpstr>Demos</vt:lpstr>
      <vt:lpstr>Getting Started</vt:lpstr>
      <vt:lpstr>Accessing SharePoint From Silverlight</vt:lpstr>
      <vt:lpstr>Silverlight Client Object Model</vt:lpstr>
      <vt:lpstr>Links</vt:lpstr>
      <vt:lpstr>Housekeeping</vt:lpstr>
      <vt:lpstr>Recap</vt:lpstr>
      <vt:lpstr>Housekeeping</vt:lpstr>
      <vt:lpstr>PowerPoint Presentation</vt:lpstr>
      <vt:lpstr>Thanks to Our Sponsors!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SharePoint</dc:title>
  <dc:creator>Jacob Adams</dc:creator>
  <cp:lastModifiedBy>Jacob Adams</cp:lastModifiedBy>
  <cp:revision>44</cp:revision>
  <dcterms:created xsi:type="dcterms:W3CDTF">2012-05-29T13:16:46Z</dcterms:created>
  <dcterms:modified xsi:type="dcterms:W3CDTF">2012-06-01T21:28:14Z</dcterms:modified>
</cp:coreProperties>
</file>