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73"/>
  </p:notesMasterIdLst>
  <p:sldIdLst>
    <p:sldId id="256" r:id="rId3"/>
    <p:sldId id="341" r:id="rId4"/>
    <p:sldId id="258" r:id="rId5"/>
    <p:sldId id="259" r:id="rId6"/>
    <p:sldId id="260" r:id="rId7"/>
    <p:sldId id="295" r:id="rId8"/>
    <p:sldId id="261" r:id="rId9"/>
    <p:sldId id="291" r:id="rId10"/>
    <p:sldId id="292" r:id="rId11"/>
    <p:sldId id="279" r:id="rId12"/>
    <p:sldId id="280" r:id="rId13"/>
    <p:sldId id="314" r:id="rId14"/>
    <p:sldId id="262" r:id="rId15"/>
    <p:sldId id="282" r:id="rId16"/>
    <p:sldId id="285" r:id="rId17"/>
    <p:sldId id="311" r:id="rId18"/>
    <p:sldId id="286" r:id="rId19"/>
    <p:sldId id="289" r:id="rId20"/>
    <p:sldId id="293" r:id="rId21"/>
    <p:sldId id="312" r:id="rId22"/>
    <p:sldId id="294" r:id="rId23"/>
    <p:sldId id="313" r:id="rId24"/>
    <p:sldId id="287" r:id="rId25"/>
    <p:sldId id="297" r:id="rId26"/>
    <p:sldId id="298" r:id="rId27"/>
    <p:sldId id="265" r:id="rId28"/>
    <p:sldId id="301" r:id="rId29"/>
    <p:sldId id="302" r:id="rId30"/>
    <p:sldId id="315" r:id="rId31"/>
    <p:sldId id="316" r:id="rId32"/>
    <p:sldId id="329" r:id="rId33"/>
    <p:sldId id="327" r:id="rId34"/>
    <p:sldId id="330" r:id="rId35"/>
    <p:sldId id="331" r:id="rId36"/>
    <p:sldId id="332" r:id="rId37"/>
    <p:sldId id="333" r:id="rId38"/>
    <p:sldId id="324" r:id="rId39"/>
    <p:sldId id="326" r:id="rId40"/>
    <p:sldId id="303" r:id="rId41"/>
    <p:sldId id="349" r:id="rId42"/>
    <p:sldId id="304" r:id="rId43"/>
    <p:sldId id="270" r:id="rId44"/>
    <p:sldId id="308" r:id="rId45"/>
    <p:sldId id="309" r:id="rId46"/>
    <p:sldId id="340" r:id="rId47"/>
    <p:sldId id="339" r:id="rId48"/>
    <p:sldId id="336" r:id="rId49"/>
    <p:sldId id="337" r:id="rId50"/>
    <p:sldId id="338" r:id="rId51"/>
    <p:sldId id="320" r:id="rId52"/>
    <p:sldId id="321" r:id="rId53"/>
    <p:sldId id="318" r:id="rId54"/>
    <p:sldId id="343" r:id="rId55"/>
    <p:sldId id="348" r:id="rId56"/>
    <p:sldId id="317" r:id="rId57"/>
    <p:sldId id="344" r:id="rId58"/>
    <p:sldId id="345" r:id="rId59"/>
    <p:sldId id="346" r:id="rId60"/>
    <p:sldId id="347" r:id="rId61"/>
    <p:sldId id="276" r:id="rId62"/>
    <p:sldId id="299" r:id="rId63"/>
    <p:sldId id="334" r:id="rId64"/>
    <p:sldId id="335" r:id="rId65"/>
    <p:sldId id="352" r:id="rId66"/>
    <p:sldId id="300" r:id="rId67"/>
    <p:sldId id="350" r:id="rId68"/>
    <p:sldId id="351" r:id="rId69"/>
    <p:sldId id="306" r:id="rId70"/>
    <p:sldId id="283" r:id="rId71"/>
    <p:sldId id="284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2076F3-0E72-402D-AD2B-80A95ADE1C18}">
          <p14:sldIdLst>
            <p14:sldId id="256"/>
            <p14:sldId id="341"/>
            <p14:sldId id="258"/>
            <p14:sldId id="259"/>
            <p14:sldId id="260"/>
            <p14:sldId id="295"/>
            <p14:sldId id="261"/>
            <p14:sldId id="291"/>
            <p14:sldId id="292"/>
            <p14:sldId id="279"/>
            <p14:sldId id="280"/>
            <p14:sldId id="314"/>
            <p14:sldId id="262"/>
            <p14:sldId id="282"/>
            <p14:sldId id="285"/>
            <p14:sldId id="311"/>
            <p14:sldId id="286"/>
            <p14:sldId id="289"/>
            <p14:sldId id="293"/>
            <p14:sldId id="312"/>
            <p14:sldId id="294"/>
            <p14:sldId id="313"/>
            <p14:sldId id="287"/>
            <p14:sldId id="297"/>
            <p14:sldId id="298"/>
            <p14:sldId id="265"/>
            <p14:sldId id="301"/>
            <p14:sldId id="302"/>
            <p14:sldId id="315"/>
            <p14:sldId id="316"/>
            <p14:sldId id="329"/>
            <p14:sldId id="327"/>
            <p14:sldId id="330"/>
            <p14:sldId id="331"/>
            <p14:sldId id="332"/>
            <p14:sldId id="333"/>
            <p14:sldId id="324"/>
            <p14:sldId id="326"/>
            <p14:sldId id="303"/>
            <p14:sldId id="349"/>
            <p14:sldId id="304"/>
            <p14:sldId id="270"/>
            <p14:sldId id="308"/>
            <p14:sldId id="309"/>
            <p14:sldId id="340"/>
            <p14:sldId id="339"/>
            <p14:sldId id="336"/>
            <p14:sldId id="337"/>
            <p14:sldId id="338"/>
            <p14:sldId id="320"/>
            <p14:sldId id="321"/>
            <p14:sldId id="318"/>
            <p14:sldId id="343"/>
            <p14:sldId id="348"/>
            <p14:sldId id="317"/>
            <p14:sldId id="344"/>
            <p14:sldId id="345"/>
            <p14:sldId id="346"/>
            <p14:sldId id="347"/>
            <p14:sldId id="276"/>
            <p14:sldId id="299"/>
            <p14:sldId id="334"/>
            <p14:sldId id="335"/>
            <p14:sldId id="352"/>
            <p14:sldId id="300"/>
            <p14:sldId id="350"/>
            <p14:sldId id="351"/>
            <p14:sldId id="306"/>
            <p14:sldId id="283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2818C-92B2-43A8-87A3-25580F715275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EB615-AE35-40C3-9134-48C5E51F9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68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9F7C0-00AA-4E3A-B7E0-B829C5F69B60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12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1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3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52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66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082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948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19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035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8386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3061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41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372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0881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327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7082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39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1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2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652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905000"/>
            <a:ext cx="4041775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3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7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2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2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7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91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65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000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784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34" Type="http://schemas.openxmlformats.org/officeDocument/2006/relationships/image" Target="../media/image36.jpeg"/><Relationship Id="rId42" Type="http://schemas.openxmlformats.org/officeDocument/2006/relationships/image" Target="../media/image44.png"/><Relationship Id="rId47" Type="http://schemas.openxmlformats.org/officeDocument/2006/relationships/image" Target="../media/image49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jpeg"/><Relationship Id="rId33" Type="http://schemas.openxmlformats.org/officeDocument/2006/relationships/image" Target="../media/image35.gif"/><Relationship Id="rId38" Type="http://schemas.openxmlformats.org/officeDocument/2006/relationships/image" Target="../media/image40.png"/><Relationship Id="rId46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jpeg"/><Relationship Id="rId41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24" Type="http://schemas.openxmlformats.org/officeDocument/2006/relationships/image" Target="../media/image26.jpe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45" Type="http://schemas.openxmlformats.org/officeDocument/2006/relationships/image" Target="../media/image47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jpeg"/><Relationship Id="rId28" Type="http://schemas.openxmlformats.org/officeDocument/2006/relationships/image" Target="../media/image30.jpeg"/><Relationship Id="rId36" Type="http://schemas.openxmlformats.org/officeDocument/2006/relationships/image" Target="../media/image38.png"/><Relationship Id="rId10" Type="http://schemas.openxmlformats.org/officeDocument/2006/relationships/image" Target="../media/image12.png"/><Relationship Id="rId19" Type="http://schemas.openxmlformats.org/officeDocument/2006/relationships/image" Target="../media/image21.gif"/><Relationship Id="rId31" Type="http://schemas.openxmlformats.org/officeDocument/2006/relationships/image" Target="../media/image33.png"/><Relationship Id="rId44" Type="http://schemas.openxmlformats.org/officeDocument/2006/relationships/image" Target="../media/image46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jpeg"/><Relationship Id="rId22" Type="http://schemas.openxmlformats.org/officeDocument/2006/relationships/image" Target="../media/image24.jpeg"/><Relationship Id="rId27" Type="http://schemas.openxmlformats.org/officeDocument/2006/relationships/image" Target="../media/image29.jpe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43" Type="http://schemas.openxmlformats.org/officeDocument/2006/relationships/image" Target="../media/image45.png"/><Relationship Id="rId48" Type="http://schemas.openxmlformats.org/officeDocument/2006/relationships/image" Target="../media/image5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6177"/>
            <a:ext cx="7772400" cy="1470025"/>
          </a:xfrm>
        </p:spPr>
        <p:txBody>
          <a:bodyPr/>
          <a:lstStyle/>
          <a:p>
            <a:r>
              <a:rPr lang="en-US" b="1" dirty="0" smtClean="0"/>
              <a:t>Write LESS CSS and make it </a:t>
            </a:r>
            <a:r>
              <a:rPr lang="en-US" b="1" dirty="0" err="1" smtClean="0"/>
              <a:t>SASSier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/>
          <a:p>
            <a:r>
              <a:rPr lang="en-US" dirty="0" smtClean="0"/>
              <a:t>Jake Adams</a:t>
            </a:r>
          </a:p>
          <a:p>
            <a:r>
              <a:rPr lang="en-US" dirty="0" smtClean="0"/>
              <a:t>Thompson Coburn LLP</a:t>
            </a:r>
            <a:endParaRPr lang="en-US" dirty="0"/>
          </a:p>
        </p:txBody>
      </p:sp>
      <p:pic>
        <p:nvPicPr>
          <p:cNvPr id="2050" name="Picture 2" descr="C:\Users\adamsjl\Desktop\l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1178720"/>
            <a:ext cx="18954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838200"/>
            <a:ext cx="1233065" cy="145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35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Don’t Repeat Yourself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Reduce Typing</a:t>
            </a:r>
          </a:p>
          <a:p>
            <a:r>
              <a:rPr lang="en-US" dirty="0" smtClean="0"/>
              <a:t>Improve Maintainability</a:t>
            </a:r>
          </a:p>
          <a:p>
            <a:r>
              <a:rPr lang="en-US" dirty="0" smtClean="0"/>
              <a:t>Reduce Errors</a:t>
            </a:r>
          </a:p>
          <a:p>
            <a:r>
              <a:rPr lang="en-US" dirty="0" smtClean="0"/>
              <a:t>Improve readability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379" y="1219200"/>
            <a:ext cx="3196244" cy="4526280"/>
          </a:xfrm>
        </p:spPr>
      </p:pic>
      <p:sp>
        <p:nvSpPr>
          <p:cNvPr id="3" name="TextBox 2"/>
          <p:cNvSpPr txBox="1"/>
          <p:nvPr/>
        </p:nvSpPr>
        <p:spPr>
          <a:xfrm>
            <a:off x="5029200" y="5867400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Jango</a:t>
            </a:r>
            <a:r>
              <a:rPr lang="en-US" sz="2000" dirty="0" smtClean="0"/>
              <a:t> </a:t>
            </a:r>
            <a:r>
              <a:rPr lang="en-US" sz="2000" dirty="0" err="1" smtClean="0"/>
              <a:t>Fett</a:t>
            </a:r>
            <a:r>
              <a:rPr lang="en-US" sz="2000" dirty="0" smtClean="0"/>
              <a:t> – repeated himself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491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Make the machines work for you, </a:t>
            </a:r>
            <a:br>
              <a:rPr lang="en-US" sz="3600" b="1" dirty="0" smtClean="0"/>
            </a:br>
            <a:r>
              <a:rPr lang="en-US" sz="3600" b="1" dirty="0" smtClean="0"/>
              <a:t>not vice versa…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94" y="1295400"/>
            <a:ext cx="3622613" cy="4525963"/>
          </a:xfrm>
        </p:spPr>
      </p:pic>
      <p:sp>
        <p:nvSpPr>
          <p:cNvPr id="5" name="TextBox 4"/>
          <p:cNvSpPr txBox="1"/>
          <p:nvPr/>
        </p:nvSpPr>
        <p:spPr>
          <a:xfrm>
            <a:off x="2133600" y="5867400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Neo – doesn’t do copy/paste programming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418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 – 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9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Tools </a:t>
            </a:r>
          </a:p>
          <a:p>
            <a:r>
              <a:rPr lang="en-US" dirty="0" smtClean="0"/>
              <a:t>Usage</a:t>
            </a:r>
            <a:endParaRPr lang="en-US" dirty="0"/>
          </a:p>
          <a:p>
            <a:pPr lvl="1"/>
            <a:r>
              <a:rPr lang="en-US" dirty="0" smtClean="0"/>
              <a:t>1) Command line - one time compile</a:t>
            </a:r>
          </a:p>
          <a:p>
            <a:pPr lvl="1"/>
            <a:r>
              <a:rPr lang="en-US" dirty="0" smtClean="0"/>
              <a:t>2) Command line - watch file/folder</a:t>
            </a:r>
          </a:p>
          <a:p>
            <a:pPr lvl="1"/>
            <a:r>
              <a:rPr lang="en-US" dirty="0" smtClean="0"/>
              <a:t>3) Dynamic compile/Plugin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9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SASS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SASS in written in Ruby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1) Install Ruby via Ruby Windows Installer</a:t>
            </a:r>
          </a:p>
          <a:p>
            <a:pPr lvl="1"/>
            <a:r>
              <a:rPr lang="en-US" dirty="0" smtClean="0"/>
              <a:t>2) From command line </a:t>
            </a:r>
          </a:p>
          <a:p>
            <a:pPr lvl="2"/>
            <a:r>
              <a:rPr lang="en-US" sz="2100" dirty="0" smtClean="0">
                <a:latin typeface="Consolas" pitchFamily="49" charset="0"/>
                <a:cs typeface="Consolas" pitchFamily="49" charset="0"/>
              </a:rPr>
              <a:t>gem.bat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install 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sass</a:t>
            </a:r>
          </a:p>
          <a:p>
            <a:pPr lvl="2"/>
            <a:endParaRPr lang="en-US" sz="21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1) Install </a:t>
            </a:r>
            <a:r>
              <a:rPr lang="en-US" dirty="0" err="1" smtClean="0"/>
              <a:t>IronRuby</a:t>
            </a:r>
            <a:endParaRPr lang="en-US" dirty="0" smtClean="0"/>
          </a:p>
          <a:p>
            <a:pPr lvl="1"/>
            <a:r>
              <a:rPr lang="en-US" dirty="0" smtClean="0"/>
              <a:t>2) From command line (as administrator)</a:t>
            </a:r>
          </a:p>
          <a:p>
            <a:pPr lvl="2"/>
            <a:r>
              <a:rPr lang="en-US" sz="2100" dirty="0" smtClean="0">
                <a:latin typeface="Consolas" pitchFamily="49" charset="0"/>
                <a:cs typeface="Consolas" pitchFamily="49" charset="0"/>
              </a:rPr>
              <a:t>igem.bat install sass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3076" name="Picture 4" descr="C:\Users\adamsjl\Desktop\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133600"/>
            <a:ext cx="2128441" cy="76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423428"/>
            <a:ext cx="1205718" cy="1420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C:\Users\adamsjl\Desktop\ir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52" y="4267200"/>
            <a:ext cx="2007337" cy="57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2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SASS Command Line Usage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time compile</a:t>
            </a:r>
          </a:p>
          <a:p>
            <a:pPr lvl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sass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myStyleSheet.scss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myStyleSheet.css</a:t>
            </a:r>
          </a:p>
          <a:p>
            <a:r>
              <a:rPr lang="en-US" dirty="0">
                <a:cs typeface="Consolas" pitchFamily="49" charset="0"/>
              </a:rPr>
              <a:t>W</a:t>
            </a:r>
            <a:r>
              <a:rPr lang="en-US" dirty="0" smtClean="0">
                <a:cs typeface="Consolas" pitchFamily="49" charset="0"/>
              </a:rPr>
              <a:t>atch file</a:t>
            </a:r>
          </a:p>
          <a:p>
            <a:pPr lvl="1"/>
            <a:r>
              <a:rPr lang="en-US" sz="2000" dirty="0">
                <a:latin typeface="Consolas" pitchFamily="49" charset="0"/>
                <a:cs typeface="Consolas" pitchFamily="49" charset="0"/>
              </a:rPr>
              <a:t>sass --watch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myStyleSheet.scss:myStyleSheet.css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Watch directory of Sass files</a:t>
            </a:r>
          </a:p>
          <a:p>
            <a:pPr lvl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sass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--watch app/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sass:public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stylesheets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423428"/>
            <a:ext cx="1205718" cy="1420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96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SassAndCoffee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.</a:t>
            </a:r>
            <a:r>
              <a:rPr lang="en-US" sz="2600" dirty="0" smtClean="0"/>
              <a:t>NET Library for ASP.NET and ASP.NET MVC which will automatically convert SASS and </a:t>
            </a:r>
            <a:r>
              <a:rPr lang="en-US" sz="2600" dirty="0" err="1" smtClean="0"/>
              <a:t>CoffeeScript</a:t>
            </a:r>
            <a:r>
              <a:rPr lang="en-US" sz="2600" dirty="0" smtClean="0"/>
              <a:t> files as they are requested.</a:t>
            </a:r>
          </a:p>
          <a:p>
            <a:endParaRPr lang="en-US" sz="2600" dirty="0" smtClean="0"/>
          </a:p>
          <a:p>
            <a:r>
              <a:rPr lang="en-US" dirty="0" smtClean="0"/>
              <a:t>Installation/Usage</a:t>
            </a:r>
          </a:p>
          <a:p>
            <a:pPr lvl="1"/>
            <a:r>
              <a:rPr lang="en-US" sz="2600" dirty="0" smtClean="0"/>
              <a:t>1) Install </a:t>
            </a:r>
            <a:r>
              <a:rPr lang="en-US" sz="2600" dirty="0" err="1" smtClean="0"/>
              <a:t>SassAndCoffee</a:t>
            </a:r>
            <a:r>
              <a:rPr lang="en-US" sz="2600" dirty="0" smtClean="0"/>
              <a:t> </a:t>
            </a:r>
            <a:r>
              <a:rPr lang="en-US" sz="2600" dirty="0" err="1" smtClean="0"/>
              <a:t>NuGet</a:t>
            </a:r>
            <a:r>
              <a:rPr lang="en-US" sz="2600" dirty="0" smtClean="0"/>
              <a:t> package</a:t>
            </a:r>
          </a:p>
          <a:p>
            <a:pPr lvl="1"/>
            <a:r>
              <a:rPr lang="en-US" sz="2600" dirty="0" smtClean="0"/>
              <a:t>2) Add link to compiled </a:t>
            </a:r>
            <a:r>
              <a:rPr lang="en-US" sz="2600" dirty="0" err="1" smtClean="0"/>
              <a:t>css</a:t>
            </a:r>
            <a:r>
              <a:rPr lang="en-US" sz="2600" dirty="0" smtClean="0"/>
              <a:t> file name</a:t>
            </a:r>
          </a:p>
          <a:p>
            <a:pPr lvl="2"/>
            <a:r>
              <a:rPr lang="en-US" sz="1900" dirty="0">
                <a:latin typeface="Consolas" pitchFamily="49" charset="0"/>
                <a:cs typeface="Consolas" pitchFamily="49" charset="0"/>
              </a:rPr>
              <a:t>&lt;link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="@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Url.Content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("~/Content/myStyleSheet.css")"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rel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stylesheet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" type="text/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" /&gt;</a:t>
            </a:r>
          </a:p>
          <a:p>
            <a:pPr lvl="1"/>
            <a:r>
              <a:rPr lang="en-US" sz="2600" dirty="0" smtClean="0"/>
              <a:t>3) HTTP request for CSS file will be intercepted, the SASS file will be compiled and the output returned to the client</a:t>
            </a:r>
          </a:p>
          <a:p>
            <a:pPr lvl="1"/>
            <a:endParaRPr lang="en-US" dirty="0">
              <a:solidFill>
                <a:srgbClr val="0000FF"/>
              </a:solidFill>
              <a:highlight>
                <a:srgbClr val="FFFF00"/>
              </a:highlight>
              <a:latin typeface="Consolas" pitchFamily="49" charset="0"/>
              <a:cs typeface="Consolas" pitchFamily="49" charset="0"/>
            </a:endParaRPr>
          </a:p>
          <a:p>
            <a:pPr lvl="2"/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049" y="2438402"/>
            <a:ext cx="1205718" cy="1420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372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LESS is primarily written in JavaScript</a:t>
            </a:r>
          </a:p>
          <a:p>
            <a:pPr lvl="1"/>
            <a:r>
              <a:rPr lang="en-US" dirty="0" smtClean="0"/>
              <a:t>1) Download less.js and include it along with .less file in HTML</a:t>
            </a:r>
          </a:p>
          <a:p>
            <a:pPr lvl="1"/>
            <a:r>
              <a:rPr lang="en-US" dirty="0" smtClean="0"/>
              <a:t>2) JavaScript will run when page is accessed and .less will be compiled and applied at runtime.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&lt;link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rel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stylesheet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/less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" type="text/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"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myStyleSheet.less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indent="0">
              <a:buNone/>
            </a:pP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script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="less.js" type="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text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/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javascript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"&gt;&lt;/script&gt;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pic>
        <p:nvPicPr>
          <p:cNvPr id="4098" name="Picture 2" descr="C:\Users\adamsjl\Desktop\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adamsjl\Desktop\l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663" y="1295402"/>
            <a:ext cx="18954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71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</a:p>
          <a:p>
            <a:pPr lvl="1"/>
            <a:r>
              <a:rPr lang="en-US" sz="2400" dirty="0" smtClean="0"/>
              <a:t>1) Install node.js for windows</a:t>
            </a:r>
          </a:p>
          <a:p>
            <a:pPr lvl="1"/>
            <a:r>
              <a:rPr lang="en-US" sz="2400" dirty="0" smtClean="0"/>
              <a:t>2) From </a:t>
            </a:r>
            <a:r>
              <a:rPr lang="en-US" sz="2400" dirty="0"/>
              <a:t>command line </a:t>
            </a:r>
          </a:p>
          <a:p>
            <a:pPr lvl="2"/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npm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install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less -g</a:t>
            </a:r>
            <a:endParaRPr lang="en-US" sz="2000" dirty="0" smtClean="0"/>
          </a:p>
          <a:p>
            <a:r>
              <a:rPr lang="en-US" dirty="0" smtClean="0"/>
              <a:t>Command line usage</a:t>
            </a:r>
          </a:p>
          <a:p>
            <a:pPr lvl="1"/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lessc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myStyleSheet.less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myStyleSheet.css</a:t>
            </a:r>
          </a:p>
          <a:p>
            <a:pPr lvl="1"/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2" descr="C:\Users\adamsjl\Desktop\l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663" y="1295402"/>
            <a:ext cx="18954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amsjl\Desktop\mac_osx_nodejs_installer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46" y="381000"/>
            <a:ext cx="2647455" cy="167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74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1) Download </a:t>
            </a:r>
            <a:r>
              <a:rPr lang="en-US" dirty="0" err="1" smtClean="0"/>
              <a:t>dotless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Command line - one time compile               </a:t>
            </a:r>
          </a:p>
          <a:p>
            <a:pPr lvl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dotless.Compiler.exe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myStyleSheet.less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[myStyleSheet.css]</a:t>
            </a:r>
          </a:p>
          <a:p>
            <a:r>
              <a:rPr lang="en-US" dirty="0" smtClean="0"/>
              <a:t>Command line - watch file</a:t>
            </a:r>
          </a:p>
          <a:p>
            <a:pPr lvl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dotless.Compiler.exe --watch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myStyleSheet.less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[myStyleSheet.css]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C:\Users\adamsjl\Desktop\dotl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1447800"/>
            <a:ext cx="1374361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damsjl\Desktop\l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663" y="1295402"/>
            <a:ext cx="18954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95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285752" y="69759"/>
            <a:ext cx="8686799" cy="1129777"/>
          </a:xfrm>
          <a:prstGeom prst="roundRect">
            <a:avLst/>
          </a:prstGeom>
          <a:solidFill>
            <a:schemeClr val="tx1"/>
          </a:solidFill>
          <a:ln>
            <a:solidFill>
              <a:srgbClr val="7030A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814" y="254303"/>
            <a:ext cx="1107509" cy="693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1" y="427060"/>
            <a:ext cx="1239026" cy="462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274" y="424072"/>
            <a:ext cx="1726809" cy="43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2" y="386260"/>
            <a:ext cx="1173347" cy="48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9" descr="http://www.stlouisdayofdotnet.com/2012/Media/Default/Sponsors/microsof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403" y="391861"/>
            <a:ext cx="1463438" cy="53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itle 1"/>
          <p:cNvSpPr txBox="1">
            <a:spLocks/>
          </p:cNvSpPr>
          <p:nvPr/>
        </p:nvSpPr>
        <p:spPr>
          <a:xfrm>
            <a:off x="424590" y="117441"/>
            <a:ext cx="1521028" cy="429937"/>
          </a:xfrm>
          <a:prstGeom prst="rect">
            <a:avLst/>
          </a:prstGeom>
        </p:spPr>
        <p:txBody>
          <a:bodyPr lIns="68586" tIns="34294" rIns="68586" bIns="34294"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sz="2000" b="1" spc="-70">
                <a:solidFill>
                  <a:prstClr val="black">
                    <a:lumMod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Platinum Sponsors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85752" y="5662977"/>
            <a:ext cx="8686799" cy="1112569"/>
          </a:xfrm>
          <a:prstGeom prst="roundRect">
            <a:avLst/>
          </a:prstGeom>
          <a:solidFill>
            <a:schemeClr val="tx1"/>
          </a:solidFill>
          <a:ln>
            <a:solidFill>
              <a:srgbClr val="7030A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 descr="http://www.stlouisdayofdotnet.com/2012/Media/Default/Sponsors/discountasp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186" y="5733661"/>
            <a:ext cx="757763" cy="54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tlouisdayofdotnet.com/2012/Media/Default/Sponsors/logicnp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21" y="6284951"/>
            <a:ext cx="1393879" cy="42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stlouisdayofdotnet.com/2012/Media/Default/Sponsors/pluralsigh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6257820"/>
            <a:ext cx="1290670" cy="44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stlouisdayofdotnet.com/2012/Media/Default/Sponsors/TransITions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050" y="5696058"/>
            <a:ext cx="1051931" cy="50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stlouisdayofdotnet.com/2012/Media/Default/Sponsors/stackoverflow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3" y="6053589"/>
            <a:ext cx="1689279" cy="63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itle 1"/>
          <p:cNvSpPr txBox="1">
            <a:spLocks/>
          </p:cNvSpPr>
          <p:nvPr/>
        </p:nvSpPr>
        <p:spPr>
          <a:xfrm>
            <a:off x="360656" y="5718734"/>
            <a:ext cx="1437029" cy="303592"/>
          </a:xfrm>
          <a:prstGeom prst="rect">
            <a:avLst/>
          </a:prstGeom>
        </p:spPr>
        <p:txBody>
          <a:bodyPr lIns="68586" tIns="34294" rIns="68586" bIns="34294"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sz="2000" b="1" spc="-70">
                <a:solidFill>
                  <a:prstClr val="black">
                    <a:lumMod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Silver Sponsors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75011" y="1342746"/>
            <a:ext cx="8686799" cy="4237099"/>
          </a:xfrm>
          <a:prstGeom prst="roundRect">
            <a:avLst/>
          </a:prstGeom>
          <a:solidFill>
            <a:schemeClr val="tx1"/>
          </a:solidFill>
          <a:ln>
            <a:solidFill>
              <a:srgbClr val="7030A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2" name="Picture 4" descr="http://www.stlouisdayofdotnet.com/2012/Media/Default/Sponsors/equifax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841" y="3788499"/>
            <a:ext cx="1381642" cy="41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ttp://www.stlouisdayofdotnet.com/2012/Media/Default/Sponsors/architectnow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56" y="2500039"/>
            <a:ext cx="929359" cy="113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stlouisdayofdotnet.com/2012/Media/Default/Sponsors/talentporte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685" y="1503907"/>
            <a:ext cx="1240244" cy="49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stlouisdayofdotnet.com/2012/Media/Default/Sponsors/vantagelinks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579" y="2183041"/>
            <a:ext cx="619091" cy="87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http://www.stlouisdayofdotnet.com/2012/Media/Default/Sponsors/ctp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842" y="5025887"/>
            <a:ext cx="1383764" cy="44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http://www.stlouisdayofdotnet.com/2012/Media/Default/Sponsors/kellymitchell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041" y="2850722"/>
            <a:ext cx="1689997" cy="2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 descr="http://www.stlouisdayofdotnet.com/2012/Media/Default/Sponsors/daugherty.gi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820" y="3756202"/>
            <a:ext cx="1149206" cy="54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2" descr="http://www.stlouisdayofdotnet.com/2012/Media/Default/Sponsors/componentone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123" y="4405481"/>
            <a:ext cx="1559645" cy="47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4" descr="http://www.stlouisdayofdotnet.com/2012/Media/Default/Sponsors/busyevent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621" y="2172433"/>
            <a:ext cx="554079" cy="56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6" descr="http://www.stlouisdayofdotnet.com/2012/Media/Default/Sponsors/fastsearch.jp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310" y="2771288"/>
            <a:ext cx="582211" cy="6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8" descr="http://www.stlouisdayofdotnet.com/2012/Media/Default/Sponsors/washuit.jp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195" y="3137088"/>
            <a:ext cx="914841" cy="70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0" descr="http://www.stlouisdayofdotnet.com/2012/Media/Default/Sponsors/AdvancedResources.jp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098" y="5023678"/>
            <a:ext cx="1369637" cy="45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4" descr="http://www.stlouisdayofdotnet.com/2012/Media/Default/Sponsors/preferredresources.jp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881" y="4948446"/>
            <a:ext cx="1501871" cy="51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8" descr="http://www.stlouisdayofdotnet.com/2012/Media/Default/Sponsors/ungerboeck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54" y="3737970"/>
            <a:ext cx="1324568" cy="54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0" descr="http://www.stlouisdayofdotnet.com/2012/Media/Default/Sponsors/byrne-software.jp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41" y="2447102"/>
            <a:ext cx="983810" cy="48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2" descr="http://www.stlouisdayofdotnet.com/2012/Media/Default/Sponsors/PerceptiveSoftware.jp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555" y="1447800"/>
            <a:ext cx="1911275" cy="67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4" descr="http://www.stlouisdayofdotnet.com/2012/Media/Default/Sponsors/LRS.jp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751" y="1622936"/>
            <a:ext cx="619644" cy="60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 descr="http://www.stlouisdayofdotnet.com/2012/Media/Default/Sponsors/scottrade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472" y="2491371"/>
            <a:ext cx="1023360" cy="40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6" descr="http://www.stlouisdayofdotnet.com/2012/Media/Default/Sponsors/MissouriState.png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26" y="1477308"/>
            <a:ext cx="1481279" cy="55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32" descr="http://www.stlouisdayofdotnet.com/2012/Media/Default/Sponsors/infragistics.png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291" y="2217767"/>
            <a:ext cx="1555715" cy="47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6" descr="http://www.stlouisdayofdotnet.com/2012/Media/Default/Sponsors/cait.gif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800" y="4169366"/>
            <a:ext cx="1632872" cy="54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50" descr="http://www.stlouisdayofdotnet.com/2012/Media/Default/Sponsors/adaptivesg.jpg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559" y="4559544"/>
            <a:ext cx="1354944" cy="35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://www.stlouisdayofdotnet.com/2012/Media/Default/Sponsors/centriq.png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205" y="3167040"/>
            <a:ext cx="910679" cy="55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http://www.stlouisdayofdotnet.com/2012/Media/Default/Sponsors/TDKtechnologies.png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212" y="1490661"/>
            <a:ext cx="1035247" cy="5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http://www.stlouisdayofdotnet.com/2012/Media/Default/Sponsors/Twilio.png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42" y="4333238"/>
            <a:ext cx="1396532" cy="62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stlouisdayofdotnet.com/2012/Media/Default/Sponsors/perficient.png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10" y="2034605"/>
            <a:ext cx="951617" cy="55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ww.stlouisdayofdotnet.com/2012/Media/Default/Sponsors/iBridge.png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383" y="3123193"/>
            <a:ext cx="1104094" cy="56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www.stlouisdayofdotnet.com/2012/Media/Default/Sponsors/powerdnn.png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925" y="2114875"/>
            <a:ext cx="1470216" cy="28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www.stlouisdayofdotnet.com/2012/Media/Default/Sponsors/serversilo.png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570" y="3373628"/>
            <a:ext cx="800282" cy="36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http://www.stlouisdayofdotnet.com/2012/Media/Default/Sponsors/nextgen-is.png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064" y="3311906"/>
            <a:ext cx="1173292" cy="28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http://www.stlouisdayofdotnet.com/2012/Media/Default/Sponsors/appdynamics.png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489" y="3953928"/>
            <a:ext cx="1588220" cy="33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stlouisdayofdotnet.com/2012/Media/Default/Sponsors/dotnetnuke.png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554" y="5690691"/>
            <a:ext cx="1498492" cy="51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stlouisdayofdotnet.com/2012/Media/Default/Sponsors/jacobsonstaffing.png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58" y="5774645"/>
            <a:ext cx="1068575" cy="43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stlouisdayofdotnet.com/2012/Media/Default/Sponsors/mindscape.png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69" y="6348425"/>
            <a:ext cx="1081129" cy="30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8" descr="http://www.stlouisdayofdotnet.com/2012/Media/Default/Sponsors/xiolink.jpg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808" y="4290756"/>
            <a:ext cx="540361" cy="45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 descr="http://www.stlouisdayofdotnet.com/2012/Media/Default/Sponsors/telerik.png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882" y="4865541"/>
            <a:ext cx="1222852" cy="56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itle 1"/>
          <p:cNvSpPr txBox="1">
            <a:spLocks/>
          </p:cNvSpPr>
          <p:nvPr/>
        </p:nvSpPr>
        <p:spPr>
          <a:xfrm>
            <a:off x="478632" y="1450550"/>
            <a:ext cx="1387342" cy="457200"/>
          </a:xfrm>
          <a:prstGeom prst="rect">
            <a:avLst/>
          </a:prstGeom>
        </p:spPr>
        <p:txBody>
          <a:bodyPr lIns="68586" tIns="34294" rIns="68586" bIns="34294"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sz="2000" b="1" spc="-70" dirty="0">
                <a:solidFill>
                  <a:prstClr val="black">
                    <a:lumMod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Gold Sponsors</a:t>
            </a:r>
          </a:p>
        </p:txBody>
      </p:sp>
    </p:spTree>
    <p:extLst>
      <p:ext uri="{BB962C8B-B14F-4D97-AF65-F5344CB8AC3E}">
        <p14:creationId xmlns:p14="http://schemas.microsoft.com/office/powerpoint/2010/main" val="137302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1) Install </a:t>
            </a:r>
            <a:r>
              <a:rPr lang="en-US" dirty="0" err="1" smtClean="0"/>
              <a:t>dotless</a:t>
            </a:r>
            <a:r>
              <a:rPr lang="en-US" dirty="0" smtClean="0"/>
              <a:t> </a:t>
            </a:r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  <a:p>
            <a:pPr lvl="1"/>
            <a:r>
              <a:rPr lang="en-US" dirty="0"/>
              <a:t>2</a:t>
            </a:r>
            <a:r>
              <a:rPr lang="en-US" dirty="0" smtClean="0"/>
              <a:t>) Add link to .less file</a:t>
            </a:r>
          </a:p>
          <a:p>
            <a:pPr lvl="1"/>
            <a:r>
              <a:rPr lang="en-US" sz="1800" dirty="0">
                <a:latin typeface="Consolas" pitchFamily="49" charset="0"/>
                <a:cs typeface="Consolas" pitchFamily="49" charset="0"/>
              </a:rPr>
              <a:t> &lt;link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="@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Url.Content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("~/Content/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myStyleSheet.less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")"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rel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stylesheet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 /&gt;</a:t>
            </a:r>
          </a:p>
          <a:p>
            <a:pPr lvl="1"/>
            <a:r>
              <a:rPr lang="en-US" dirty="0" smtClean="0"/>
              <a:t>3) </a:t>
            </a:r>
            <a:r>
              <a:rPr lang="en-US" dirty="0"/>
              <a:t>HTTP request for </a:t>
            </a:r>
            <a:r>
              <a:rPr lang="en-US" dirty="0" smtClean="0"/>
              <a:t>.less file </a:t>
            </a:r>
            <a:r>
              <a:rPr lang="en-US" dirty="0"/>
              <a:t>will be </a:t>
            </a:r>
            <a:r>
              <a:rPr lang="en-US" dirty="0" smtClean="0"/>
              <a:t>handled by the LESS compiler and a compiled CSS file will be returned </a:t>
            </a:r>
            <a:r>
              <a:rPr lang="en-US" dirty="0"/>
              <a:t>to the client</a:t>
            </a:r>
          </a:p>
          <a:p>
            <a:pPr lvl="1"/>
            <a:endParaRPr lang="en-US" dirty="0"/>
          </a:p>
        </p:txBody>
      </p:sp>
      <p:pic>
        <p:nvPicPr>
          <p:cNvPr id="4" name="Picture 3" descr="C:\Users\adamsjl\Desktop\dotl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1447800"/>
            <a:ext cx="1374361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damsjl\Desktop\l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663" y="1295402"/>
            <a:ext cx="18954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1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Precompile vs. Dynamic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Precompile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Easier to deploy</a:t>
            </a:r>
          </a:p>
          <a:p>
            <a:r>
              <a:rPr lang="en-US" dirty="0" smtClean="0"/>
              <a:t>Faster runtime performance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Dynamic Compilation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Quicker to get started</a:t>
            </a:r>
          </a:p>
          <a:p>
            <a:r>
              <a:rPr lang="en-US" dirty="0" smtClean="0"/>
              <a:t>Easier Maintenance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8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7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Variables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70037"/>
            <a:ext cx="4040188" cy="50593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630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headerHeight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387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mainGray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#999999;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border: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mainGray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no-repeat;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#container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(rounded.jpg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border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position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relative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background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(header.jpg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height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headerHeight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906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1798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#container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(rounded.jpg)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no-repeat;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#999999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relative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(header.jpg)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no-repeat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#999999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}</a:t>
            </a: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2" descr="C:\Users\adamsjl\AppData\Local\Microsoft\Windows\Temporary Internet Files\Content.IE5\C331HDUJ\MC90043261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1" y="1143000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09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Variables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40188" cy="49530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630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headerHeight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387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mainGray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#999999;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border: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mainGray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no-repeat;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#container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n-US" sz="13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(rounded.jpg)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position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relative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background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(header.jpg)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headerHeight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90600"/>
            <a:ext cx="4041775" cy="639762"/>
          </a:xfrm>
        </p:spPr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24000"/>
            <a:ext cx="4041775" cy="4876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630px;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headerHeight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387px;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mainGray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#999999;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0px dotted @</a:t>
            </a:r>
            <a:r>
              <a:rPr lang="en-US" sz="13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mainGray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no-repeat;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#container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(rounded.jpg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relative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(header.jpg)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headerHeight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12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Variable Scoping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color: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#000000;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</a:t>
            </a: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           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$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      </a:t>
            </a: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           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unscoped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 </a:t>
            </a: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unscoped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}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19200"/>
            <a:ext cx="4041775" cy="639762"/>
          </a:xfrm>
        </p:spPr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28800"/>
            <a:ext cx="4041775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#000000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         </a:t>
            </a: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           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@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      </a:t>
            </a: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           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unscoped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 </a:t>
            </a: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;}</a:t>
            </a: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unscoped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#000000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;}</a:t>
            </a: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C:\Users\adamsjl\Desktop\arr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624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damsjl\Desktop\arr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9624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16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Mixins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040188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endParaRPr lang="en-US" sz="13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text-align:left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padding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margin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width:630px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height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906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text-align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fr-FR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C:\Users\adamsjl\AppData\Local\Microsoft\Windows\Temporary Internet Files\Content.IE5\C331HDUJ\MC90043261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048000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0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Mixins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mixin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endParaRPr lang="en-US" sz="13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@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text-align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padding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margin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@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height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430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52600"/>
            <a:ext cx="4041775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text-align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  <a:endParaRPr lang="en-US" sz="13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  <a:endParaRPr lang="en-US" sz="13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88061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CSS3 Vendor Prefixes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824112"/>
              </p:ext>
            </p:extLst>
          </p:nvPr>
        </p:nvGraphicFramePr>
        <p:xfrm>
          <a:off x="457200" y="160020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Prefix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Organization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r>
                        <a:rPr lang="en-US" sz="2400" dirty="0" err="1" smtClean="0"/>
                        <a:t>ms</a:t>
                      </a:r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Microsoft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r>
                        <a:rPr lang="en-US" sz="2400" dirty="0" err="1" smtClean="0"/>
                        <a:t>webkit</a:t>
                      </a:r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Apple,</a:t>
                      </a:r>
                      <a:r>
                        <a:rPr lang="en-US" sz="2400" baseline="0" dirty="0" smtClean="0"/>
                        <a:t> Google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r>
                        <a:rPr lang="en-US" sz="2400" dirty="0" err="1" smtClean="0"/>
                        <a:t>moz</a:t>
                      </a:r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Mozilla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-o- -xv-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3581400"/>
            <a:ext cx="7543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Example:</a:t>
            </a:r>
          </a:p>
          <a:p>
            <a:r>
              <a:rPr lang="en-US" sz="2000" dirty="0" err="1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roundedCorners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-</a:t>
            </a:r>
            <a:r>
              <a:rPr lang="en-US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moz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-border-radius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5px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-</a:t>
            </a:r>
            <a:r>
              <a:rPr lang="en-US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webkit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-border-radius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5px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border-radius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5px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6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Mixins</a:t>
            </a:r>
            <a:r>
              <a:rPr lang="en-US" b="1" dirty="0"/>
              <a:t> </a:t>
            </a:r>
            <a:r>
              <a:rPr lang="en-US" b="1" dirty="0" smtClean="0"/>
              <a:t>and </a:t>
            </a:r>
            <a:r>
              <a:rPr lang="en-US" b="1" dirty="0"/>
              <a:t>Vendor Prefixes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800000"/>
                </a:solidFill>
                <a:latin typeface="Consolas"/>
              </a:rPr>
              <a:t>.</a:t>
            </a:r>
            <a:r>
              <a:rPr lang="en-US" sz="1300" dirty="0" smtClean="0">
                <a:solidFill>
                  <a:srgbClr val="800000"/>
                </a:solidFill>
                <a:latin typeface="Consolas"/>
              </a:rPr>
              <a:t>page 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      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moz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      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webkit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      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      background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#999999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66800"/>
            <a:ext cx="4041775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52600"/>
            <a:ext cx="4041775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mixin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roundedCorners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      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moz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      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webkit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      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800000"/>
                </a:solidFill>
                <a:latin typeface="Consolas"/>
              </a:rPr>
              <a:t>.</a:t>
            </a:r>
            <a:r>
              <a:rPr lang="en-US" sz="1300" dirty="0" smtClean="0">
                <a:solidFill>
                  <a:srgbClr val="800000"/>
                </a:solidFill>
                <a:latin typeface="Consolas"/>
              </a:rPr>
              <a:t>page 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     @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include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 smtClean="0">
                <a:solidFill>
                  <a:srgbClr val="0000FF"/>
                </a:solidFill>
                <a:latin typeface="Consolas"/>
              </a:rPr>
              <a:t>roundedCorners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      background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#999999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24547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About 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Jake Adams</a:t>
            </a:r>
          </a:p>
          <a:p>
            <a:pPr marL="0" indent="0">
              <a:buNone/>
            </a:pPr>
            <a:r>
              <a:rPr lang="en-US" dirty="0" smtClean="0"/>
              <a:t>Senior Programmer Analyst</a:t>
            </a:r>
          </a:p>
          <a:p>
            <a:pPr marL="0" indent="0">
              <a:buNone/>
            </a:pPr>
            <a:r>
              <a:rPr lang="en-US" dirty="0" smtClean="0"/>
              <a:t>Thompson Coburn LLP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email: </a:t>
            </a:r>
            <a:r>
              <a:rPr lang="en-US" b="1" dirty="0" smtClean="0"/>
              <a:t>jacobladams</a:t>
            </a:r>
            <a:r>
              <a:rPr lang="en-US" dirty="0" smtClean="0"/>
              <a:t>@gmail.com</a:t>
            </a:r>
          </a:p>
          <a:p>
            <a:pPr marL="0" indent="0">
              <a:buNone/>
            </a:pPr>
            <a:r>
              <a:rPr lang="en-US" dirty="0" smtClean="0"/>
              <a:t>twitter: @</a:t>
            </a:r>
            <a:r>
              <a:rPr lang="en-US" b="1" dirty="0" err="1" smtClean="0"/>
              <a:t>jacobladams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geekswithblogs.com/</a:t>
            </a:r>
            <a:r>
              <a:rPr lang="en-US" b="1" dirty="0" err="1" smtClean="0"/>
              <a:t>jacobladams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github.com/</a:t>
            </a:r>
            <a:r>
              <a:rPr lang="en-US" b="1" dirty="0" err="1" smtClean="0"/>
              <a:t>jacobladams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Speakerrate.com/</a:t>
            </a:r>
            <a:r>
              <a:rPr lang="en-US" b="1" dirty="0" err="1" smtClean="0"/>
              <a:t>jacobladams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9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Parametric </a:t>
            </a:r>
            <a:r>
              <a:rPr lang="en-US" b="1" dirty="0" err="1"/>
              <a:t>Mixins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mixin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Consolas"/>
              </a:rPr>
              <a:t>roundedCorners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($radius: 10px){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  <a:latin typeface="Consolas"/>
              </a:rPr>
              <a:t>      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moz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$radius;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  <a:latin typeface="Consolas"/>
              </a:rPr>
              <a:t>      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webkit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$radius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  <a:latin typeface="Consolas"/>
              </a:rPr>
              <a:t>      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$radius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800000"/>
                </a:solidFill>
                <a:latin typeface="Consolas"/>
              </a:rPr>
              <a:t>.page 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    @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include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 smtClean="0">
                <a:solidFill>
                  <a:srgbClr val="0000FF"/>
                </a:solidFill>
                <a:latin typeface="Consolas"/>
              </a:rPr>
              <a:t>roundedCorners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(5px)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  <a:latin typeface="Consolas"/>
              </a:rPr>
              <a:t>      background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#999999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668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52600"/>
            <a:ext cx="4041775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 smtClean="0">
                <a:solidFill>
                  <a:srgbClr val="800000"/>
                </a:solidFill>
                <a:latin typeface="Consolas"/>
              </a:rPr>
              <a:t>.</a:t>
            </a:r>
            <a:r>
              <a:rPr lang="en-US" sz="1300" dirty="0">
                <a:solidFill>
                  <a:srgbClr val="800000"/>
                </a:solidFill>
                <a:latin typeface="Consolas"/>
              </a:rPr>
              <a:t>page 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  <a:latin typeface="Consolas"/>
              </a:rPr>
              <a:t>      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moz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  <a:latin typeface="Consolas"/>
              </a:rPr>
              <a:t>      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webkit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  <a:latin typeface="Consolas"/>
              </a:rPr>
              <a:t>      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  <a:latin typeface="Consolas"/>
              </a:rPr>
              <a:t>      background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#999999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00" dirty="0"/>
          </a:p>
          <a:p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04865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600" b="1" dirty="0" err="1" smtClean="0"/>
              <a:t>Mixins</a:t>
            </a:r>
            <a:r>
              <a:rPr lang="en-US" sz="3600" b="1" dirty="0" smtClean="0"/>
              <a:t> without Replication</a:t>
            </a:r>
            <a:endParaRPr lang="en-US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endParaRPr lang="en-US" sz="13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text-align:left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padding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margin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width:630px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height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430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52600"/>
            <a:ext cx="4041775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text-align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fr-FR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2" descr="C:\Users\adamsjl\Desktop\arr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0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51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SASS </a:t>
            </a:r>
            <a:br>
              <a:rPr lang="en-US" dirty="0" smtClean="0"/>
            </a:br>
            <a:r>
              <a:rPr lang="en-US" sz="3600" dirty="0" smtClean="0"/>
              <a:t>Selector Inheritance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endParaRPr lang="en-US" sz="13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@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extend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text-align</a:t>
            </a:r>
            <a:r>
              <a:rPr lang="en-US" sz="13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@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extend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3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430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52600"/>
            <a:ext cx="4041775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  <a:endParaRPr lang="en-US" sz="13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text-align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  <a:endParaRPr lang="en-US" sz="13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  <a:endParaRPr lang="en-US" sz="13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34093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 - LESS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3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a.less</a:t>
            </a:r>
            <a:endParaRPr lang="en-US" sz="13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"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b.less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width: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960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3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b.less</a:t>
            </a:r>
            <a:endParaRPr lang="en-US" sz="13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width: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640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.page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430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52600"/>
            <a:ext cx="4041775" cy="3951288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//a.css</a:t>
            </a:r>
            <a:endParaRPr lang="en-US" sz="13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9" name="Picture 2" descr="C:\Users\adamsjl\Desktop\arr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66741">
            <a:off x="2632834" y="179989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adamsjl\Desktop\arr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78057">
            <a:off x="2701413" y="3278784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520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 - LESS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3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a.less</a:t>
            </a:r>
            <a:endParaRPr lang="en-US" sz="13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"</a:t>
            </a:r>
            <a:r>
              <a:rPr lang="en-US" sz="13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b.css";</a:t>
            </a: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width: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960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3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b.less</a:t>
            </a:r>
            <a:endParaRPr lang="en-US" sz="13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width: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640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.page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430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52600"/>
            <a:ext cx="4041775" cy="3951288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//a.css</a:t>
            </a:r>
            <a:endParaRPr lang="en-US" sz="14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"b.css";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960px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b.css</a:t>
            </a:r>
            <a:endParaRPr lang="en-US" sz="14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640px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9" name="Picture 2" descr="C:\Users\adamsjl\AppData\Local\Microsoft\Windows\Temporary Internet Files\Content.IE5\C331HDUJ\MC90043261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24000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adamsjl\AppData\Local\Microsoft\Windows\Temporary Internet Files\Content.IE5\C331HDUJ\MC90043261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733800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703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 - SASS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13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a.scss</a:t>
            </a: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"</a:t>
            </a:r>
            <a:r>
              <a:rPr lang="en-US" sz="13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b.scss</a:t>
            </a:r>
            <a:r>
              <a:rPr lang="en-US" sz="13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";</a:t>
            </a: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width: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960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b.scss</a:t>
            </a: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width: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640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.page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430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52600"/>
            <a:ext cx="4041775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a.css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.page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640px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2" descr="C:\Users\adamsjl\Desktop\arr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66741">
            <a:off x="2676805" y="210469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adamsjl\Desktop\arr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78057">
            <a:off x="2745384" y="3278784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528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 - SASS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13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a.scss</a:t>
            </a: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"</a:t>
            </a:r>
            <a:r>
              <a:rPr lang="en-US" sz="13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b.css";</a:t>
            </a: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width: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960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b.scss</a:t>
            </a: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width: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640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.page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430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52600"/>
            <a:ext cx="4041775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a.css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(b.css);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960px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b.css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.page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640px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9" name="Picture 2" descr="C:\Users\adamsjl\AppData\Local\Microsoft\Windows\Temporary Internet Files\Content.IE5\C331HDUJ\MC90043261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733800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adamsjl\AppData\Local\Microsoft\Windows\Temporary Internet Files\Content.IE5\C331HDUJ\MC90043261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24000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231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BREAK TIME!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40" y="1600202"/>
            <a:ext cx="7018522" cy="4525963"/>
          </a:xfrm>
        </p:spPr>
      </p:pic>
    </p:spTree>
    <p:extLst>
      <p:ext uri="{BB962C8B-B14F-4D97-AF65-F5344CB8AC3E}">
        <p14:creationId xmlns:p14="http://schemas.microsoft.com/office/powerpoint/2010/main" val="4152668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Guess the Mess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core.css file is the main CSS file for SharePoint.</a:t>
            </a:r>
          </a:p>
          <a:p>
            <a:endParaRPr lang="en-US" dirty="0" smtClean="0"/>
          </a:p>
          <a:p>
            <a:r>
              <a:rPr lang="en-US" dirty="0" smtClean="0"/>
              <a:t>Reply to me on twitter (@</a:t>
            </a:r>
            <a:r>
              <a:rPr lang="en-US" dirty="0" err="1" smtClean="0"/>
              <a:t>jacobladams</a:t>
            </a:r>
            <a:r>
              <a:rPr lang="en-US" dirty="0" smtClean="0"/>
              <a:t>) your guess for how many total lines in core.css you have to change:</a:t>
            </a:r>
          </a:p>
          <a:p>
            <a:pPr lvl="1"/>
            <a:r>
              <a:rPr lang="en-US" dirty="0" smtClean="0"/>
              <a:t>all the fonts from Verdana </a:t>
            </a:r>
          </a:p>
          <a:p>
            <a:pPr lvl="1"/>
            <a:r>
              <a:rPr lang="en-US" dirty="0" smtClean="0"/>
              <a:t> primary text color from #6f9dd9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95207"/>
            <a:ext cx="4038600" cy="4077185"/>
          </a:xfrm>
        </p:spPr>
      </p:pic>
    </p:spTree>
    <p:extLst>
      <p:ext uri="{BB962C8B-B14F-4D97-AF65-F5344CB8AC3E}">
        <p14:creationId xmlns:p14="http://schemas.microsoft.com/office/powerpoint/2010/main" val="36052171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Nesting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0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linkList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absolute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left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160px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right</a:t>
            </a:r>
            <a:r>
              <a:rPr lang="en-US" sz="10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padding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border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0px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#666666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0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linkList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text-align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list-style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margin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padding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35px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border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0px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666666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120px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0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linkList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border-bottom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#999999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it-IT" sz="10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it-IT" sz="10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linkList</a:t>
            </a:r>
            <a:r>
              <a:rPr lang="it-IT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10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it-IT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10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10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it-IT" sz="10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border-bottom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43000"/>
            <a:ext cx="4041775" cy="639762"/>
          </a:xfrm>
        </p:spPr>
        <p:txBody>
          <a:bodyPr/>
          <a:lstStyle/>
          <a:p>
            <a:r>
              <a:rPr lang="en-US" dirty="0" smtClean="0"/>
              <a:t>SASS/LESS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52600"/>
            <a:ext cx="4041775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0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linkList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absolute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160px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right</a:t>
            </a:r>
            <a:r>
              <a:rPr lang="en-US" sz="10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#666666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text-align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list-style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35px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0px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#666666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120px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border-bottom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#999999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border-bottom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}</a:t>
            </a:r>
            <a:endParaRPr lang="en-US" sz="10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  <a:endParaRPr lang="en-US" sz="10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108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What?</a:t>
            </a:r>
          </a:p>
          <a:p>
            <a:r>
              <a:rPr lang="en-US" sz="3600" dirty="0" smtClean="0"/>
              <a:t>Why?</a:t>
            </a:r>
          </a:p>
          <a:p>
            <a:r>
              <a:rPr lang="en-US" sz="3600" dirty="0" smtClean="0"/>
              <a:t>SASS and LESS Setup</a:t>
            </a:r>
          </a:p>
          <a:p>
            <a:r>
              <a:rPr lang="en-US" sz="3600" dirty="0" smtClean="0"/>
              <a:t>Features</a:t>
            </a:r>
          </a:p>
          <a:p>
            <a:r>
              <a:rPr lang="en-US" sz="3600" dirty="0" smtClean="0"/>
              <a:t>Advanced Features</a:t>
            </a:r>
          </a:p>
        </p:txBody>
      </p:sp>
    </p:spTree>
    <p:extLst>
      <p:ext uri="{BB962C8B-B14F-4D97-AF65-F5344CB8AC3E}">
        <p14:creationId xmlns:p14="http://schemas.microsoft.com/office/powerpoint/2010/main" val="81446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 – Parent 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main-color: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#ce4dd6;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style: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solid;</a:t>
            </a:r>
          </a:p>
          <a:p>
            <a:pPr marL="0" indent="0">
              <a:buNone/>
            </a:pP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$main-color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&amp;: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hover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border-bottom: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$style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#ce4dd6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a:hover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border-bottom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solid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5689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Operations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containerWidth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960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containerWidth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*2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/3;</a:t>
            </a: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#container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containerWidth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sidebar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containerWidth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#container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#page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640px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#sidebar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320px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7" name="Picture 3" descr="C:\Users\adamsjl\Desktop\math ru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1148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97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Functions - Common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RGB Color Functions</a:t>
            </a:r>
          </a:p>
          <a:p>
            <a:pPr lvl="1"/>
            <a:r>
              <a:rPr lang="en-US" dirty="0" err="1" smtClean="0"/>
              <a:t>rgb</a:t>
            </a:r>
            <a:endParaRPr lang="en-US" dirty="0" smtClean="0"/>
          </a:p>
          <a:p>
            <a:pPr lvl="1"/>
            <a:r>
              <a:rPr lang="en-US" dirty="0" err="1" smtClean="0"/>
              <a:t>rgba</a:t>
            </a:r>
            <a:endParaRPr lang="en-US" dirty="0" smtClean="0"/>
          </a:p>
          <a:p>
            <a:pPr lvl="1"/>
            <a:r>
              <a:rPr lang="en-US" dirty="0" smtClean="0"/>
              <a:t>mix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Math Functions</a:t>
            </a:r>
          </a:p>
          <a:p>
            <a:pPr lvl="1"/>
            <a:r>
              <a:rPr lang="en-US" dirty="0" smtClean="0"/>
              <a:t>percentage</a:t>
            </a:r>
          </a:p>
          <a:p>
            <a:pPr lvl="1"/>
            <a:r>
              <a:rPr lang="en-US" dirty="0" smtClean="0"/>
              <a:t>round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eil</a:t>
            </a:r>
          </a:p>
          <a:p>
            <a:pPr lvl="1"/>
            <a:r>
              <a:rPr lang="en-US" dirty="0" smtClean="0"/>
              <a:t>floor</a:t>
            </a:r>
          </a:p>
          <a:p>
            <a:pPr lvl="1"/>
            <a:r>
              <a:rPr lang="en-US" dirty="0" smtClean="0"/>
              <a:t>abs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HSL Color Functions</a:t>
            </a:r>
          </a:p>
          <a:p>
            <a:pPr lvl="1"/>
            <a:r>
              <a:rPr lang="en-US" dirty="0" err="1"/>
              <a:t>hsl</a:t>
            </a:r>
            <a:endParaRPr lang="en-US" dirty="0"/>
          </a:p>
          <a:p>
            <a:pPr lvl="1"/>
            <a:r>
              <a:rPr lang="en-US" dirty="0" err="1"/>
              <a:t>hsla</a:t>
            </a:r>
            <a:endParaRPr lang="en-US" dirty="0"/>
          </a:p>
          <a:p>
            <a:pPr lvl="1"/>
            <a:r>
              <a:rPr lang="en-US" dirty="0"/>
              <a:t>hue</a:t>
            </a:r>
          </a:p>
          <a:p>
            <a:pPr lvl="1"/>
            <a:r>
              <a:rPr lang="en-US" dirty="0"/>
              <a:t>saturation</a:t>
            </a:r>
          </a:p>
          <a:p>
            <a:pPr lvl="1"/>
            <a:r>
              <a:rPr lang="en-US" dirty="0" smtClean="0"/>
              <a:t>lightness</a:t>
            </a:r>
          </a:p>
          <a:p>
            <a:pPr lvl="1"/>
            <a:r>
              <a:rPr lang="en-US" dirty="0" smtClean="0"/>
              <a:t>alpha</a:t>
            </a:r>
            <a:endParaRPr lang="en-US" dirty="0"/>
          </a:p>
          <a:p>
            <a:pPr lvl="1"/>
            <a:r>
              <a:rPr lang="en-US" dirty="0"/>
              <a:t>lighten</a:t>
            </a:r>
          </a:p>
          <a:p>
            <a:pPr lvl="1"/>
            <a:r>
              <a:rPr lang="en-US" dirty="0"/>
              <a:t>darken</a:t>
            </a:r>
          </a:p>
          <a:p>
            <a:pPr lvl="1"/>
            <a:r>
              <a:rPr lang="en-US" dirty="0"/>
              <a:t>saturate</a:t>
            </a:r>
          </a:p>
          <a:p>
            <a:pPr lvl="1"/>
            <a:r>
              <a:rPr lang="en-US" dirty="0" err="1" smtClean="0"/>
              <a:t>desaturate</a:t>
            </a:r>
            <a:endParaRPr lang="en-US" dirty="0" smtClean="0"/>
          </a:p>
          <a:p>
            <a:pPr lvl="1"/>
            <a:r>
              <a:rPr lang="en-US" dirty="0" smtClean="0"/>
              <a:t>grayscale/greyscale</a:t>
            </a:r>
          </a:p>
          <a:p>
            <a:pPr lvl="1"/>
            <a:r>
              <a:rPr lang="en-US" dirty="0" err="1" smtClean="0"/>
              <a:t>fadein</a:t>
            </a:r>
            <a:r>
              <a:rPr lang="en-US" dirty="0" smtClean="0"/>
              <a:t>/fade-in/</a:t>
            </a:r>
            <a:r>
              <a:rPr lang="en-US" dirty="0" err="1" smtClean="0"/>
              <a:t>opacify</a:t>
            </a:r>
            <a:endParaRPr lang="en-US" dirty="0" smtClean="0"/>
          </a:p>
          <a:p>
            <a:pPr lvl="1"/>
            <a:r>
              <a:rPr lang="en-US" dirty="0" err="1" smtClean="0"/>
              <a:t>faseout</a:t>
            </a:r>
            <a:r>
              <a:rPr lang="en-US" dirty="0" smtClean="0"/>
              <a:t>/fade-out/</a:t>
            </a:r>
            <a:r>
              <a:rPr lang="en-US" dirty="0" err="1" smtClean="0"/>
              <a:t>transparentize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8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 – Unique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SASS*</a:t>
            </a:r>
            <a:endParaRPr lang="en-US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adjust-color</a:t>
            </a:r>
          </a:p>
          <a:p>
            <a:r>
              <a:rPr lang="en-US" dirty="0"/>
              <a:t>scale-color</a:t>
            </a:r>
          </a:p>
          <a:p>
            <a:r>
              <a:rPr lang="en-US" dirty="0"/>
              <a:t>change-color</a:t>
            </a:r>
          </a:p>
          <a:p>
            <a:r>
              <a:rPr lang="en-US" dirty="0"/>
              <a:t>unquote</a:t>
            </a:r>
          </a:p>
          <a:p>
            <a:r>
              <a:rPr lang="en-US" dirty="0"/>
              <a:t>quote</a:t>
            </a:r>
          </a:p>
          <a:p>
            <a:r>
              <a:rPr lang="en-US" dirty="0"/>
              <a:t>length</a:t>
            </a:r>
          </a:p>
          <a:p>
            <a:r>
              <a:rPr lang="en-US" dirty="0"/>
              <a:t>nth</a:t>
            </a:r>
          </a:p>
          <a:p>
            <a:r>
              <a:rPr lang="en-US" dirty="0"/>
              <a:t>join</a:t>
            </a:r>
          </a:p>
          <a:p>
            <a:r>
              <a:rPr lang="en-US" dirty="0"/>
              <a:t>append</a:t>
            </a:r>
          </a:p>
          <a:p>
            <a:r>
              <a:rPr lang="en-US" dirty="0"/>
              <a:t>type-of</a:t>
            </a:r>
          </a:p>
          <a:p>
            <a:r>
              <a:rPr lang="en-US" dirty="0"/>
              <a:t>unit</a:t>
            </a:r>
          </a:p>
          <a:p>
            <a:r>
              <a:rPr lang="en-US" dirty="0" err="1"/>
              <a:t>unitless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omparable</a:t>
            </a:r>
          </a:p>
          <a:p>
            <a:r>
              <a:rPr lang="en-US" dirty="0"/>
              <a:t>c</a:t>
            </a:r>
            <a:r>
              <a:rPr lang="en-US" dirty="0" smtClean="0"/>
              <a:t>omplement</a:t>
            </a:r>
          </a:p>
          <a:p>
            <a:r>
              <a:rPr lang="en-US" dirty="0"/>
              <a:t>red</a:t>
            </a:r>
          </a:p>
          <a:p>
            <a:r>
              <a:rPr lang="en-US" dirty="0"/>
              <a:t>green</a:t>
            </a:r>
          </a:p>
          <a:p>
            <a:r>
              <a:rPr lang="en-US" dirty="0" smtClean="0"/>
              <a:t>blue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LESS*</a:t>
            </a:r>
            <a:endParaRPr lang="en-US" dirty="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</a:t>
            </a:r>
            <a:endParaRPr lang="en-US" dirty="0"/>
          </a:p>
          <a:p>
            <a:r>
              <a:rPr lang="en-US" dirty="0" smtClean="0"/>
              <a:t>escape</a:t>
            </a:r>
            <a:endParaRPr lang="en-US" dirty="0"/>
          </a:p>
          <a:p>
            <a:r>
              <a:rPr lang="en-US" dirty="0"/>
              <a:t>_math</a:t>
            </a:r>
          </a:p>
          <a:p>
            <a:r>
              <a:rPr lang="en-US" dirty="0" smtClean="0"/>
              <a:t>color</a:t>
            </a:r>
            <a:endParaRPr lang="en-US" dirty="0"/>
          </a:p>
          <a:p>
            <a:r>
              <a:rPr lang="en-US" dirty="0" smtClean="0"/>
              <a:t>number</a:t>
            </a:r>
            <a:endParaRPr lang="en-US" dirty="0"/>
          </a:p>
          <a:p>
            <a:r>
              <a:rPr lang="en-US" dirty="0" err="1"/>
              <a:t>isPixel</a:t>
            </a:r>
            <a:endParaRPr lang="en-US" dirty="0"/>
          </a:p>
          <a:p>
            <a:r>
              <a:rPr lang="en-US" dirty="0" err="1"/>
              <a:t>isPercentage</a:t>
            </a:r>
            <a:endParaRPr lang="en-US" dirty="0"/>
          </a:p>
          <a:p>
            <a:r>
              <a:rPr lang="en-US" dirty="0" err="1"/>
              <a:t>IsString</a:t>
            </a:r>
            <a:endParaRPr lang="en-US" dirty="0"/>
          </a:p>
          <a:p>
            <a:r>
              <a:rPr lang="en-US" dirty="0" err="1"/>
              <a:t>isNumber</a:t>
            </a:r>
            <a:endParaRPr lang="en-US" dirty="0"/>
          </a:p>
          <a:p>
            <a:r>
              <a:rPr lang="en-US" dirty="0" err="1"/>
              <a:t>isColor</a:t>
            </a:r>
            <a:endParaRPr lang="en-US" dirty="0"/>
          </a:p>
          <a:p>
            <a:r>
              <a:rPr lang="en-US" dirty="0" err="1"/>
              <a:t>isEm</a:t>
            </a:r>
            <a:endParaRPr lang="en-US" dirty="0"/>
          </a:p>
          <a:p>
            <a:r>
              <a:rPr lang="en-US" dirty="0"/>
              <a:t>_</a:t>
            </a:r>
            <a:r>
              <a:rPr lang="en-US" dirty="0" err="1"/>
              <a:t>isa</a:t>
            </a:r>
            <a:endParaRPr lang="en-US" dirty="0"/>
          </a:p>
          <a:p>
            <a:r>
              <a:rPr lang="en-US" dirty="0"/>
              <a:t>clamp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60198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</a:t>
            </a:r>
            <a:r>
              <a:rPr lang="en-US" dirty="0" err="1" smtClean="0"/>
              <a:t>dotless</a:t>
            </a:r>
            <a:r>
              <a:rPr lang="en-US" dirty="0" smtClean="0"/>
              <a:t> supports most of these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3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standard CSS block comments</a:t>
            </a:r>
          </a:p>
          <a:p>
            <a:pPr lvl="1"/>
            <a:r>
              <a:rPr lang="en-US" sz="2000" dirty="0">
                <a:latin typeface="Consolas" pitchFamily="49" charset="0"/>
                <a:cs typeface="Consolas" pitchFamily="49" charset="0"/>
              </a:rPr>
              <a:t>/*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Standard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CSS block comments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work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as expected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*/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/>
          </a:p>
          <a:p>
            <a:r>
              <a:rPr lang="en-US" dirty="0" smtClean="0"/>
              <a:t>Also supports “silent” single line comments</a:t>
            </a:r>
          </a:p>
          <a:p>
            <a:pPr lvl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// Single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line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comments.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// These will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be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excluded from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the generated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CSS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3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adamsjl\Desktop\3f388_legodupl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066800"/>
            <a:ext cx="4837155" cy="322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1487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SASS – Custom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696969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700" dirty="0" err="1">
                <a:solidFill>
                  <a:srgbClr val="696969"/>
                </a:solidFill>
                <a:latin typeface="Consolas" pitchFamily="49" charset="0"/>
                <a:cs typeface="Consolas" pitchFamily="49" charset="0"/>
              </a:rPr>
              <a:t>customFunction.rb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 </a:t>
            </a:r>
            <a:endParaRPr lang="en-US" sz="1700" b="1" dirty="0" smtClean="0">
              <a:solidFill>
                <a:srgbClr val="8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700" b="1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module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Sass::Script::Functions 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b="1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700" b="1" dirty="0" err="1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split_complement1</a:t>
            </a:r>
            <a:r>
              <a:rPr lang="en-US" sz="1700" dirty="0">
                <a:solidFill>
                  <a:srgbClr val="80803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700" dirty="0">
                <a:solidFill>
                  <a:srgbClr val="80803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 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adjust_hue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color, Sass::Script::</a:t>
            </a:r>
            <a:r>
              <a:rPr lang="en-US" sz="1700" dirty="0" err="1"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1700" dirty="0" err="1">
                <a:solidFill>
                  <a:srgbClr val="80803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700" b="1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700" dirty="0">
                <a:solidFill>
                  <a:srgbClr val="80803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700" dirty="0">
                <a:solidFill>
                  <a:srgbClr val="008C00"/>
                </a:solidFill>
                <a:latin typeface="Consolas" pitchFamily="49" charset="0"/>
                <a:cs typeface="Consolas" pitchFamily="49" charset="0"/>
              </a:rPr>
              <a:t>150</a:t>
            </a:r>
            <a:r>
              <a:rPr lang="en-US" sz="1700" dirty="0">
                <a:solidFill>
                  <a:srgbClr val="80803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 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b="1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  end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b="1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700" b="1" dirty="0" err="1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split_complement2</a:t>
            </a:r>
            <a:r>
              <a:rPr lang="en-US" sz="1700" dirty="0">
                <a:solidFill>
                  <a:srgbClr val="80803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700" dirty="0">
                <a:solidFill>
                  <a:srgbClr val="80803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 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adjust_hue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color, Sass::Script::</a:t>
            </a:r>
            <a:r>
              <a:rPr lang="en-US" sz="1700" dirty="0" err="1"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1700" dirty="0" err="1">
                <a:solidFill>
                  <a:srgbClr val="80803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700" b="1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700" dirty="0">
                <a:solidFill>
                  <a:srgbClr val="80803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700" dirty="0">
                <a:solidFill>
                  <a:srgbClr val="008C00"/>
                </a:solidFill>
                <a:latin typeface="Consolas" pitchFamily="49" charset="0"/>
                <a:cs typeface="Consolas" pitchFamily="49" charset="0"/>
              </a:rPr>
              <a:t>210</a:t>
            </a:r>
            <a:r>
              <a:rPr lang="en-US" sz="1700" dirty="0">
                <a:solidFill>
                  <a:srgbClr val="80803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 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b="1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  end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US" sz="1700" b="1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17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custom.scss</a:t>
            </a:r>
            <a:endParaRPr lang="en-US" sz="17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17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background-color</a:t>
            </a:r>
            <a:r>
              <a:rPr lang="en-US" sz="17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7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split_complement1(#ff0000)</a:t>
            </a:r>
            <a:r>
              <a:rPr lang="en-US" sz="17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7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</a:t>
            </a:r>
            <a:r>
              <a:rPr lang="en-US" sz="17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background-color</a:t>
            </a:r>
            <a:r>
              <a:rPr lang="en-US" sz="17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7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split_complement2(#ff0000)</a:t>
            </a:r>
            <a:r>
              <a:rPr lang="en-US" sz="17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7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600" dirty="0" smtClean="0"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cs typeface="Consolas" pitchFamily="49" charset="0"/>
              </a:rPr>
              <a:t>Command Line Usage</a:t>
            </a:r>
            <a:endParaRPr lang="en-US" sz="2800" dirty="0">
              <a:cs typeface="Consolas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Sass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custom.scss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custom.css –r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customFunction.rb</a:t>
            </a:r>
            <a:endParaRPr lang="en-US" sz="17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0417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SASS – Custom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13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custom.scss</a:t>
            </a:r>
            <a:endParaRPr lang="en-US" sz="1300" dirty="0" smtClean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@function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split_complement1($color){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@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adjust_hue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($color, 150)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@function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split_complement2($color){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@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adjust_hue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($color, 210)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background-color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split_complement1(#ff0000)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background-color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split_complement2(#ff0000)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600" dirty="0" smtClean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3535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 – Custom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Not supported directly</a:t>
            </a:r>
          </a:p>
          <a:p>
            <a:r>
              <a:rPr lang="en-US" sz="2400" dirty="0" smtClean="0"/>
              <a:t>Edit the functions.js file </a:t>
            </a:r>
          </a:p>
          <a:p>
            <a:pPr lvl="1"/>
            <a:r>
              <a:rPr lang="en-US" sz="2000" dirty="0"/>
              <a:t>(</a:t>
            </a:r>
            <a:r>
              <a:rPr lang="en-US" sz="2000" dirty="0" smtClean="0"/>
              <a:t>in </a:t>
            </a:r>
            <a:r>
              <a:rPr lang="en-US" sz="2000" dirty="0" err="1" smtClean="0"/>
              <a:t>AppData</a:t>
            </a:r>
            <a:r>
              <a:rPr lang="en-US" sz="2000" dirty="0" smtClean="0"/>
              <a:t>\Roaming\</a:t>
            </a:r>
            <a:r>
              <a:rPr lang="en-US" sz="2000" dirty="0" err="1" smtClean="0"/>
              <a:t>npm</a:t>
            </a:r>
            <a:r>
              <a:rPr lang="en-US" sz="2000" dirty="0" smtClean="0"/>
              <a:t>\</a:t>
            </a:r>
            <a:r>
              <a:rPr lang="en-US" sz="2000" dirty="0" err="1" smtClean="0"/>
              <a:t>node_modules</a:t>
            </a:r>
            <a:r>
              <a:rPr lang="en-US" sz="2000" dirty="0" smtClean="0"/>
              <a:t>\less\lib\less)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1500" dirty="0" err="1">
                <a:latin typeface="Consolas" pitchFamily="49" charset="0"/>
                <a:cs typeface="Consolas" pitchFamily="49" charset="0"/>
              </a:rPr>
              <a:t>tree.functions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5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sz="15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split_complement1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(color) {</a:t>
            </a:r>
          </a:p>
          <a:p>
            <a:pPr marL="0" indent="0">
              <a:buNone/>
            </a:pP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5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5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.spin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(color, </a:t>
            </a: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tree.Dimension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)(150));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},</a:t>
            </a:r>
            <a:endParaRPr lang="en-US" sz="15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split_complement2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(color) 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return</a:t>
            </a:r>
            <a:r>
              <a:rPr lang="en-US" sz="15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.spin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(color, </a:t>
            </a: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tree.Dimension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)(210</a:t>
            </a:r>
            <a:r>
              <a:rPr lang="en-US" sz="15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}</a:t>
            </a:r>
            <a:endParaRPr lang="en-US" sz="15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9583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dotless</a:t>
            </a:r>
            <a:r>
              <a:rPr lang="en-US" b="1" dirty="0" smtClean="0"/>
              <a:t> – Plugins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4754563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 smtClean="0">
                <a:cs typeface="Consolas" pitchFamily="49" charset="0"/>
              </a:rPr>
              <a:t>Add reference to dotless.core.dll</a:t>
            </a:r>
          </a:p>
          <a:p>
            <a:r>
              <a:rPr lang="en-US" sz="8000" dirty="0" smtClean="0">
                <a:cs typeface="Consolas" pitchFamily="49" charset="0"/>
              </a:rPr>
              <a:t>Write plugin code</a:t>
            </a:r>
          </a:p>
          <a:p>
            <a:r>
              <a:rPr lang="en-US" sz="8000" dirty="0" smtClean="0">
                <a:cs typeface="Consolas" pitchFamily="49" charset="0"/>
              </a:rPr>
              <a:t>Put plugin in \plugins directory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44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DisplayName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"Split Complements"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), </a:t>
            </a:r>
            <a:r>
              <a:rPr lang="en-US" sz="44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Description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"Creates Split Complements. Duh"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)]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SplitComplementsPlugin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44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IFunctionPlugin</a:t>
            </a:r>
            <a:endParaRPr lang="en-US" sz="4400" dirty="0">
              <a:solidFill>
                <a:srgbClr val="2B91A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Dictionary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4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44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4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GetFunctions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{</a:t>
            </a:r>
            <a:endParaRPr lang="en-US" sz="4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return</a:t>
            </a: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Dictionary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4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44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{ {</a:t>
            </a:r>
            <a:r>
              <a:rPr lang="en-US" sz="4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4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split_complement1"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4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4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SplitComplement1Function</a:t>
            </a: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)}};</a:t>
            </a:r>
            <a:endParaRPr lang="en-US" sz="4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  <a:endParaRPr lang="en-US" sz="4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4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SplitComplement1Function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44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Function</a:t>
            </a:r>
          </a:p>
          <a:p>
            <a:pPr marL="0" indent="0">
              <a:buNone/>
            </a:pP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protected</a:t>
            </a: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Evaluate(</a:t>
            </a:r>
            <a:r>
              <a:rPr lang="en-US" sz="4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Env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env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{</a:t>
            </a:r>
            <a:endParaRPr lang="en-US" sz="4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arguments = </a:t>
            </a:r>
            <a:r>
              <a:rPr lang="en-US" sz="4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44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{ </a:t>
            </a:r>
            <a:r>
              <a:rPr lang="en-US" sz="4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44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.Arguments</a:t>
            </a: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[0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] </a:t>
            </a:r>
            <a:r>
              <a:rPr lang="en-US" sz="4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4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(150</a:t>
            </a: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};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return</a:t>
            </a: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SpinFunction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().Call(</a:t>
            </a:r>
            <a:r>
              <a:rPr lang="en-US" sz="4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env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arguments);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  <a:endParaRPr lang="en-US" sz="4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buNone/>
            </a:pPr>
            <a:r>
              <a:rPr lang="en-US" sz="6800" dirty="0">
                <a:solidFill>
                  <a:srgbClr val="000000"/>
                </a:solidFill>
                <a:cs typeface="Consolas" pitchFamily="49" charset="0"/>
              </a:rPr>
              <a:t>Command Line Usage</a:t>
            </a:r>
          </a:p>
          <a:p>
            <a:pPr marL="0" lvl="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4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otless.Compiler.exe </a:t>
            </a:r>
            <a:r>
              <a:rPr lang="en-US" sz="4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custom.less</a:t>
            </a:r>
            <a:r>
              <a:rPr lang="en-US" sz="4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custom.css –p </a:t>
            </a:r>
            <a:r>
              <a:rPr lang="en-US" sz="4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SplitComplementsPlugin</a:t>
            </a:r>
            <a:endParaRPr lang="en-US" sz="4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35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are SASS and LESS?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“CSS extension”</a:t>
            </a:r>
          </a:p>
          <a:p>
            <a:r>
              <a:rPr lang="en-US" dirty="0" smtClean="0"/>
              <a:t>“CSS preprocessors”</a:t>
            </a:r>
          </a:p>
          <a:p>
            <a:r>
              <a:rPr lang="en-US" dirty="0" smtClean="0"/>
              <a:t>“Higher-level CSS languages”</a:t>
            </a:r>
          </a:p>
          <a:p>
            <a:r>
              <a:rPr lang="en-US" dirty="0" smtClean="0"/>
              <a:t>“CSS frameworks”</a:t>
            </a:r>
            <a:endParaRPr lang="en-US" dirty="0"/>
          </a:p>
        </p:txBody>
      </p:sp>
      <p:pic>
        <p:nvPicPr>
          <p:cNvPr id="5" name="Picture 2" descr="C:\Users\adamsjl\Desktop\l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650" y="3962402"/>
            <a:ext cx="18954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482" y="1828800"/>
            <a:ext cx="15524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52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Material / </a:t>
            </a:r>
            <a:br>
              <a:rPr lang="en-US" dirty="0" smtClean="0"/>
            </a:br>
            <a:r>
              <a:rPr lang="en-US" dirty="0" smtClean="0"/>
              <a:t>Advanced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adamsjl\Desktop\SANDCAST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066802"/>
            <a:ext cx="3706813" cy="246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49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 Indented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.SCSS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text-align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list-style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15px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35px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0px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#666666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120px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3px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3px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a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border-bottom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}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.SASS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94175" cy="39512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ul</a:t>
            </a:r>
            <a:endParaRPr lang="en-US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text-align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list-style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none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15px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35px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0px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666666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120px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</a:t>
            </a:r>
            <a:endParaRPr lang="en-US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3px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3px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US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border-bottom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none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6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SASS Indented Syntax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indentation instead of { and } for blocks</a:t>
            </a:r>
          </a:p>
          <a:p>
            <a:r>
              <a:rPr lang="en-US" dirty="0" smtClean="0"/>
              <a:t>No semicolons</a:t>
            </a:r>
          </a:p>
          <a:p>
            <a:r>
              <a:rPr lang="en-US" dirty="0" smtClean="0"/>
              <a:t>Has .sass extension instead of .</a:t>
            </a:r>
            <a:r>
              <a:rPr lang="en-US" dirty="0" err="1" smtClean="0"/>
              <a:t>scss</a:t>
            </a:r>
            <a:endParaRPr lang="en-US" dirty="0" smtClean="0"/>
          </a:p>
          <a:p>
            <a:r>
              <a:rPr lang="en-US" dirty="0" smtClean="0"/>
              <a:t>Inspired by HAML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15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Interpolation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300" dirty="0">
                <a:latin typeface="Consolas"/>
              </a:rPr>
              <a:t>$</a:t>
            </a:r>
            <a:r>
              <a:rPr lang="en-US" sz="1300" dirty="0" smtClean="0">
                <a:solidFill>
                  <a:srgbClr val="800000"/>
                </a:solidFill>
                <a:latin typeface="Consolas"/>
              </a:rPr>
              <a:t>extra: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300" dirty="0">
                <a:solidFill>
                  <a:srgbClr val="800000"/>
                </a:solidFill>
                <a:latin typeface="Consolas"/>
              </a:rPr>
              <a:t>italic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nsolas"/>
              </a:rPr>
              <a:t>bold";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800000"/>
                </a:solidFill>
                <a:latin typeface="Consolas"/>
              </a:rPr>
              <a:t>.content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   font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"#{$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extra}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12px 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arial,sans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-serif"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LESS</a:t>
            </a:r>
            <a:endParaRPr lang="en-US" b="1" dirty="0"/>
          </a:p>
          <a:p>
            <a:pPr marL="0" indent="0">
              <a:buNone/>
            </a:pP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@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extra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"italic bold";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800000"/>
                </a:solidFill>
                <a:latin typeface="Consolas"/>
              </a:rPr>
              <a:t>.content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  <a:latin typeface="Consolas"/>
              </a:rPr>
              <a:t>   font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"@{extra} 12px 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arial,sans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-serif"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800" y="3017838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5800" y="3581400"/>
            <a:ext cx="4727574" cy="26670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.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content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fr-FR" sz="1400" dirty="0" smtClean="0">
                <a:solidFill>
                  <a:srgbClr val="FF0000"/>
                </a:solidFill>
                <a:latin typeface="Consolas"/>
              </a:rPr>
              <a:t>  font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fr-F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fr-FR" sz="1400" dirty="0" err="1">
                <a:solidFill>
                  <a:srgbClr val="0000FF"/>
                </a:solidFill>
                <a:latin typeface="Consolas"/>
              </a:rPr>
              <a:t>italic</a:t>
            </a:r>
            <a:r>
              <a:rPr lang="fr-FR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1400" dirty="0" err="1">
                <a:solidFill>
                  <a:srgbClr val="0000FF"/>
                </a:solidFill>
                <a:latin typeface="Consolas"/>
              </a:rPr>
              <a:t>bold</a:t>
            </a:r>
            <a:r>
              <a:rPr lang="fr-FR" sz="1400" dirty="0">
                <a:solidFill>
                  <a:srgbClr val="0000FF"/>
                </a:solidFill>
                <a:latin typeface="Consolas"/>
              </a:rPr>
              <a:t> 12px </a:t>
            </a:r>
            <a:r>
              <a:rPr lang="fr-FR" sz="1400" dirty="0" err="1">
                <a:solidFill>
                  <a:srgbClr val="0000FF"/>
                </a:solidFill>
                <a:latin typeface="Consolas"/>
              </a:rPr>
              <a:t>arial,sans-serif</a:t>
            </a:r>
            <a:r>
              <a:rPr lang="fr-F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300" dirty="0" smtClean="0">
              <a:solidFill>
                <a:prstClr val="black"/>
              </a:solidFill>
              <a:latin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0976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SASS </a:t>
            </a:r>
            <a:br>
              <a:rPr lang="en-US" dirty="0" smtClean="0"/>
            </a:br>
            <a:r>
              <a:rPr lang="en-US" sz="3600" dirty="0" smtClean="0"/>
              <a:t>Selector and Properties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direction: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top;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selector: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.#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{$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selector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margin-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#{direction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5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3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margin-top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5px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883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-Arguments Parameter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.box-shadow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(@</a:t>
            </a:r>
            <a:r>
              <a:rPr lang="en-US" sz="13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x: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0, @</a:t>
            </a:r>
            <a:r>
              <a:rPr lang="en-US" sz="13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y: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0, @</a:t>
            </a:r>
            <a:r>
              <a:rPr lang="en-US" sz="13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blur: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sz="13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@</a:t>
            </a:r>
            <a:r>
              <a:rPr lang="en-US" sz="13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color: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#000)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box-shadow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@arguments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moz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-box-shadow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@arguments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webkit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-box-shadow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@arguments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.header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.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box-shadow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(2px,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5px)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.footer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.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box-shadow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(2px,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5px,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1px,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#000)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800000"/>
                </a:solidFill>
                <a:latin typeface="Consolas"/>
              </a:rPr>
              <a:t>.header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box-shadow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2px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1px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#000000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moz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-box-shadow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2px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1px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#000000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webkit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-box-shadow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2px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1px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#000000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800000"/>
                </a:solidFill>
                <a:latin typeface="Consolas"/>
              </a:rPr>
              <a:t>.footer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box-shadow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2px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1px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#000000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moz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-box-shadow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2px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1px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#000000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webkit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-box-shadow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2px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1px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#000000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68610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LESSS Guard Statements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(@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numLinks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when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(@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numLinks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=&lt; 3){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font-size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14px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(@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numLinks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when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(@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numLinks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3 )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(@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numLinks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=&lt; 6){	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font-size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(@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numLinks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when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(@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numLinks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6){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font-size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(7)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(4)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font-size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font-size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3622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Pattern Matching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navBarWidth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960px;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(annoying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@</a:t>
            </a:r>
            <a:r>
              <a:rPr lang="en-US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numLinks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	</a:t>
            </a:r>
          </a:p>
          <a:p>
            <a:pPr marL="0" indent="0">
              <a:buNone/>
            </a:pPr>
            <a:r>
              <a:rPr lang="fr-FR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fr-F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(normal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@</a:t>
            </a:r>
            <a:r>
              <a:rPr lang="en-US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numLinks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font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12px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Georgia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(@_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@</a:t>
            </a:r>
            <a:r>
              <a:rPr lang="en-US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numLinks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navBarWidth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numLinks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.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(annoying,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6)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.footer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.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(normal,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4)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Georgia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240px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96745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 – Control 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495800" cy="4343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mixin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($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numLinks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@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numLinks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font-size:14px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 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@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if $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numLinks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&gt; 3 and $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numLinks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&lt;= 6{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font-size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12px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 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@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if $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numLinks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&gt; 6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font-size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    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@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(7)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.footer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@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(4)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225" y="1265238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225" y="1905000"/>
            <a:ext cx="4041775" cy="4343400"/>
          </a:xfrm>
        </p:spPr>
        <p:txBody>
          <a:bodyPr/>
          <a:lstStyle/>
          <a:p>
            <a:pPr marL="0" lv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font-size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font-size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4630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 – Control 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95400"/>
            <a:ext cx="4040188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05000"/>
            <a:ext cx="46482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@for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$i from 1 through 3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.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item-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#{$i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 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background-image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('/images/#{$i}.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png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9825" y="1265238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9825" y="1905000"/>
            <a:ext cx="4041775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.item-1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background-image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("/images/1.png")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.item-2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background-image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("/images/2.png")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.item-3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background-image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("/images/3.png")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indent="0">
              <a:buNone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22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SASS and </a:t>
            </a:r>
            <a:r>
              <a:rPr lang="en-US" b="1" dirty="0" smtClean="0"/>
              <a:t>LESS?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blue: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#3bbfce;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margin: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16</a:t>
            </a:r>
            <a:r>
              <a:rPr lang="en-US" sz="2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spcBef>
                <a:spcPts val="0"/>
              </a:spcBef>
              <a:buNone/>
            </a:pPr>
            <a:endParaRPr lang="en-US" sz="21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.content-navigation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border-color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$blue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darken($blue, 9%)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1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.border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$margin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$margin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border-color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$blue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100" dirty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.content-navigation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border-color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#3bbfce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#2b9eab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.border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8px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8px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border-color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#3bbfce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C:\Users\adamsjl\AppData\Local\Microsoft\Windows\Temporary Internet Files\Content.IE5\C331HDUJ\MC90043261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828800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34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Frameworks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SASS </a:t>
            </a:r>
          </a:p>
          <a:p>
            <a:pPr lvl="1"/>
            <a:r>
              <a:rPr lang="en-US" dirty="0" smtClean="0"/>
              <a:t> Compass – Provides SASS templates, image </a:t>
            </a:r>
            <a:r>
              <a:rPr lang="en-US" dirty="0" err="1" smtClean="0"/>
              <a:t>spriting</a:t>
            </a:r>
            <a:r>
              <a:rPr lang="en-US" dirty="0" smtClean="0"/>
              <a:t>, and more</a:t>
            </a:r>
          </a:p>
          <a:p>
            <a:r>
              <a:rPr lang="en-US" dirty="0" smtClean="0"/>
              <a:t>LESS  </a:t>
            </a:r>
          </a:p>
          <a:p>
            <a:pPr lvl="1"/>
            <a:r>
              <a:rPr lang="en-US" dirty="0" smtClean="0"/>
              <a:t>Twitter Bootstrap – template style, grid system, widgets, and more</a:t>
            </a:r>
          </a:p>
          <a:p>
            <a:r>
              <a:rPr lang="en-US" dirty="0" smtClean="0"/>
              <a:t>Both</a:t>
            </a:r>
          </a:p>
          <a:p>
            <a:pPr lvl="1"/>
            <a:r>
              <a:rPr lang="en-US" dirty="0" smtClean="0"/>
              <a:t>Frameless – grid/layout framework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34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SASS - </a:t>
            </a:r>
            <a:r>
              <a:rPr lang="en-US" sz="4000" b="1" dirty="0"/>
              <a:t>C</a:t>
            </a:r>
            <a:r>
              <a:rPr lang="en-US" sz="4000" b="1" dirty="0" smtClean="0"/>
              <a:t>ommand Line Options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--trace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--check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--style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nested|compact|compressed|expanded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--debug-info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--line-numbers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--load-path PATH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--require LIB?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--cache-location PATH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--no-cache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--encoding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LESS Command Line Options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--compress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--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yui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-compress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--verbose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--silent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--no-color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--include-path PATH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--strict-imports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4908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/>
              <a:t>dotLess</a:t>
            </a:r>
            <a:r>
              <a:rPr lang="en-US" sz="3600" b="1" dirty="0"/>
              <a:t> </a:t>
            </a:r>
            <a:r>
              <a:rPr lang="en-US" sz="3600" b="1" dirty="0" smtClean="0"/>
              <a:t>– Command Line Options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--minify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--keep-first-comment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--debug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--disable-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-rewriting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--import-all-less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--inline-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css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--disable-variable-redefines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384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– JavaScript </a:t>
            </a:r>
            <a:r>
              <a:rPr lang="en-US" dirty="0" err="1" smtClean="0"/>
              <a:t>Eval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`'</a:t>
            </a:r>
            <a:r>
              <a:rPr lang="en-US" sz="13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bl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' + '</a:t>
            </a:r>
            <a:r>
              <a:rPr lang="en-US" sz="13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ue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'`;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`</a:t>
            </a:r>
            <a:r>
              <a:rPr lang="en-US" sz="13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Math.PI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 100`;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background-color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background-color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"blue"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314.1592653589793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218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 JavaScript watch option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9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- Namespaces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33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 Nested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457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212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Link Bundle: </a:t>
            </a:r>
            <a:endParaRPr lang="en-US" dirty="0" smtClean="0"/>
          </a:p>
          <a:p>
            <a:pPr lvl="1"/>
            <a:r>
              <a:rPr lang="en-US" dirty="0" smtClean="0"/>
              <a:t>bitly.com/bundles/</a:t>
            </a:r>
            <a:r>
              <a:rPr lang="en-US" dirty="0" err="1" smtClean="0"/>
              <a:t>jacobladams</a:t>
            </a:r>
            <a:r>
              <a:rPr lang="en-US" dirty="0" smtClean="0"/>
              <a:t>/3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Includes</a:t>
            </a:r>
          </a:p>
          <a:p>
            <a:pPr lvl="1"/>
            <a:r>
              <a:rPr lang="en-US" dirty="0" smtClean="0"/>
              <a:t>The slides for this presentation</a:t>
            </a:r>
          </a:p>
          <a:p>
            <a:pPr lvl="1"/>
            <a:r>
              <a:rPr lang="en-US" dirty="0" smtClean="0"/>
              <a:t>Sass</a:t>
            </a:r>
            <a:endParaRPr lang="en-US" dirty="0"/>
          </a:p>
          <a:p>
            <a:pPr lvl="1"/>
            <a:r>
              <a:rPr lang="en-US" dirty="0" smtClean="0"/>
              <a:t>Less</a:t>
            </a:r>
            <a:endParaRPr lang="en-US" dirty="0"/>
          </a:p>
          <a:p>
            <a:pPr lvl="1"/>
            <a:r>
              <a:rPr lang="en-US" dirty="0" smtClean="0"/>
              <a:t>Ruby </a:t>
            </a:r>
            <a:r>
              <a:rPr lang="en-US" dirty="0" smtClean="0"/>
              <a:t>installer</a:t>
            </a:r>
          </a:p>
          <a:p>
            <a:pPr lvl="1"/>
            <a:r>
              <a:rPr lang="en-US" dirty="0"/>
              <a:t>Iron </a:t>
            </a:r>
            <a:r>
              <a:rPr lang="en-US" dirty="0" smtClean="0"/>
              <a:t>Ruby installer</a:t>
            </a:r>
            <a:endParaRPr lang="en-US" dirty="0" smtClean="0"/>
          </a:p>
          <a:p>
            <a:pPr lvl="1"/>
            <a:r>
              <a:rPr lang="en-US" dirty="0" err="1" smtClean="0"/>
              <a:t>SassAndCoffee</a:t>
            </a:r>
            <a:endParaRPr lang="en-US" dirty="0" smtClean="0"/>
          </a:p>
          <a:p>
            <a:pPr lvl="1"/>
            <a:r>
              <a:rPr lang="en-US" dirty="0" smtClean="0"/>
              <a:t>Node.js</a:t>
            </a:r>
            <a:endParaRPr lang="en-US" dirty="0" smtClean="0"/>
          </a:p>
          <a:p>
            <a:pPr lvl="1"/>
            <a:r>
              <a:rPr lang="en-US" dirty="0" err="1" smtClean="0"/>
              <a:t>Dotless</a:t>
            </a:r>
            <a:endParaRPr lang="en-US" dirty="0" smtClean="0"/>
          </a:p>
          <a:p>
            <a:pPr lvl="1"/>
            <a:r>
              <a:rPr lang="en-US" dirty="0" smtClean="0"/>
              <a:t>Compass</a:t>
            </a:r>
            <a:endParaRPr lang="en-US" dirty="0" smtClean="0"/>
          </a:p>
          <a:p>
            <a:pPr lvl="1"/>
            <a:r>
              <a:rPr lang="en-US" dirty="0" smtClean="0"/>
              <a:t>Twitter </a:t>
            </a:r>
            <a:r>
              <a:rPr lang="en-US" dirty="0" err="1" smtClean="0"/>
              <a:t>bootstrapper</a:t>
            </a:r>
            <a:endParaRPr lang="en-US" dirty="0" smtClean="0"/>
          </a:p>
          <a:p>
            <a:pPr lvl="1"/>
            <a:r>
              <a:rPr lang="en-US" dirty="0" smtClean="0"/>
              <a:t>Comparison Articles</a:t>
            </a:r>
          </a:p>
        </p:txBody>
      </p:sp>
    </p:spTree>
    <p:extLst>
      <p:ext uri="{BB962C8B-B14F-4D97-AF65-F5344CB8AC3E}">
        <p14:creationId xmlns:p14="http://schemas.microsoft.com/office/powerpoint/2010/main" val="418900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DRY Principle </a:t>
            </a:r>
          </a:p>
          <a:p>
            <a:pPr marL="0" indent="0">
              <a:buNone/>
            </a:pPr>
            <a:r>
              <a:rPr lang="en-US" sz="4000" dirty="0" smtClean="0"/>
              <a:t>	</a:t>
            </a:r>
            <a:r>
              <a:rPr lang="en-US" sz="4000" b="1" dirty="0" smtClean="0"/>
              <a:t>D</a:t>
            </a:r>
            <a:r>
              <a:rPr lang="en-US" sz="4000" dirty="0" smtClean="0"/>
              <a:t> </a:t>
            </a:r>
            <a:r>
              <a:rPr lang="en-US" sz="4000" dirty="0" err="1" smtClean="0"/>
              <a:t>on’t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	</a:t>
            </a:r>
            <a:r>
              <a:rPr lang="en-US" sz="4000" b="1" dirty="0" smtClean="0"/>
              <a:t>R</a:t>
            </a:r>
            <a:r>
              <a:rPr lang="en-US" sz="4000" dirty="0" smtClean="0"/>
              <a:t> </a:t>
            </a:r>
            <a:r>
              <a:rPr lang="en-US" sz="4000" dirty="0" err="1" smtClean="0"/>
              <a:t>epeat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	</a:t>
            </a:r>
            <a:r>
              <a:rPr lang="en-US" sz="4000" b="1" dirty="0" smtClean="0"/>
              <a:t>Y</a:t>
            </a:r>
            <a:r>
              <a:rPr lang="en-US" sz="4000" dirty="0" smtClean="0"/>
              <a:t> </a:t>
            </a:r>
            <a:r>
              <a:rPr lang="en-US" sz="4000" dirty="0" err="1" smtClean="0"/>
              <a:t>ourself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3991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 you think of a question later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Jake Adams</a:t>
            </a:r>
          </a:p>
          <a:p>
            <a:pPr marL="0" indent="0">
              <a:buNone/>
            </a:pPr>
            <a:r>
              <a:rPr lang="en-US" dirty="0"/>
              <a:t>Senior Programmer Analyst</a:t>
            </a:r>
          </a:p>
          <a:p>
            <a:pPr marL="0" indent="0">
              <a:buNone/>
            </a:pPr>
            <a:r>
              <a:rPr lang="en-US" dirty="0"/>
              <a:t>Thompson Coburn LLP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email: </a:t>
            </a:r>
            <a:r>
              <a:rPr lang="en-US" b="1" dirty="0"/>
              <a:t>jacobladams</a:t>
            </a:r>
            <a:r>
              <a:rPr lang="en-US" dirty="0"/>
              <a:t>@gmail.com</a:t>
            </a:r>
          </a:p>
          <a:p>
            <a:pPr marL="0" indent="0">
              <a:buNone/>
            </a:pPr>
            <a:r>
              <a:rPr lang="en-US" dirty="0"/>
              <a:t>twitter: @</a:t>
            </a:r>
            <a:r>
              <a:rPr lang="en-US" b="1" dirty="0" err="1"/>
              <a:t>jacobladams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geekswithblogs.com/</a:t>
            </a:r>
            <a:r>
              <a:rPr lang="en-US" b="1" dirty="0" err="1"/>
              <a:t>jacobladams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github.com/</a:t>
            </a:r>
            <a:r>
              <a:rPr lang="en-US" b="1" dirty="0" err="1"/>
              <a:t>jacobladams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Speakerrate.com/</a:t>
            </a:r>
            <a:r>
              <a:rPr lang="en-US" b="1" dirty="0" err="1" smtClean="0"/>
              <a:t>jacobladams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Link Bundle: bitly.com/bundles/</a:t>
            </a:r>
            <a:r>
              <a:rPr lang="en-US" b="1" dirty="0" err="1" smtClean="0"/>
              <a:t>jacobladams</a:t>
            </a:r>
            <a:r>
              <a:rPr lang="en-US" dirty="0" smtClean="0"/>
              <a:t>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Don’t Repeat Yourself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Stats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GetStatsDatabase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  Stats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Stats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using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0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conn = 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"Data Source=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mySvr;Initial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Catalog=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myDB;User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ID=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jake;Password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=pass"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using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0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command = 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GetNumberOfAccounts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conn))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command.CommandType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CommandType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.StoredProcedure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conn.Open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stats.NumberOfAccounts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command.ExecuteScalar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using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0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conn = 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"Data Source=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mySvr;Initial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Catalog=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myDB;User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ID=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jake;Password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=pass"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using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0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command = 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GetNumberOfClients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conn))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command.CommandType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CommandType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.StoredProcedure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conn.Open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stats.NumberOfClients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command.ExecuteScalar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return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stats;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39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Don’t Repeat Yourself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_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connectionString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"Data 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Source=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mySvr;Initial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Catalog=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myDB;User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ID=</a:t>
            </a:r>
            <a:r>
              <a:rPr lang="en-US" sz="10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jake;Password</a:t>
            </a:r>
            <a:r>
              <a:rPr lang="en-US" sz="10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=password"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endParaRPr lang="en-US" sz="1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Stats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GetStatsDatabase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Stats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Stats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stats.NumberOfAccounts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(</a:t>
            </a:r>
            <a:r>
              <a:rPr lang="en-US" sz="1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GetDataFromStoredProcedure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GetNumberOfAccounts</a:t>
            </a:r>
            <a:r>
              <a:rPr lang="en-US" sz="10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stats.NumberOfClients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(</a:t>
            </a:r>
            <a:r>
              <a:rPr lang="en-US" sz="1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GetDataFromStoredProcedure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GetNumberOfClients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return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stats;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GetDataFromStoredProcedure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storedProcedure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conn = </a:t>
            </a: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(_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connectionString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{</a:t>
            </a:r>
            <a:endParaRPr lang="en-US" sz="1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using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command = </a:t>
            </a: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storedProcedure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conn))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{</a:t>
            </a:r>
            <a:endParaRPr lang="en-US" sz="1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command.CommandType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0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CommandType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.StoredProcedure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conn.Open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r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eturn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command.ExecuteScalar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}</a:t>
            </a:r>
            <a:endParaRPr lang="en-US" sz="1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}</a:t>
            </a:r>
            <a:endParaRPr lang="en-US" sz="1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37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PowerPointTheme">
  <a:themeElements>
    <a:clrScheme name="Em Design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m Design">
      <a:majorFont>
        <a:latin typeface="Neutra Display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2990</TotalTime>
  <Words>3912</Words>
  <Application>Microsoft Office PowerPoint</Application>
  <PresentationFormat>On-screen Show (4:3)</PresentationFormat>
  <Paragraphs>1132</Paragraphs>
  <Slides>70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72" baseType="lpstr">
      <vt:lpstr>EmPowerPointTheme</vt:lpstr>
      <vt:lpstr>Office Theme</vt:lpstr>
      <vt:lpstr>Write LESS CSS and make it SASSier</vt:lpstr>
      <vt:lpstr>PowerPoint Presentation</vt:lpstr>
      <vt:lpstr>About Me</vt:lpstr>
      <vt:lpstr>Overview</vt:lpstr>
      <vt:lpstr>What are SASS and LESS?</vt:lpstr>
      <vt:lpstr>What are SASS and LESS?</vt:lpstr>
      <vt:lpstr>Why?</vt:lpstr>
      <vt:lpstr>Don’t Repeat Yourself</vt:lpstr>
      <vt:lpstr>Don’t Repeat Yourself</vt:lpstr>
      <vt:lpstr>Don’t Repeat Yourself</vt:lpstr>
      <vt:lpstr>Make the machines work for you,  not vice versa…</vt:lpstr>
      <vt:lpstr>HOW? – SETUP</vt:lpstr>
      <vt:lpstr>How?</vt:lpstr>
      <vt:lpstr>Install SASS</vt:lpstr>
      <vt:lpstr>SASS Command Line Usage</vt:lpstr>
      <vt:lpstr>SassAndCoffee</vt:lpstr>
      <vt:lpstr>LESS</vt:lpstr>
      <vt:lpstr>LESS</vt:lpstr>
      <vt:lpstr>LESS</vt:lpstr>
      <vt:lpstr>LESS</vt:lpstr>
      <vt:lpstr>Precompile vs. Dynamic</vt:lpstr>
      <vt:lpstr>Features</vt:lpstr>
      <vt:lpstr>Variables</vt:lpstr>
      <vt:lpstr>Variables</vt:lpstr>
      <vt:lpstr>Variable Scoping</vt:lpstr>
      <vt:lpstr>Mixins</vt:lpstr>
      <vt:lpstr>Mixins</vt:lpstr>
      <vt:lpstr>CSS3 Vendor Prefixes</vt:lpstr>
      <vt:lpstr>Mixins and Vendor Prefixes</vt:lpstr>
      <vt:lpstr>Parametric Mixins</vt:lpstr>
      <vt:lpstr>LESS  Mixins without Replication</vt:lpstr>
      <vt:lpstr>SASS  Selector Inheritance</vt:lpstr>
      <vt:lpstr>Imports - LESS</vt:lpstr>
      <vt:lpstr>Imports - LESS</vt:lpstr>
      <vt:lpstr>Imports - SASS</vt:lpstr>
      <vt:lpstr>Imports - SASS</vt:lpstr>
      <vt:lpstr>BREAK TIME!</vt:lpstr>
      <vt:lpstr>Guess the Mess</vt:lpstr>
      <vt:lpstr>Nesting</vt:lpstr>
      <vt:lpstr>SASS – Parent References</vt:lpstr>
      <vt:lpstr>Operations</vt:lpstr>
      <vt:lpstr>Functions - Common</vt:lpstr>
      <vt:lpstr>Function – Unique</vt:lpstr>
      <vt:lpstr>Comments</vt:lpstr>
      <vt:lpstr>Extensibility</vt:lpstr>
      <vt:lpstr>SASS – Custom Functions</vt:lpstr>
      <vt:lpstr>SASS – Custom Functions</vt:lpstr>
      <vt:lpstr>LESS – Custom Functions</vt:lpstr>
      <vt:lpstr>dotless – Plugins</vt:lpstr>
      <vt:lpstr>Bonus Material /  Advanced features</vt:lpstr>
      <vt:lpstr>SASS Indented Syntax</vt:lpstr>
      <vt:lpstr>SASS Indented Syntax</vt:lpstr>
      <vt:lpstr>String Interpolation</vt:lpstr>
      <vt:lpstr>SASS  Selector and Properties</vt:lpstr>
      <vt:lpstr>LESS -Arguments Parameter</vt:lpstr>
      <vt:lpstr>LESSS Guard Statements</vt:lpstr>
      <vt:lpstr>LESS Pattern Matching</vt:lpstr>
      <vt:lpstr>SASS – Control Directives</vt:lpstr>
      <vt:lpstr>SASS – Control Directives</vt:lpstr>
      <vt:lpstr>Frameworks</vt:lpstr>
      <vt:lpstr>SASS - Command Line Options</vt:lpstr>
      <vt:lpstr>LESS Command Line Options</vt:lpstr>
      <vt:lpstr>dotLess – Command Line Options</vt:lpstr>
      <vt:lpstr>LESS – JavaScript Eval</vt:lpstr>
      <vt:lpstr>LESS JavaScript watch option</vt:lpstr>
      <vt:lpstr>LESS - Namespaces</vt:lpstr>
      <vt:lpstr>SASS Nested Properties</vt:lpstr>
      <vt:lpstr>Questions?</vt:lpstr>
      <vt:lpstr>Links</vt:lpstr>
      <vt:lpstr>If you think of a question later</vt:lpstr>
    </vt:vector>
  </TitlesOfParts>
  <Company>Thompson Coburn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LESS CSS and make it SASSier</dc:title>
  <dc:creator>Jacob Adams</dc:creator>
  <cp:lastModifiedBy>Jacob Adams</cp:lastModifiedBy>
  <cp:revision>217</cp:revision>
  <dcterms:created xsi:type="dcterms:W3CDTF">2012-07-19T21:09:02Z</dcterms:created>
  <dcterms:modified xsi:type="dcterms:W3CDTF">2012-08-02T21:19:48Z</dcterms:modified>
</cp:coreProperties>
</file>