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75"/>
  </p:notesMasterIdLst>
  <p:sldIdLst>
    <p:sldId id="256" r:id="rId3"/>
    <p:sldId id="341" r:id="rId4"/>
    <p:sldId id="258" r:id="rId5"/>
    <p:sldId id="259" r:id="rId6"/>
    <p:sldId id="260" r:id="rId7"/>
    <p:sldId id="295" r:id="rId8"/>
    <p:sldId id="261" r:id="rId9"/>
    <p:sldId id="291" r:id="rId10"/>
    <p:sldId id="292" r:id="rId11"/>
    <p:sldId id="279" r:id="rId12"/>
    <p:sldId id="280" r:id="rId13"/>
    <p:sldId id="314" r:id="rId14"/>
    <p:sldId id="262" r:id="rId15"/>
    <p:sldId id="282" r:id="rId16"/>
    <p:sldId id="285" r:id="rId17"/>
    <p:sldId id="311" r:id="rId18"/>
    <p:sldId id="286" r:id="rId19"/>
    <p:sldId id="289" r:id="rId20"/>
    <p:sldId id="293" r:id="rId21"/>
    <p:sldId id="312" r:id="rId22"/>
    <p:sldId id="354" r:id="rId23"/>
    <p:sldId id="353" r:id="rId24"/>
    <p:sldId id="294" r:id="rId25"/>
    <p:sldId id="313" r:id="rId26"/>
    <p:sldId id="287" r:id="rId27"/>
    <p:sldId id="297" r:id="rId28"/>
    <p:sldId id="298" r:id="rId29"/>
    <p:sldId id="265" r:id="rId30"/>
    <p:sldId id="301" r:id="rId31"/>
    <p:sldId id="302" r:id="rId32"/>
    <p:sldId id="315" r:id="rId33"/>
    <p:sldId id="316" r:id="rId34"/>
    <p:sldId id="329" r:id="rId35"/>
    <p:sldId id="327" r:id="rId36"/>
    <p:sldId id="330" r:id="rId37"/>
    <p:sldId id="331" r:id="rId38"/>
    <p:sldId id="332" r:id="rId39"/>
    <p:sldId id="333" r:id="rId40"/>
    <p:sldId id="324" r:id="rId41"/>
    <p:sldId id="326" r:id="rId42"/>
    <p:sldId id="303" r:id="rId43"/>
    <p:sldId id="349" r:id="rId44"/>
    <p:sldId id="355" r:id="rId45"/>
    <p:sldId id="304" r:id="rId46"/>
    <p:sldId id="270" r:id="rId47"/>
    <p:sldId id="308" r:id="rId48"/>
    <p:sldId id="309" r:id="rId49"/>
    <p:sldId id="340" r:id="rId50"/>
    <p:sldId id="339" r:id="rId51"/>
    <p:sldId id="336" r:id="rId52"/>
    <p:sldId id="337" r:id="rId53"/>
    <p:sldId id="338" r:id="rId54"/>
    <p:sldId id="320" r:id="rId55"/>
    <p:sldId id="321" r:id="rId56"/>
    <p:sldId id="318" r:id="rId57"/>
    <p:sldId id="343" r:id="rId58"/>
    <p:sldId id="348" r:id="rId59"/>
    <p:sldId id="317" r:id="rId60"/>
    <p:sldId id="344" r:id="rId61"/>
    <p:sldId id="345" r:id="rId62"/>
    <p:sldId id="346" r:id="rId63"/>
    <p:sldId id="347" r:id="rId64"/>
    <p:sldId id="276" r:id="rId65"/>
    <p:sldId id="299" r:id="rId66"/>
    <p:sldId id="334" r:id="rId67"/>
    <p:sldId id="335" r:id="rId68"/>
    <p:sldId id="352" r:id="rId69"/>
    <p:sldId id="300" r:id="rId70"/>
    <p:sldId id="350" r:id="rId71"/>
    <p:sldId id="306" r:id="rId72"/>
    <p:sldId id="283" r:id="rId73"/>
    <p:sldId id="284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2076F3-0E72-402D-AD2B-80A95ADE1C18}">
          <p14:sldIdLst>
            <p14:sldId id="256"/>
            <p14:sldId id="341"/>
            <p14:sldId id="258"/>
            <p14:sldId id="259"/>
            <p14:sldId id="260"/>
            <p14:sldId id="295"/>
            <p14:sldId id="261"/>
            <p14:sldId id="291"/>
            <p14:sldId id="292"/>
            <p14:sldId id="279"/>
            <p14:sldId id="280"/>
            <p14:sldId id="314"/>
            <p14:sldId id="262"/>
            <p14:sldId id="282"/>
            <p14:sldId id="285"/>
            <p14:sldId id="311"/>
            <p14:sldId id="286"/>
            <p14:sldId id="289"/>
            <p14:sldId id="293"/>
            <p14:sldId id="312"/>
            <p14:sldId id="354"/>
            <p14:sldId id="353"/>
            <p14:sldId id="294"/>
            <p14:sldId id="313"/>
            <p14:sldId id="287"/>
            <p14:sldId id="297"/>
            <p14:sldId id="298"/>
            <p14:sldId id="265"/>
            <p14:sldId id="301"/>
            <p14:sldId id="302"/>
            <p14:sldId id="315"/>
            <p14:sldId id="316"/>
            <p14:sldId id="329"/>
            <p14:sldId id="327"/>
            <p14:sldId id="330"/>
            <p14:sldId id="331"/>
            <p14:sldId id="332"/>
            <p14:sldId id="333"/>
            <p14:sldId id="324"/>
            <p14:sldId id="326"/>
            <p14:sldId id="303"/>
            <p14:sldId id="349"/>
            <p14:sldId id="355"/>
            <p14:sldId id="304"/>
            <p14:sldId id="270"/>
            <p14:sldId id="308"/>
            <p14:sldId id="309"/>
            <p14:sldId id="340"/>
            <p14:sldId id="339"/>
            <p14:sldId id="336"/>
            <p14:sldId id="337"/>
            <p14:sldId id="338"/>
            <p14:sldId id="320"/>
            <p14:sldId id="321"/>
            <p14:sldId id="318"/>
            <p14:sldId id="343"/>
            <p14:sldId id="348"/>
            <p14:sldId id="317"/>
            <p14:sldId id="344"/>
            <p14:sldId id="345"/>
            <p14:sldId id="346"/>
            <p14:sldId id="347"/>
            <p14:sldId id="276"/>
            <p14:sldId id="299"/>
            <p14:sldId id="334"/>
            <p14:sldId id="335"/>
            <p14:sldId id="352"/>
            <p14:sldId id="300"/>
            <p14:sldId id="350"/>
            <p14:sldId id="306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>
        <p:scale>
          <a:sx n="94" d="100"/>
          <a:sy n="94" d="100"/>
        </p:scale>
        <p:origin x="-882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2818C-92B2-43A8-87A3-25580F715275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B615-AE35-40C3-9134-48C5E51F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8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4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9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35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38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06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1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7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88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27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08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9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1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65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05000"/>
            <a:ext cx="40417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84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jpeg"/><Relationship Id="rId42" Type="http://schemas.openxmlformats.org/officeDocument/2006/relationships/image" Target="../media/image44.png"/><Relationship Id="rId47" Type="http://schemas.openxmlformats.org/officeDocument/2006/relationships/image" Target="../media/image49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jpeg"/><Relationship Id="rId33" Type="http://schemas.openxmlformats.org/officeDocument/2006/relationships/image" Target="../media/image35.gif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jpe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24" Type="http://schemas.openxmlformats.org/officeDocument/2006/relationships/image" Target="../media/image26.jpe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jpeg"/><Relationship Id="rId28" Type="http://schemas.openxmlformats.org/officeDocument/2006/relationships/image" Target="../media/image30.jpe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gif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Relationship Id="rId22" Type="http://schemas.openxmlformats.org/officeDocument/2006/relationships/image" Target="../media/image24.jpeg"/><Relationship Id="rId27" Type="http://schemas.openxmlformats.org/officeDocument/2006/relationships/image" Target="../media/image29.jpe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7"/>
            <a:ext cx="7772400" cy="1470025"/>
          </a:xfrm>
        </p:spPr>
        <p:txBody>
          <a:bodyPr/>
          <a:lstStyle/>
          <a:p>
            <a:r>
              <a:rPr lang="en-US" b="1" dirty="0" smtClean="0"/>
              <a:t>Write LESS CSS and make it </a:t>
            </a:r>
            <a:r>
              <a:rPr lang="en-US" b="1" dirty="0" err="1" smtClean="0"/>
              <a:t>SASSier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en-US" dirty="0" smtClean="0"/>
              <a:t>Jake Adams</a:t>
            </a:r>
          </a:p>
          <a:p>
            <a:r>
              <a:rPr lang="en-US" dirty="0" smtClean="0"/>
              <a:t>Thompson Coburn LLP</a:t>
            </a:r>
            <a:endParaRPr lang="en-US" dirty="0"/>
          </a:p>
        </p:txBody>
      </p:sp>
      <p:pic>
        <p:nvPicPr>
          <p:cNvPr id="2050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17872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838200"/>
            <a:ext cx="1233065" cy="14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3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Reduce Typing</a:t>
            </a:r>
          </a:p>
          <a:p>
            <a:r>
              <a:rPr lang="en-US" dirty="0" smtClean="0"/>
              <a:t>Improve Maintainability</a:t>
            </a:r>
          </a:p>
          <a:p>
            <a:r>
              <a:rPr lang="en-US" dirty="0" smtClean="0"/>
              <a:t>Reduce Errors</a:t>
            </a:r>
          </a:p>
          <a:p>
            <a:r>
              <a:rPr lang="en-US" dirty="0" smtClean="0"/>
              <a:t>Improve readability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79" y="1219200"/>
            <a:ext cx="3196244" cy="4526280"/>
          </a:xfrm>
        </p:spPr>
      </p:pic>
      <p:sp>
        <p:nvSpPr>
          <p:cNvPr id="3" name="TextBox 2"/>
          <p:cNvSpPr txBox="1"/>
          <p:nvPr/>
        </p:nvSpPr>
        <p:spPr>
          <a:xfrm>
            <a:off x="5029200" y="58674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Jango</a:t>
            </a:r>
            <a:r>
              <a:rPr lang="en-US" sz="2000" dirty="0" smtClean="0"/>
              <a:t> </a:t>
            </a:r>
            <a:r>
              <a:rPr lang="en-US" sz="2000" dirty="0" err="1" smtClean="0"/>
              <a:t>Fett</a:t>
            </a:r>
            <a:r>
              <a:rPr lang="en-US" sz="2000" dirty="0" smtClean="0"/>
              <a:t> – repeated himself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49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Make the machines work for you, </a:t>
            </a:r>
            <a:br>
              <a:rPr lang="en-US" sz="3600" b="1" dirty="0" smtClean="0"/>
            </a:br>
            <a:r>
              <a:rPr lang="en-US" sz="3600" b="1" dirty="0" smtClean="0"/>
              <a:t>not vice versa…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94" y="1295400"/>
            <a:ext cx="3622613" cy="4525963"/>
          </a:xfrm>
        </p:spPr>
      </p:pic>
      <p:sp>
        <p:nvSpPr>
          <p:cNvPr id="5" name="TextBox 4"/>
          <p:cNvSpPr txBox="1"/>
          <p:nvPr/>
        </p:nvSpPr>
        <p:spPr>
          <a:xfrm>
            <a:off x="2133600" y="58674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Neo – doesn’t do copy/paste programming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41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–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Tools </a:t>
            </a:r>
          </a:p>
          <a:p>
            <a:r>
              <a:rPr lang="en-US" dirty="0" smtClean="0"/>
              <a:t>Usage</a:t>
            </a:r>
            <a:endParaRPr lang="en-US" dirty="0"/>
          </a:p>
          <a:p>
            <a:pPr lvl="1"/>
            <a:r>
              <a:rPr lang="en-US" dirty="0" smtClean="0"/>
              <a:t>1) Command line - one time compile</a:t>
            </a:r>
          </a:p>
          <a:p>
            <a:pPr lvl="1"/>
            <a:r>
              <a:rPr lang="en-US" dirty="0" smtClean="0"/>
              <a:t>2) Command line - watch file/folder</a:t>
            </a:r>
          </a:p>
          <a:p>
            <a:pPr lvl="1"/>
            <a:r>
              <a:rPr lang="en-US" dirty="0" smtClean="0"/>
              <a:t>3) Dynamic compile/Plugin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SASS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SASS in written in Ruby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Install Ruby via Ruby Windows Installer</a:t>
            </a:r>
          </a:p>
          <a:p>
            <a:pPr lvl="1"/>
            <a:r>
              <a:rPr lang="en-US" dirty="0" smtClean="0"/>
              <a:t>2) From command line </a:t>
            </a:r>
          </a:p>
          <a:p>
            <a:pPr lvl="2"/>
            <a:r>
              <a:rPr lang="en-US" sz="2100" dirty="0" smtClean="0">
                <a:latin typeface="Consolas" pitchFamily="49" charset="0"/>
                <a:cs typeface="Consolas" pitchFamily="49" charset="0"/>
              </a:rPr>
              <a:t>gem.bat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sass</a:t>
            </a:r>
          </a:p>
          <a:p>
            <a:pPr lvl="2"/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Install </a:t>
            </a:r>
            <a:r>
              <a:rPr lang="en-US" dirty="0" err="1" smtClean="0"/>
              <a:t>IronRuby</a:t>
            </a:r>
            <a:endParaRPr lang="en-US" dirty="0" smtClean="0"/>
          </a:p>
          <a:p>
            <a:pPr lvl="1"/>
            <a:r>
              <a:rPr lang="en-US" dirty="0" smtClean="0"/>
              <a:t>2) From command line (as administrator)</a:t>
            </a:r>
          </a:p>
          <a:p>
            <a:pPr lvl="2"/>
            <a:r>
              <a:rPr lang="en-US" sz="2100" dirty="0" smtClean="0">
                <a:latin typeface="Consolas" pitchFamily="49" charset="0"/>
                <a:cs typeface="Consolas" pitchFamily="49" charset="0"/>
              </a:rPr>
              <a:t>igem.bat install sass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 descr="C:\Users\adamsjl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33600"/>
            <a:ext cx="2128441" cy="7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423428"/>
            <a:ext cx="1205718" cy="142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adamsjl\Desktop\ir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52" y="4267200"/>
            <a:ext cx="2007337" cy="57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2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Command Line 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time compile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myStyleSheet.css</a:t>
            </a:r>
          </a:p>
          <a:p>
            <a:r>
              <a:rPr lang="en-US" dirty="0">
                <a:cs typeface="Consolas" pitchFamily="49" charset="0"/>
              </a:rPr>
              <a:t>W</a:t>
            </a:r>
            <a:r>
              <a:rPr lang="en-US" dirty="0" smtClean="0">
                <a:cs typeface="Consolas" pitchFamily="49" charset="0"/>
              </a:rPr>
              <a:t>atch file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sass --watch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myStyleSheet.scss:myStyleSheet.css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Watch directory of Sass files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--watch app/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sass:public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stylesheets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423428"/>
            <a:ext cx="1205718" cy="142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9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SassAndCoffee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.</a:t>
            </a:r>
            <a:r>
              <a:rPr lang="en-US" sz="2600" dirty="0" smtClean="0"/>
              <a:t>NET Library for ASP.NET and ASP.NET MVC which will automatically convert SASS and </a:t>
            </a:r>
            <a:r>
              <a:rPr lang="en-US" sz="2600" dirty="0" err="1" smtClean="0"/>
              <a:t>CoffeeScript</a:t>
            </a:r>
            <a:r>
              <a:rPr lang="en-US" sz="2600" dirty="0" smtClean="0"/>
              <a:t> files as they are requested.</a:t>
            </a:r>
          </a:p>
          <a:p>
            <a:endParaRPr lang="en-US" sz="2600" dirty="0" smtClean="0"/>
          </a:p>
          <a:p>
            <a:r>
              <a:rPr lang="en-US" dirty="0" smtClean="0"/>
              <a:t>Installation/Usage</a:t>
            </a:r>
          </a:p>
          <a:p>
            <a:pPr lvl="1"/>
            <a:r>
              <a:rPr lang="en-US" sz="2600" dirty="0" smtClean="0"/>
              <a:t>1) Install </a:t>
            </a:r>
            <a:r>
              <a:rPr lang="en-US" sz="2600" dirty="0" err="1" smtClean="0"/>
              <a:t>SassAndCoffee</a:t>
            </a:r>
            <a:r>
              <a:rPr lang="en-US" sz="2600" dirty="0" smtClean="0"/>
              <a:t> </a:t>
            </a:r>
            <a:r>
              <a:rPr lang="en-US" sz="2600" dirty="0" err="1" smtClean="0"/>
              <a:t>NuGet</a:t>
            </a:r>
            <a:r>
              <a:rPr lang="en-US" sz="2600" dirty="0" smtClean="0"/>
              <a:t> package</a:t>
            </a:r>
          </a:p>
          <a:p>
            <a:pPr lvl="1"/>
            <a:r>
              <a:rPr lang="en-US" sz="2600" dirty="0" smtClean="0"/>
              <a:t>2) Add link to compiled </a:t>
            </a:r>
            <a:r>
              <a:rPr lang="en-US" sz="2600" dirty="0" err="1" smtClean="0"/>
              <a:t>css</a:t>
            </a:r>
            <a:r>
              <a:rPr lang="en-US" sz="2600" dirty="0" smtClean="0"/>
              <a:t> file name</a:t>
            </a:r>
          </a:p>
          <a:p>
            <a:pPr lvl="2"/>
            <a:r>
              <a:rPr lang="en-US" sz="1900" dirty="0"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="@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Url.Content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("~/Content/myStyleSheet.css")"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lvl="1"/>
            <a:r>
              <a:rPr lang="en-US" sz="2600" dirty="0" smtClean="0"/>
              <a:t>3) HTTP request for CSS file will be intercepted, the SASS file will be compiled and the output returned to the client</a:t>
            </a:r>
          </a:p>
          <a:p>
            <a:pPr lvl="1"/>
            <a:endParaRPr lang="en-US" dirty="0">
              <a:solidFill>
                <a:srgbClr val="0000FF"/>
              </a:solidFill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49" y="2438402"/>
            <a:ext cx="1205718" cy="142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LESS is primarily written in JavaScript</a:t>
            </a:r>
          </a:p>
          <a:p>
            <a:pPr lvl="1"/>
            <a:r>
              <a:rPr lang="en-US" dirty="0" smtClean="0"/>
              <a:t>1) Download less.js and include it along with .less file in HTML</a:t>
            </a:r>
          </a:p>
          <a:p>
            <a:pPr lvl="1"/>
            <a:r>
              <a:rPr lang="en-US" dirty="0" smtClean="0"/>
              <a:t>2) JavaScript will run when page is accessed and .less will be compiled and applied at runtime.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/less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script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="less.js" type="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"&gt;&lt;/script&gt;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pic>
        <p:nvPicPr>
          <p:cNvPr id="4098" name="Picture 2" descr="C:\Users\adamsjl\Desktop\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3" y="1295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1) Install node.js for windows</a:t>
            </a:r>
          </a:p>
          <a:p>
            <a:pPr lvl="1"/>
            <a:r>
              <a:rPr lang="en-US" sz="2400" dirty="0" smtClean="0"/>
              <a:t>2) From </a:t>
            </a:r>
            <a:r>
              <a:rPr lang="en-US" sz="2400" dirty="0"/>
              <a:t>command line </a:t>
            </a:r>
          </a:p>
          <a:p>
            <a:pPr lvl="2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less -g</a:t>
            </a:r>
            <a:endParaRPr lang="en-US" sz="2000" dirty="0" smtClean="0"/>
          </a:p>
          <a:p>
            <a:r>
              <a:rPr lang="en-US" dirty="0" smtClean="0"/>
              <a:t>Command line usage</a:t>
            </a:r>
          </a:p>
          <a:p>
            <a:pPr lvl="1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lessc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myStyleSheet.css</a:t>
            </a:r>
          </a:p>
          <a:p>
            <a:pPr lvl="1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3" y="1295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amsjl\Desktop\mac_osx_nodejs_install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6" y="381000"/>
            <a:ext cx="2647455" cy="167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Download </a:t>
            </a:r>
            <a:r>
              <a:rPr lang="en-US" dirty="0" err="1" smtClean="0"/>
              <a:t>dotless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Command line - one time compile               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dotless.Compiler.exe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[myStyleSheet.css]</a:t>
            </a:r>
          </a:p>
          <a:p>
            <a:r>
              <a:rPr lang="en-US" dirty="0" smtClean="0"/>
              <a:t>Command line - watch file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dotless.Compiler.exe --watch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[myStyleSheet.css]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:\Users\adamsjl\Desktop\dotl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447800"/>
            <a:ext cx="1374361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3" y="1295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285752" y="69759"/>
            <a:ext cx="8686799" cy="1129777"/>
          </a:xfrm>
          <a:prstGeom prst="roundRect">
            <a:avLst/>
          </a:prstGeom>
          <a:solidFill>
            <a:schemeClr val="tx1"/>
          </a:solidFill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14" y="254303"/>
            <a:ext cx="1107509" cy="69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1" y="427060"/>
            <a:ext cx="1239026" cy="46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74" y="424072"/>
            <a:ext cx="1726809" cy="43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2" y="386260"/>
            <a:ext cx="1173347" cy="48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http://www.stlouisdayofdotnet.com/2012/Media/Default/Sponsors/microsof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03" y="391861"/>
            <a:ext cx="1463438" cy="5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424590" y="117441"/>
            <a:ext cx="1521028" cy="429937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sz="2000" b="1" spc="-70">
                <a:solidFill>
                  <a:prstClr val="black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Platinum Sponsors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85752" y="5662977"/>
            <a:ext cx="8686799" cy="1112569"/>
          </a:xfrm>
          <a:prstGeom prst="roundRect">
            <a:avLst/>
          </a:prstGeom>
          <a:solidFill>
            <a:schemeClr val="tx1"/>
          </a:solidFill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stlouisdayofdotnet.com/2012/Media/Default/Sponsors/discountas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86" y="5733661"/>
            <a:ext cx="757763" cy="54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tlouisdayofdotnet.com/2012/Media/Default/Sponsors/logicn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21" y="6284951"/>
            <a:ext cx="1393879" cy="4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tlouisdayofdotnet.com/2012/Media/Default/Sponsors/pluralsigh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6257820"/>
            <a:ext cx="1290670" cy="4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tlouisdayofdotnet.com/2012/Media/Default/Sponsors/TransITion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50" y="5696058"/>
            <a:ext cx="1051931" cy="5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tlouisdayofdotnet.com/2012/Media/Default/Sponsors/stackoverflow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3" y="6053589"/>
            <a:ext cx="1689279" cy="63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itle 1"/>
          <p:cNvSpPr txBox="1">
            <a:spLocks/>
          </p:cNvSpPr>
          <p:nvPr/>
        </p:nvSpPr>
        <p:spPr>
          <a:xfrm>
            <a:off x="360656" y="5718734"/>
            <a:ext cx="1437029" cy="303592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sz="2000" b="1" spc="-70">
                <a:solidFill>
                  <a:prstClr val="black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Silver Sponsors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75011" y="1342746"/>
            <a:ext cx="8686799" cy="4237099"/>
          </a:xfrm>
          <a:prstGeom prst="roundRect">
            <a:avLst/>
          </a:prstGeom>
          <a:solidFill>
            <a:schemeClr val="tx1"/>
          </a:solidFill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4" descr="http://www.stlouisdayofdotnet.com/2012/Media/Default/Sponsors/equifa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41" y="3788499"/>
            <a:ext cx="1381642" cy="4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stlouisdayofdotnet.com/2012/Media/Default/Sponsors/architectnow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6" y="2500039"/>
            <a:ext cx="929359" cy="113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stlouisdayofdotnet.com/2012/Media/Default/Sponsors/talentport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85" y="1503907"/>
            <a:ext cx="1240244" cy="4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stlouisdayofdotnet.com/2012/Media/Default/Sponsors/vantagelinks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579" y="2183041"/>
            <a:ext cx="619091" cy="87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www.stlouisdayofdotnet.com/2012/Media/Default/Sponsors/ctp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42" y="5025887"/>
            <a:ext cx="1383764" cy="4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www.stlouisdayofdotnet.com/2012/Media/Default/Sponsors/kellymitchell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41" y="2850722"/>
            <a:ext cx="1689997" cy="2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http://www.stlouisdayofdotnet.com/2012/Media/Default/Sponsors/daugherty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20" y="3756202"/>
            <a:ext cx="1149206" cy="54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http://www.stlouisdayofdotnet.com/2012/Media/Default/Sponsors/componenton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23" y="4405481"/>
            <a:ext cx="1559645" cy="47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 descr="http://www.stlouisdayofdotnet.com/2012/Media/Default/Sponsors/busyeven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21" y="2172433"/>
            <a:ext cx="554079" cy="5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http://www.stlouisdayofdotnet.com/2012/Media/Default/Sponsors/fastsearch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10" y="2771288"/>
            <a:ext cx="582211" cy="6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8" descr="http://www.stlouisdayofdotnet.com/2012/Media/Default/Sponsors/washuit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95" y="3137088"/>
            <a:ext cx="914841" cy="7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http://www.stlouisdayofdotnet.com/2012/Media/Default/Sponsors/AdvancedResources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8" y="5023678"/>
            <a:ext cx="1369637" cy="4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4" descr="http://www.stlouisdayofdotnet.com/2012/Media/Default/Sponsors/preferredresources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881" y="4948446"/>
            <a:ext cx="1501871" cy="51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8" descr="http://www.stlouisdayofdotnet.com/2012/Media/Default/Sponsors/ungerboeck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4" y="3737970"/>
            <a:ext cx="1324568" cy="5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0" descr="http://www.stlouisdayofdotnet.com/2012/Media/Default/Sponsors/byrne-software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41" y="2447102"/>
            <a:ext cx="983810" cy="4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2" descr="http://www.stlouisdayofdotnet.com/2012/Media/Default/Sponsors/PerceptiveSoftware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55" y="1447800"/>
            <a:ext cx="1911275" cy="67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4" descr="http://www.stlouisdayofdotnet.com/2012/Media/Default/Sponsors/LRS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51" y="1622936"/>
            <a:ext cx="619644" cy="60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http://www.stlouisdayofdotnet.com/2012/Media/Default/Sponsors/scottrade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72" y="2491371"/>
            <a:ext cx="1023360" cy="4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6" descr="http://www.stlouisdayofdotnet.com/2012/Media/Default/Sponsors/MissouriState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26" y="1477308"/>
            <a:ext cx="1481279" cy="5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2" descr="http://www.stlouisdayofdotnet.com/2012/Media/Default/Sponsors/infragistics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291" y="2217767"/>
            <a:ext cx="1555715" cy="4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6" descr="http://www.stlouisdayofdotnet.com/2012/Media/Default/Sponsors/cait.gif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00" y="4169366"/>
            <a:ext cx="1632872" cy="5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0" descr="http://www.stlouisdayofdotnet.com/2012/Media/Default/Sponsors/adaptivesg.jp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559" y="4559544"/>
            <a:ext cx="1354944" cy="3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://www.stlouisdayofdotnet.com/2012/Media/Default/Sponsors/centriq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05" y="3167040"/>
            <a:ext cx="910679" cy="5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http://www.stlouisdayofdotnet.com/2012/Media/Default/Sponsors/TDKtechnologies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12" y="1490661"/>
            <a:ext cx="1035247" cy="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stlouisdayofdotnet.com/2012/Media/Default/Sponsors/Twilio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2" y="4333238"/>
            <a:ext cx="1396532" cy="6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tlouisdayofdotnet.com/2012/Media/Default/Sponsors/perficient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0" y="2034605"/>
            <a:ext cx="951617" cy="55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stlouisdayofdotnet.com/2012/Media/Default/Sponsors/iBridge.pn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383" y="3123193"/>
            <a:ext cx="1104094" cy="56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stlouisdayofdotnet.com/2012/Media/Default/Sponsors/powerdnn.png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25" y="2114875"/>
            <a:ext cx="1470216" cy="2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stlouisdayofdotnet.com/2012/Media/Default/Sponsors/serversilo.png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0" y="3373628"/>
            <a:ext cx="800282" cy="3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www.stlouisdayofdotnet.com/2012/Media/Default/Sponsors/nextgen-is.png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64" y="3311906"/>
            <a:ext cx="1173292" cy="28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://www.stlouisdayofdotnet.com/2012/Media/Default/Sponsors/appdynamics.pn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89" y="3953928"/>
            <a:ext cx="1588220" cy="3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tlouisdayofdotnet.com/2012/Media/Default/Sponsors/dotnetnuke.png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54" y="5690691"/>
            <a:ext cx="1498492" cy="5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tlouisdayofdotnet.com/2012/Media/Default/Sponsors/jacobsonstaffing.png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58" y="5774645"/>
            <a:ext cx="1068575" cy="43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stlouisdayofdotnet.com/2012/Media/Default/Sponsors/mindscape.png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69" y="6348425"/>
            <a:ext cx="1081129" cy="30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8" descr="http://www.stlouisdayofdotnet.com/2012/Media/Default/Sponsors/xiolink.jpg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808" y="4290756"/>
            <a:ext cx="540361" cy="45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http://www.stlouisdayofdotnet.com/2012/Media/Default/Sponsors/telerik.png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82" y="4865541"/>
            <a:ext cx="1222852" cy="5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478632" y="1450550"/>
            <a:ext cx="1387342" cy="457200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sz="2000" b="1" spc="-70" dirty="0">
                <a:solidFill>
                  <a:prstClr val="black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Gold Sponsors</a:t>
            </a:r>
          </a:p>
        </p:txBody>
      </p:sp>
    </p:spTree>
    <p:extLst>
      <p:ext uri="{BB962C8B-B14F-4D97-AF65-F5344CB8AC3E}">
        <p14:creationId xmlns:p14="http://schemas.microsoft.com/office/powerpoint/2010/main" val="13730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1) Install </a:t>
            </a:r>
            <a:r>
              <a:rPr lang="en-US" dirty="0" err="1" smtClean="0"/>
              <a:t>dotless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) Add link to .less file</a:t>
            </a:r>
          </a:p>
          <a:p>
            <a:pPr lvl="1"/>
            <a:r>
              <a:rPr lang="en-US" sz="1800" dirty="0">
                <a:latin typeface="Consolas" pitchFamily="49" charset="0"/>
                <a:cs typeface="Consolas" pitchFamily="49" charset="0"/>
              </a:rPr>
              <a:t> &lt;link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="@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Url.Content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("~/Content/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")"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lvl="1"/>
            <a:r>
              <a:rPr lang="en-US" dirty="0" smtClean="0"/>
              <a:t>3) </a:t>
            </a:r>
            <a:r>
              <a:rPr lang="en-US" dirty="0"/>
              <a:t>HTTP request for </a:t>
            </a:r>
            <a:r>
              <a:rPr lang="en-US" dirty="0" smtClean="0"/>
              <a:t>.less file </a:t>
            </a:r>
            <a:r>
              <a:rPr lang="en-US" dirty="0"/>
              <a:t>will be </a:t>
            </a:r>
            <a:r>
              <a:rPr lang="en-US" dirty="0" smtClean="0"/>
              <a:t>handled by the LESS compiler and a compiled CSS file will be returned </a:t>
            </a:r>
            <a:r>
              <a:rPr lang="en-US" dirty="0"/>
              <a:t>to the client</a:t>
            </a:r>
          </a:p>
          <a:p>
            <a:pPr lvl="1"/>
            <a:endParaRPr lang="en-US" dirty="0"/>
          </a:p>
        </p:txBody>
      </p:sp>
      <p:pic>
        <p:nvPicPr>
          <p:cNvPr id="4" name="Picture 3" descr="C:\Users\adamsjl\Desktop\dotl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447800"/>
            <a:ext cx="1374361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3" y="1295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cob\Desktop\BreakingNewsFamilyGu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219200"/>
            <a:ext cx="6800851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18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 –VS2012 RC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Uses bundling in ASP.NET 4.5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/>
              <a:t>1) Install </a:t>
            </a:r>
            <a:r>
              <a:rPr lang="en-US" dirty="0" err="1" smtClean="0"/>
              <a:t>BundleTransformer.Less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 (include prelease packages)</a:t>
            </a:r>
          </a:p>
          <a:p>
            <a:pPr lvl="1"/>
            <a:r>
              <a:rPr lang="en-US" dirty="0" smtClean="0"/>
              <a:t>2) Modify </a:t>
            </a:r>
            <a:r>
              <a:rPr lang="en-US" dirty="0" err="1" smtClean="0"/>
              <a:t>BundleConfig</a:t>
            </a:r>
            <a:r>
              <a:rPr lang="en-US" dirty="0" smtClean="0"/>
              <a:t> .</a:t>
            </a:r>
            <a:r>
              <a:rPr lang="en-US" dirty="0" err="1" smtClean="0"/>
              <a:t>cs</a:t>
            </a:r>
            <a:r>
              <a:rPr lang="en-US" dirty="0" smtClean="0"/>
              <a:t> in </a:t>
            </a:r>
            <a:r>
              <a:rPr lang="en-US" dirty="0" err="1" smtClean="0"/>
              <a:t>App_Start</a:t>
            </a:r>
            <a:endParaRPr lang="en-US" dirty="0" smtClean="0"/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siteStyleBundle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StyleBundle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"~/Content/less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siteStyleBundle.IncludeDirectory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"~/Content/"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"*.less"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siteStyleBundle.Transforms.Add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BundleTransformer.Core.Transformers.CssTransformer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bundles.Add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siteStyleBundle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/>
          </a:p>
        </p:txBody>
      </p:sp>
      <p:pic>
        <p:nvPicPr>
          <p:cNvPr id="4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3" y="1295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146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Precompile vs. Dynamic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Precompile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Easier to deploy</a:t>
            </a:r>
          </a:p>
          <a:p>
            <a:r>
              <a:rPr lang="en-US" dirty="0" smtClean="0"/>
              <a:t>Faster runtime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Dynamic Compilation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Quicker to get started</a:t>
            </a:r>
          </a:p>
          <a:p>
            <a:r>
              <a:rPr lang="en-US" dirty="0" smtClean="0"/>
              <a:t>Easier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70037"/>
            <a:ext cx="4040188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630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387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position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06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179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no-repeat;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no-repeat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1" y="1143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0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630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387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0600"/>
            <a:ext cx="4041775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4000"/>
            <a:ext cx="4041775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630px;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387px;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0px dotted @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 Scoping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#000000;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$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19200"/>
            <a:ext cx="4041775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#000000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@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#000000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;}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text-align:left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width:630px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06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806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Jake Adams</a:t>
            </a:r>
          </a:p>
          <a:p>
            <a:pPr marL="0" indent="0">
              <a:buNone/>
            </a:pPr>
            <a:r>
              <a:rPr lang="en-US" dirty="0" smtClean="0"/>
              <a:t>Senior Programmer Analyst</a:t>
            </a:r>
          </a:p>
          <a:p>
            <a:pPr marL="0" indent="0">
              <a:buNone/>
            </a:pPr>
            <a:r>
              <a:rPr lang="en-US" dirty="0" smtClean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b="1" dirty="0" smtClean="0"/>
              <a:t>jacobladams</a:t>
            </a:r>
            <a:r>
              <a:rPr lang="en-US" dirty="0" smtClean="0"/>
              <a:t>@gmail.com</a:t>
            </a:r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geekswithblogs.com/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CSS3 Vendor Prefixes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824112"/>
              </p:ext>
            </p:extLst>
          </p:nvPr>
        </p:nvGraphicFramePr>
        <p:xfrm>
          <a:off x="457200" y="16002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Prefix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Organization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ms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Microsoft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webkit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Apple,</a:t>
                      </a:r>
                      <a:r>
                        <a:rPr lang="en-US" sz="2400" baseline="0" dirty="0" smtClean="0"/>
                        <a:t> Google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moz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Mozilla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-o- -xv-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3581400"/>
            <a:ext cx="754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Example:</a:t>
            </a:r>
          </a:p>
          <a:p>
            <a:r>
              <a:rPr lang="en-US" sz="20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roundedCorners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moz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Mixins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/>
              <a:t>Vendor Prefixes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66800"/>
            <a:ext cx="4041775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roundedCorners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   @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454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Parametric </a:t>
            </a:r>
            <a:r>
              <a:rPr lang="en-US" b="1" dirty="0" err="1"/>
              <a:t>Mixins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($radius: 10px){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$radius;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$radius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$radius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.page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@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(5px)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668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486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b="1" dirty="0" err="1" smtClean="0"/>
              <a:t>Mixins</a:t>
            </a:r>
            <a:r>
              <a:rPr lang="en-US" sz="3600" b="1" dirty="0" smtClean="0"/>
              <a:t> without Replication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text-align:left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width:630px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5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SASS </a:t>
            </a:r>
            <a:br>
              <a:rPr lang="en-US" dirty="0" smtClean="0"/>
            </a:br>
            <a:r>
              <a:rPr lang="en-US" sz="3600" dirty="0" smtClean="0"/>
              <a:t>Selector Inheritance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extend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extend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34093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LESS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b.less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//a.css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9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6741">
            <a:off x="2632834" y="179989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8057">
            <a:off x="2701413" y="327878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20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LESS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b.css";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//a.css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"b.css";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b.css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9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03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SASS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b.scss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";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a.css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6741">
            <a:off x="2676805" y="210469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8057">
            <a:off x="2745384" y="327878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528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SASS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b.css";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a.css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(b.css);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b.css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9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31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 TIME!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40" y="1600202"/>
            <a:ext cx="7018522" cy="4525963"/>
          </a:xfrm>
        </p:spPr>
      </p:pic>
    </p:spTree>
    <p:extLst>
      <p:ext uri="{BB962C8B-B14F-4D97-AF65-F5344CB8AC3E}">
        <p14:creationId xmlns:p14="http://schemas.microsoft.com/office/powerpoint/2010/main" val="41526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What?</a:t>
            </a:r>
          </a:p>
          <a:p>
            <a:r>
              <a:rPr lang="en-US" sz="3600" dirty="0" smtClean="0"/>
              <a:t>Why?</a:t>
            </a:r>
          </a:p>
          <a:p>
            <a:r>
              <a:rPr lang="en-US" sz="3600" dirty="0" smtClean="0"/>
              <a:t>SASS and LESS Setup</a:t>
            </a:r>
          </a:p>
          <a:p>
            <a:r>
              <a:rPr lang="en-US" sz="3600" dirty="0" smtClean="0"/>
              <a:t>Features</a:t>
            </a:r>
          </a:p>
          <a:p>
            <a:r>
              <a:rPr lang="en-US" sz="3600" dirty="0" smtClean="0"/>
              <a:t>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8144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Guess the Mess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core.css file is the main CSS file for SharePoint.</a:t>
            </a:r>
          </a:p>
          <a:p>
            <a:endParaRPr lang="en-US" dirty="0" smtClean="0"/>
          </a:p>
          <a:p>
            <a:r>
              <a:rPr lang="en-US" dirty="0" smtClean="0"/>
              <a:t>Reply to me on twitter (@</a:t>
            </a:r>
            <a:r>
              <a:rPr lang="en-US" dirty="0" err="1" smtClean="0"/>
              <a:t>jacobladams</a:t>
            </a:r>
            <a:r>
              <a:rPr lang="en-US" dirty="0" smtClean="0"/>
              <a:t>) your guess for how many total lines in core.css you have to change:</a:t>
            </a:r>
          </a:p>
          <a:p>
            <a:pPr lvl="1"/>
            <a:r>
              <a:rPr lang="en-US" dirty="0" smtClean="0"/>
              <a:t>all the fonts from Verdana </a:t>
            </a:r>
          </a:p>
          <a:p>
            <a:pPr lvl="1"/>
            <a:r>
              <a:rPr lang="en-US" dirty="0" smtClean="0"/>
              <a:t> primary text color from #6f9dd9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95207"/>
            <a:ext cx="4038600" cy="4077185"/>
          </a:xfrm>
        </p:spPr>
      </p:pic>
    </p:spTree>
    <p:extLst>
      <p:ext uri="{BB962C8B-B14F-4D97-AF65-F5344CB8AC3E}">
        <p14:creationId xmlns:p14="http://schemas.microsoft.com/office/powerpoint/2010/main" val="3605217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left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10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list-style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666666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it-IT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it-IT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SASS/LESS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10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text-align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0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– Parent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main-color: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#ce4dd6;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style: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solid;</a:t>
            </a:r>
          </a:p>
          <a:p>
            <a:pPr marL="0" indent="0"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$main-color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hover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$style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#ce4dd6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a:hover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solid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68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Nested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font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      family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'Comic Sans MS'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size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20px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weight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bold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rgbClr val="800000"/>
                </a:solidFill>
                <a:latin typeface="Consolas"/>
              </a:rPr>
              <a:t>text-transform:uppercase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rgbClr val="800000"/>
                </a:solidFill>
                <a:latin typeface="Consolas"/>
              </a:rPr>
              <a:t>text-decoration:underline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@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annoyingFont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content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font-family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'Comic Sans MS'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20px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font-weight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bold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29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*2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/3;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sidebar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#sidebar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320px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7" name="Picture 3" descr="C:\Users\adamsjl\Desktop\math ru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- Common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RGB Color Functions</a:t>
            </a:r>
          </a:p>
          <a:p>
            <a:pPr lvl="1"/>
            <a:r>
              <a:rPr lang="en-US" dirty="0" err="1" smtClean="0"/>
              <a:t>rgb</a:t>
            </a:r>
            <a:endParaRPr lang="en-US" dirty="0" smtClean="0"/>
          </a:p>
          <a:p>
            <a:pPr lvl="1"/>
            <a:r>
              <a:rPr lang="en-US" dirty="0" err="1" smtClean="0"/>
              <a:t>rgba</a:t>
            </a:r>
            <a:endParaRPr lang="en-US" dirty="0" smtClean="0"/>
          </a:p>
          <a:p>
            <a:pPr lvl="1"/>
            <a:r>
              <a:rPr lang="en-US" dirty="0" smtClean="0"/>
              <a:t>mix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Math Functions</a:t>
            </a:r>
          </a:p>
          <a:p>
            <a:pPr lvl="1"/>
            <a:r>
              <a:rPr lang="en-US" dirty="0" smtClean="0"/>
              <a:t>percentage</a:t>
            </a:r>
          </a:p>
          <a:p>
            <a:pPr lvl="1"/>
            <a:r>
              <a:rPr lang="en-US" dirty="0" smtClean="0"/>
              <a:t>round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eil</a:t>
            </a:r>
          </a:p>
          <a:p>
            <a:pPr lvl="1"/>
            <a:r>
              <a:rPr lang="en-US" dirty="0" smtClean="0"/>
              <a:t>floor</a:t>
            </a:r>
          </a:p>
          <a:p>
            <a:pPr lvl="1"/>
            <a:r>
              <a:rPr lang="en-US" dirty="0" smtClean="0"/>
              <a:t>abs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HSL Color Functions</a:t>
            </a:r>
          </a:p>
          <a:p>
            <a:pPr lvl="1"/>
            <a:r>
              <a:rPr lang="en-US" dirty="0" err="1"/>
              <a:t>hsl</a:t>
            </a:r>
            <a:endParaRPr lang="en-US" dirty="0"/>
          </a:p>
          <a:p>
            <a:pPr lvl="1"/>
            <a:r>
              <a:rPr lang="en-US" dirty="0" err="1"/>
              <a:t>hsla</a:t>
            </a:r>
            <a:endParaRPr lang="en-US" dirty="0"/>
          </a:p>
          <a:p>
            <a:pPr lvl="1"/>
            <a:r>
              <a:rPr lang="en-US" dirty="0"/>
              <a:t>hue</a:t>
            </a:r>
          </a:p>
          <a:p>
            <a:pPr lvl="1"/>
            <a:r>
              <a:rPr lang="en-US" dirty="0"/>
              <a:t>saturation</a:t>
            </a:r>
          </a:p>
          <a:p>
            <a:pPr lvl="1"/>
            <a:r>
              <a:rPr lang="en-US" dirty="0" smtClean="0"/>
              <a:t>lightness</a:t>
            </a:r>
          </a:p>
          <a:p>
            <a:pPr lvl="1"/>
            <a:r>
              <a:rPr lang="en-US" dirty="0" smtClean="0"/>
              <a:t>alpha</a:t>
            </a:r>
            <a:endParaRPr lang="en-US" dirty="0"/>
          </a:p>
          <a:p>
            <a:pPr lvl="1"/>
            <a:r>
              <a:rPr lang="en-US" dirty="0"/>
              <a:t>lighten</a:t>
            </a:r>
          </a:p>
          <a:p>
            <a:pPr lvl="1"/>
            <a:r>
              <a:rPr lang="en-US" dirty="0"/>
              <a:t>darken</a:t>
            </a:r>
          </a:p>
          <a:p>
            <a:pPr lvl="1"/>
            <a:r>
              <a:rPr lang="en-US" dirty="0"/>
              <a:t>saturate</a:t>
            </a:r>
          </a:p>
          <a:p>
            <a:pPr lvl="1"/>
            <a:r>
              <a:rPr lang="en-US" dirty="0" err="1" smtClean="0"/>
              <a:t>desaturate</a:t>
            </a:r>
            <a:endParaRPr lang="en-US" dirty="0" smtClean="0"/>
          </a:p>
          <a:p>
            <a:pPr lvl="1"/>
            <a:r>
              <a:rPr lang="en-US" dirty="0" smtClean="0"/>
              <a:t>grayscale/greyscale</a:t>
            </a:r>
          </a:p>
          <a:p>
            <a:pPr lvl="1"/>
            <a:r>
              <a:rPr lang="en-US" dirty="0" err="1" smtClean="0"/>
              <a:t>fadein</a:t>
            </a:r>
            <a:r>
              <a:rPr lang="en-US" dirty="0" smtClean="0"/>
              <a:t>/fade-in/</a:t>
            </a:r>
            <a:r>
              <a:rPr lang="en-US" dirty="0" err="1" smtClean="0"/>
              <a:t>opacify</a:t>
            </a:r>
            <a:endParaRPr lang="en-US" dirty="0" smtClean="0"/>
          </a:p>
          <a:p>
            <a:pPr lvl="1"/>
            <a:r>
              <a:rPr lang="en-US" dirty="0" err="1" smtClean="0"/>
              <a:t>faseout</a:t>
            </a:r>
            <a:r>
              <a:rPr lang="en-US" dirty="0" smtClean="0"/>
              <a:t>/fade-out/</a:t>
            </a:r>
            <a:r>
              <a:rPr lang="en-US" dirty="0" err="1" smtClean="0"/>
              <a:t>transparentize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– Unique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SASS*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adjust-color</a:t>
            </a:r>
          </a:p>
          <a:p>
            <a:r>
              <a:rPr lang="en-US" dirty="0"/>
              <a:t>scale-color</a:t>
            </a:r>
          </a:p>
          <a:p>
            <a:r>
              <a:rPr lang="en-US" dirty="0"/>
              <a:t>change-color</a:t>
            </a:r>
          </a:p>
          <a:p>
            <a:r>
              <a:rPr lang="en-US" dirty="0"/>
              <a:t>unquote</a:t>
            </a:r>
          </a:p>
          <a:p>
            <a:r>
              <a:rPr lang="en-US" dirty="0"/>
              <a:t>quote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nth</a:t>
            </a:r>
          </a:p>
          <a:p>
            <a:r>
              <a:rPr lang="en-US" dirty="0"/>
              <a:t>join</a:t>
            </a:r>
          </a:p>
          <a:p>
            <a:r>
              <a:rPr lang="en-US" dirty="0"/>
              <a:t>append</a:t>
            </a:r>
          </a:p>
          <a:p>
            <a:r>
              <a:rPr lang="en-US" dirty="0"/>
              <a:t>type-of</a:t>
            </a:r>
          </a:p>
          <a:p>
            <a:r>
              <a:rPr lang="en-US" dirty="0"/>
              <a:t>unit</a:t>
            </a:r>
          </a:p>
          <a:p>
            <a:r>
              <a:rPr lang="en-US" dirty="0" err="1"/>
              <a:t>unitless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omparable</a:t>
            </a:r>
          </a:p>
          <a:p>
            <a:r>
              <a:rPr lang="en-US" dirty="0"/>
              <a:t>c</a:t>
            </a:r>
            <a:r>
              <a:rPr lang="en-US" dirty="0" smtClean="0"/>
              <a:t>omplement</a:t>
            </a:r>
          </a:p>
          <a:p>
            <a:r>
              <a:rPr lang="en-US" dirty="0"/>
              <a:t>red</a:t>
            </a:r>
          </a:p>
          <a:p>
            <a:r>
              <a:rPr lang="en-US" dirty="0"/>
              <a:t>green</a:t>
            </a:r>
          </a:p>
          <a:p>
            <a:r>
              <a:rPr lang="en-US" dirty="0" smtClean="0"/>
              <a:t>blue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LESS*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</a:t>
            </a:r>
            <a:endParaRPr lang="en-US" dirty="0"/>
          </a:p>
          <a:p>
            <a:r>
              <a:rPr lang="en-US" dirty="0" smtClean="0"/>
              <a:t>escape</a:t>
            </a:r>
            <a:endParaRPr lang="en-US" dirty="0"/>
          </a:p>
          <a:p>
            <a:r>
              <a:rPr lang="en-US" dirty="0"/>
              <a:t>_math</a:t>
            </a:r>
          </a:p>
          <a:p>
            <a:r>
              <a:rPr lang="en-US" dirty="0" smtClean="0"/>
              <a:t>color</a:t>
            </a:r>
            <a:endParaRPr lang="en-US" dirty="0"/>
          </a:p>
          <a:p>
            <a:r>
              <a:rPr lang="en-US" dirty="0" smtClean="0"/>
              <a:t>number</a:t>
            </a:r>
            <a:endParaRPr lang="en-US" dirty="0"/>
          </a:p>
          <a:p>
            <a:r>
              <a:rPr lang="en-US" dirty="0" err="1"/>
              <a:t>isPixel</a:t>
            </a:r>
            <a:endParaRPr lang="en-US" dirty="0"/>
          </a:p>
          <a:p>
            <a:r>
              <a:rPr lang="en-US" dirty="0" err="1"/>
              <a:t>isPercentage</a:t>
            </a:r>
            <a:endParaRPr lang="en-US" dirty="0"/>
          </a:p>
          <a:p>
            <a:r>
              <a:rPr lang="en-US" dirty="0" err="1"/>
              <a:t>IsString</a:t>
            </a:r>
            <a:endParaRPr lang="en-US" dirty="0"/>
          </a:p>
          <a:p>
            <a:r>
              <a:rPr lang="en-US" dirty="0" err="1"/>
              <a:t>isNumber</a:t>
            </a:r>
            <a:endParaRPr lang="en-US" dirty="0"/>
          </a:p>
          <a:p>
            <a:r>
              <a:rPr lang="en-US" dirty="0" err="1"/>
              <a:t>isColor</a:t>
            </a:r>
            <a:endParaRPr lang="en-US" dirty="0"/>
          </a:p>
          <a:p>
            <a:r>
              <a:rPr lang="en-US" dirty="0" err="1"/>
              <a:t>isEm</a:t>
            </a:r>
            <a:endParaRPr lang="en-US" dirty="0"/>
          </a:p>
          <a:p>
            <a:r>
              <a:rPr lang="en-US" dirty="0"/>
              <a:t>_</a:t>
            </a:r>
            <a:r>
              <a:rPr lang="en-US" dirty="0" err="1"/>
              <a:t>isa</a:t>
            </a:r>
            <a:endParaRPr lang="en-US" dirty="0"/>
          </a:p>
          <a:p>
            <a:r>
              <a:rPr lang="en-US" dirty="0"/>
              <a:t>clamp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r>
              <a:rPr lang="en-US" dirty="0" err="1" smtClean="0"/>
              <a:t>dotless</a:t>
            </a:r>
            <a:r>
              <a:rPr lang="en-US" dirty="0" smtClean="0"/>
              <a:t> supports most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standard CSS block comments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/*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Standard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CSS block comments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work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as expected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*/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Also supports “silent” single line comments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Single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line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comments.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// These will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excluded from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the generated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CSS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damsjl\Desktop\3f388_legodup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066800"/>
            <a:ext cx="4837155" cy="322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148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– Custom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696969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700" dirty="0" err="1">
                <a:solidFill>
                  <a:srgbClr val="696969"/>
                </a:solidFill>
                <a:latin typeface="Consolas" pitchFamily="49" charset="0"/>
                <a:cs typeface="Consolas" pitchFamily="49" charset="0"/>
              </a:rPr>
              <a:t>customFunction.rb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b="1" dirty="0" smtClean="0">
              <a:solidFill>
                <a:srgbClr val="8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Sass::Script::Functions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b="1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split_complement1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adjust_hue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color, Sass::Script::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1700" dirty="0" err="1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solidFill>
                  <a:srgbClr val="008C00"/>
                </a:solidFill>
                <a:latin typeface="Consolas" pitchFamily="49" charset="0"/>
                <a:cs typeface="Consolas" pitchFamily="49" charset="0"/>
              </a:rPr>
              <a:t>150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end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b="1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split_complement2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adjust_hue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color, Sass::Script::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1700" dirty="0" err="1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solidFill>
                  <a:srgbClr val="008C00"/>
                </a:solidFill>
                <a:latin typeface="Consolas" pitchFamily="49" charset="0"/>
                <a:cs typeface="Consolas" pitchFamily="49" charset="0"/>
              </a:rPr>
              <a:t>210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end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7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custom.scss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background-color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7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split_complement1(#ff0000)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7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split_complement2(#ff0000)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nsolas" pitchFamily="49" charset="0"/>
              </a:rPr>
              <a:t>Command Line Usage</a:t>
            </a:r>
            <a:endParaRPr lang="en-US" sz="28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custom.scss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custom.css –r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customFunction.rb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4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SASS and LESS?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“CSS extension”</a:t>
            </a:r>
          </a:p>
          <a:p>
            <a:r>
              <a:rPr lang="en-US" dirty="0" smtClean="0"/>
              <a:t>“CSS preprocessors”</a:t>
            </a:r>
          </a:p>
          <a:p>
            <a:r>
              <a:rPr lang="en-US" dirty="0" smtClean="0"/>
              <a:t>“Higher-level CSS languages”</a:t>
            </a:r>
          </a:p>
          <a:p>
            <a:r>
              <a:rPr lang="en-US" dirty="0" smtClean="0"/>
              <a:t>“CSS frameworks”</a:t>
            </a:r>
            <a:endParaRPr lang="en-US" dirty="0"/>
          </a:p>
        </p:txBody>
      </p:sp>
      <p:pic>
        <p:nvPicPr>
          <p:cNvPr id="5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50" y="3962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82" y="1828800"/>
            <a:ext cx="1552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– Custom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custom.scss</a:t>
            </a:r>
            <a:endParaRPr lang="en-US" sz="1300" dirty="0" smtClean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@function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split_complement1($color){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adjust_hue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($color, 150)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@function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split_complement2($color){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adjust_hue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($color, 210)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split_complement1(#ff0000)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split_complement2(#ff0000)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53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 – Custom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Not supported directly</a:t>
            </a:r>
          </a:p>
          <a:p>
            <a:r>
              <a:rPr lang="en-US" sz="2400" dirty="0" smtClean="0"/>
              <a:t>Edit the functions.js file </a:t>
            </a:r>
          </a:p>
          <a:p>
            <a:pPr lvl="1"/>
            <a:r>
              <a:rPr lang="en-US" sz="2000" dirty="0"/>
              <a:t>(</a:t>
            </a:r>
            <a:r>
              <a:rPr lang="en-US" sz="2000" dirty="0" smtClean="0"/>
              <a:t>in </a:t>
            </a:r>
            <a:r>
              <a:rPr lang="en-US" sz="2000" dirty="0" err="1" smtClean="0"/>
              <a:t>AppData</a:t>
            </a:r>
            <a:r>
              <a:rPr lang="en-US" sz="2000" dirty="0" smtClean="0"/>
              <a:t>\Roaming\</a:t>
            </a:r>
            <a:r>
              <a:rPr lang="en-US" sz="2000" dirty="0" err="1" smtClean="0"/>
              <a:t>npm</a:t>
            </a:r>
            <a:r>
              <a:rPr lang="en-US" sz="2000" dirty="0" smtClean="0"/>
              <a:t>\</a:t>
            </a:r>
            <a:r>
              <a:rPr lang="en-US" sz="2000" dirty="0" err="1" smtClean="0"/>
              <a:t>node_modules</a:t>
            </a:r>
            <a:r>
              <a:rPr lang="en-US" sz="2000" dirty="0" smtClean="0"/>
              <a:t>\less\lib\less)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500" dirty="0" err="1">
                <a:latin typeface="Consolas" pitchFamily="49" charset="0"/>
                <a:cs typeface="Consolas" pitchFamily="49" charset="0"/>
              </a:rPr>
              <a:t>tree.functions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5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split_complement1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(color) {</a:t>
            </a:r>
          </a:p>
          <a:p>
            <a:pPr marL="0" indent="0">
              <a:buNone/>
            </a:pP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5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.spin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(color,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tree.Dimension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)(150));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},</a:t>
            </a:r>
            <a:endParaRPr lang="en-US" sz="1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split_complement2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(color)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return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.spin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(color,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tree.Dimension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)(210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1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58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dotless</a:t>
            </a:r>
            <a:r>
              <a:rPr lang="en-US" b="1" dirty="0" smtClean="0"/>
              <a:t> – Plugins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4563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>
                <a:cs typeface="Consolas" pitchFamily="49" charset="0"/>
              </a:rPr>
              <a:t>Add reference to dotless.core.dll</a:t>
            </a:r>
          </a:p>
          <a:p>
            <a:r>
              <a:rPr lang="en-US" sz="8000" dirty="0" smtClean="0">
                <a:cs typeface="Consolas" pitchFamily="49" charset="0"/>
              </a:rPr>
              <a:t>Write plugin code</a:t>
            </a:r>
          </a:p>
          <a:p>
            <a:r>
              <a:rPr lang="en-US" sz="8000" dirty="0" smtClean="0">
                <a:cs typeface="Consolas" pitchFamily="49" charset="0"/>
              </a:rPr>
              <a:t>Put plugin in \plugins directory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4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"Split Complements"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"Creates Split Complements. Duh"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SplitComplementsPlugin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4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IFunctionPlugin</a:t>
            </a:r>
            <a:endParaRPr lang="en-US" sz="4400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4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GetFunctions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return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{ {</a:t>
            </a:r>
            <a:r>
              <a:rPr lang="en-US" sz="4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4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split_complement1"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SplitComplement1Function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)}};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SplitComplement1Function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  <a:p>
            <a:pPr marL="0" indent="0">
              <a:buNone/>
            </a:pP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protected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Evaluate(</a:t>
            </a:r>
            <a:r>
              <a:rPr lang="en-US" sz="4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Env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env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arguments =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{ </a:t>
            </a:r>
            <a:r>
              <a:rPr lang="en-US" sz="4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4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.Arguments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[0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(150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};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return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SpinFunction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().Call(</a:t>
            </a:r>
            <a:r>
              <a:rPr lang="en-US" sz="4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env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arguments);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buNone/>
            </a:pPr>
            <a:r>
              <a:rPr lang="en-US" sz="6800" dirty="0">
                <a:solidFill>
                  <a:srgbClr val="000000"/>
                </a:solidFill>
                <a:cs typeface="Consolas" pitchFamily="49" charset="0"/>
              </a:rPr>
              <a:t>Command Line Usage</a:t>
            </a:r>
          </a:p>
          <a:p>
            <a:pPr marL="0" lv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4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otless.Compiler.exe </a:t>
            </a:r>
            <a:r>
              <a:rPr lang="en-US" sz="4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custom.less</a:t>
            </a:r>
            <a:r>
              <a:rPr lang="en-US" sz="4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custom.css –p </a:t>
            </a:r>
            <a:r>
              <a:rPr lang="en-US" sz="4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SplitComplementsPlugin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56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 / </a:t>
            </a:r>
            <a:br>
              <a:rPr lang="en-US" dirty="0" smtClean="0"/>
            </a:br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amsjl\Desktop\SANDCAST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066802"/>
            <a:ext cx="3706813" cy="246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4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Indented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.SCSS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text-align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a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.SASS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94175" cy="3951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text-align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666666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Indented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indentation instead of { and } for blocks</a:t>
            </a:r>
          </a:p>
          <a:p>
            <a:r>
              <a:rPr lang="en-US" dirty="0" smtClean="0"/>
              <a:t>No semicolons</a:t>
            </a:r>
          </a:p>
          <a:p>
            <a:r>
              <a:rPr lang="en-US" dirty="0" smtClean="0"/>
              <a:t>Has .sass extension instead of .</a:t>
            </a:r>
            <a:r>
              <a:rPr lang="en-US" dirty="0" err="1" smtClean="0"/>
              <a:t>scss</a:t>
            </a:r>
            <a:endParaRPr lang="en-US" dirty="0" smtClean="0"/>
          </a:p>
          <a:p>
            <a:r>
              <a:rPr lang="en-US" dirty="0" smtClean="0"/>
              <a:t>Inspired by HAML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>
                <a:latin typeface="Consolas"/>
              </a:rPr>
              <a:t>$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extra: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italic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bold";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font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"#{$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extra}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12px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arial,sans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-serif"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LESS</a:t>
            </a:r>
            <a:endParaRPr lang="en-US" b="1" dirty="0"/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extra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"italic bold";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font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"@{extra} 12px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arial,sans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-serif"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3017838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800" y="3581400"/>
            <a:ext cx="4727574" cy="2667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content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fr-FR" sz="1400" dirty="0" smtClean="0">
                <a:solidFill>
                  <a:srgbClr val="FF0000"/>
                </a:solidFill>
                <a:latin typeface="Consolas"/>
              </a:rPr>
              <a:t>  font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italic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bold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 12px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arial,sans-serif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976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SASS </a:t>
            </a:r>
            <a:br>
              <a:rPr lang="en-US" dirty="0" smtClean="0"/>
            </a:br>
            <a:r>
              <a:rPr lang="en-US" sz="3600" dirty="0" smtClean="0"/>
              <a:t>Selector and Properties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direction: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top;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selector: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.#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{$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selector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margin-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#{direction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margin-top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8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-Arguments Parameter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.box-shadow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0, @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y: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0, @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blur: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@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#000)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box-shadow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@arguments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@arguments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@arguments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.header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.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box-shadow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(2px,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.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box-shadow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(2px,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5px,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1px,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#000)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.header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861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en-US" dirty="0" smtClean="0"/>
              <a:t>Guard 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=&lt; 3){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3 )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=&lt; 6){	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6){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(7)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(4)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6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SASS and </a:t>
            </a:r>
            <a:r>
              <a:rPr lang="en-US" b="1" dirty="0" smtClean="0"/>
              <a:t>LESS?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blue: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#3bbfce;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margin: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16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.content-navigation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$blue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darken($blue, 9%)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.border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$blue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.content-navigation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#3bbfce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#2b9eab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.border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8px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8px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#3bbfce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Pattern 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navBarWidth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960px;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(annoying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	</a:t>
            </a:r>
          </a:p>
          <a:p>
            <a:pPr marL="0" indent="0">
              <a:buNone/>
            </a:pPr>
            <a:r>
              <a:rPr lang="fr-FR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(normal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font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Georgia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(@_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navBarWidth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(annoying,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(normal,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Georgia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240px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674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– Control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495800" cy="4343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($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font-size:14px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if $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&gt; 3 and $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&lt;= 6{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font-size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if $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&gt; 6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font-size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   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(7)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(4)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265238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1905000"/>
            <a:ext cx="4041775" cy="4343400"/>
          </a:xfrm>
        </p:spPr>
        <p:txBody>
          <a:bodyPr/>
          <a:lstStyle/>
          <a:p>
            <a:pPr marL="0" lv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30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– Control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05000"/>
            <a:ext cx="46482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@for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$i from 1 through 3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.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item-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#{$i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background-image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('/images/#{$i}.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png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9825" y="1265238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9825" y="1905000"/>
            <a:ext cx="4041775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.item-1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("/images/1.png")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.item-2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("/images/2.png")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.item-3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("/images/3.png")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2215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</a:t>
            </a:r>
          </a:p>
          <a:p>
            <a:pPr lvl="1"/>
            <a:r>
              <a:rPr lang="en-US" dirty="0" smtClean="0"/>
              <a:t> Compass – Provides SASS templates, image </a:t>
            </a:r>
            <a:r>
              <a:rPr lang="en-US" dirty="0" err="1" smtClean="0"/>
              <a:t>spriting</a:t>
            </a:r>
            <a:r>
              <a:rPr lang="en-US" dirty="0" smtClean="0"/>
              <a:t>, and more</a:t>
            </a:r>
          </a:p>
          <a:p>
            <a:r>
              <a:rPr lang="en-US" dirty="0" smtClean="0"/>
              <a:t>LESS  </a:t>
            </a:r>
          </a:p>
          <a:p>
            <a:pPr lvl="1"/>
            <a:r>
              <a:rPr lang="en-US" dirty="0" smtClean="0"/>
              <a:t>Twitter Bootstrap – template style, grid system, widgets, and more</a:t>
            </a:r>
          </a:p>
          <a:p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Frameless – grid/layout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SASS - </a:t>
            </a:r>
            <a:r>
              <a:rPr lang="en-US" sz="4000" b="1" dirty="0"/>
              <a:t>C</a:t>
            </a:r>
            <a:r>
              <a:rPr lang="en-US" sz="4000" b="1" dirty="0" smtClean="0"/>
              <a:t>ommand Line Options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--trace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--check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--style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nested|compact|compressed|expanded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--debug-info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--line-numbers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--load-path PATH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--require LIB?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--cache-location PATH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--no-cache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--encoding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LESS Command Line Options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--compress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yui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-compress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--verbose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--silent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--no-color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--include-path PATH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--strict-imports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908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dotLess</a:t>
            </a:r>
            <a:r>
              <a:rPr lang="en-US" sz="3600" b="1" dirty="0"/>
              <a:t> </a:t>
            </a:r>
            <a:r>
              <a:rPr lang="en-US" sz="3600" b="1" dirty="0" smtClean="0"/>
              <a:t>– Command Line Options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--minify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--keep-first-comment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--debug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--disable-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-rewriting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--import-all-less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--inline-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css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--disable-variable-redefines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384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– JavaScript </a:t>
            </a:r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`'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ue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'`;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`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100`;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"blue"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314.1592653589793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218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JavaScript </a:t>
            </a:r>
            <a:r>
              <a:rPr lang="en-US" sz="3600" b="1" dirty="0" smtClean="0"/>
              <a:t>watch option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5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5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5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500" dirty="0" err="1">
                <a:solidFill>
                  <a:prstClr val="black"/>
                </a:solidFill>
                <a:latin typeface="Consolas"/>
              </a:rPr>
              <a:t>less.env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800000"/>
                </a:solidFill>
                <a:latin typeface="Consolas"/>
              </a:rPr>
              <a:t>"development"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500" dirty="0" err="1">
                <a:solidFill>
                  <a:prstClr val="black"/>
                </a:solidFill>
                <a:latin typeface="Consolas"/>
              </a:rPr>
              <a:t>less.watch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5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sz="2400" dirty="0" smtClean="0"/>
              <a:t>“In </a:t>
            </a:r>
            <a:r>
              <a:rPr lang="en-US" sz="2400" dirty="0"/>
              <a:t>development mode CSS won’t be cached and the watch mode should auto refresh your CSS when you save your .less </a:t>
            </a:r>
            <a:r>
              <a:rPr lang="en-US" sz="2400" dirty="0" smtClean="0"/>
              <a:t>file”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- Namespaces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00000"/>
                </a:solidFill>
                <a:latin typeface="Consolas"/>
              </a:rPr>
              <a:t>jakesStuff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.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roundedCorners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(@radius: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10px){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-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moz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-border-radius: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@radius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@radius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@radius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0000"/>
                </a:solidFill>
                <a:latin typeface="Consolas"/>
              </a:rPr>
              <a:t>.content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  background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#ff0000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.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jakesStuff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roundedCorners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(5px)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#ff0000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0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DRY Principle </a:t>
            </a:r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4000" b="1" dirty="0" smtClean="0"/>
              <a:t>D</a:t>
            </a:r>
            <a:r>
              <a:rPr lang="en-US" sz="4000" dirty="0" smtClean="0"/>
              <a:t> </a:t>
            </a:r>
            <a:r>
              <a:rPr lang="en-US" sz="4000" dirty="0" err="1" smtClean="0"/>
              <a:t>on’t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4000" b="1" dirty="0" smtClean="0"/>
              <a:t>R</a:t>
            </a:r>
            <a:r>
              <a:rPr lang="en-US" sz="4000" dirty="0" smtClean="0"/>
              <a:t> </a:t>
            </a:r>
            <a:r>
              <a:rPr lang="en-US" sz="4000" dirty="0" err="1" smtClean="0"/>
              <a:t>epeat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4000" b="1" dirty="0" smtClean="0"/>
              <a:t>Y</a:t>
            </a:r>
            <a:r>
              <a:rPr lang="en-US" sz="4000" dirty="0" smtClean="0"/>
              <a:t> </a:t>
            </a:r>
            <a:r>
              <a:rPr lang="en-US" sz="4000" dirty="0" err="1" smtClean="0"/>
              <a:t>ourself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99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21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/>
              <a:t>Link </a:t>
            </a:r>
            <a:r>
              <a:rPr lang="en-US" sz="3800" dirty="0" smtClean="0"/>
              <a:t>Bundle: </a:t>
            </a:r>
          </a:p>
          <a:p>
            <a:pPr lvl="1"/>
            <a:r>
              <a:rPr lang="en-US" dirty="0" smtClean="0"/>
              <a:t>bit.ly/</a:t>
            </a:r>
            <a:r>
              <a:rPr lang="en-US" dirty="0" err="1" smtClean="0"/>
              <a:t>sassandless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The slides for this presentation</a:t>
            </a:r>
          </a:p>
          <a:p>
            <a:pPr lvl="1"/>
            <a:r>
              <a:rPr lang="en-US" dirty="0" smtClean="0"/>
              <a:t>Sass</a:t>
            </a:r>
            <a:endParaRPr lang="en-US" dirty="0"/>
          </a:p>
          <a:p>
            <a:pPr lvl="1"/>
            <a:r>
              <a:rPr lang="en-US" dirty="0" smtClean="0"/>
              <a:t>Less</a:t>
            </a:r>
            <a:endParaRPr lang="en-US" dirty="0"/>
          </a:p>
          <a:p>
            <a:pPr lvl="1"/>
            <a:r>
              <a:rPr lang="en-US" dirty="0" smtClean="0"/>
              <a:t>Ruby installer</a:t>
            </a:r>
          </a:p>
          <a:p>
            <a:pPr lvl="1"/>
            <a:r>
              <a:rPr lang="en-US" dirty="0"/>
              <a:t>Iron </a:t>
            </a:r>
            <a:r>
              <a:rPr lang="en-US" dirty="0" smtClean="0"/>
              <a:t>Ruby installer</a:t>
            </a:r>
          </a:p>
          <a:p>
            <a:pPr lvl="1"/>
            <a:r>
              <a:rPr lang="en-US" dirty="0" err="1" smtClean="0"/>
              <a:t>SassAndCoffee</a:t>
            </a:r>
            <a:endParaRPr lang="en-US" dirty="0" smtClean="0"/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err="1" smtClean="0"/>
              <a:t>Dotless</a:t>
            </a:r>
            <a:endParaRPr lang="en-US" dirty="0" smtClean="0"/>
          </a:p>
          <a:p>
            <a:pPr lvl="1"/>
            <a:r>
              <a:rPr lang="en-US" dirty="0" smtClean="0"/>
              <a:t>Compass</a:t>
            </a:r>
          </a:p>
          <a:p>
            <a:pPr lvl="1"/>
            <a:r>
              <a:rPr lang="en-US" dirty="0" smtClean="0"/>
              <a:t>Twitter </a:t>
            </a:r>
            <a:r>
              <a:rPr lang="en-US" dirty="0" err="1" smtClean="0"/>
              <a:t>bootstrapper</a:t>
            </a:r>
            <a:endParaRPr lang="en-US" dirty="0" smtClean="0"/>
          </a:p>
          <a:p>
            <a:pPr lvl="1"/>
            <a:r>
              <a:rPr lang="en-US" dirty="0" smtClean="0"/>
              <a:t>Comparison Articles</a:t>
            </a:r>
          </a:p>
        </p:txBody>
      </p:sp>
    </p:spTree>
    <p:extLst>
      <p:ext uri="{BB962C8B-B14F-4D97-AF65-F5344CB8AC3E}">
        <p14:creationId xmlns:p14="http://schemas.microsoft.com/office/powerpoint/2010/main" val="41890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you think of a question later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Jake Adams</a:t>
            </a:r>
          </a:p>
          <a:p>
            <a:pPr marL="0" indent="0">
              <a:buNone/>
            </a:pPr>
            <a:r>
              <a:rPr lang="en-US" dirty="0"/>
              <a:t>Senior Programmer Analyst</a:t>
            </a:r>
          </a:p>
          <a:p>
            <a:pPr marL="0" indent="0">
              <a:buNone/>
            </a:pPr>
            <a:r>
              <a:rPr lang="en-US" dirty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b="1" dirty="0"/>
              <a:t>jacobladams</a:t>
            </a:r>
            <a:r>
              <a:rPr lang="en-US" dirty="0"/>
              <a:t>@gmail.com</a:t>
            </a:r>
          </a:p>
          <a:p>
            <a:pPr marL="0" indent="0">
              <a:buNone/>
            </a:pPr>
            <a:r>
              <a:rPr lang="en-US" dirty="0"/>
              <a:t>twitter: @</a:t>
            </a:r>
            <a:r>
              <a:rPr lang="en-US" b="1" dirty="0" err="1"/>
              <a:t>jacobladams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geekswithblogs.com/</a:t>
            </a:r>
            <a:r>
              <a:rPr lang="en-US" b="1" dirty="0" err="1"/>
              <a:t>jacobladams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github.com/</a:t>
            </a:r>
            <a:r>
              <a:rPr lang="en-US" b="1" dirty="0" err="1"/>
              <a:t>jacobladams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Link Bundle: </a:t>
            </a:r>
            <a:r>
              <a:rPr lang="en-US" dirty="0" smtClean="0"/>
              <a:t>bit.ly/</a:t>
            </a:r>
            <a:r>
              <a:rPr lang="en-US" dirty="0" err="1" smtClean="0"/>
              <a:t>sassandless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Eval</a:t>
            </a:r>
            <a:r>
              <a:rPr lang="en-US"/>
              <a:t> </a:t>
            </a:r>
            <a:r>
              <a:rPr lang="en-US" smtClean="0"/>
              <a:t>: http://stldodn.com/m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GetStatsDatabase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Source=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GetNumberOfAccounts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stats.NumberOfAccounts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Source=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GetNumberOfClients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stats.NumberOfClients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stats;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_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GetStatsDatabase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stats.NumberOfAccounts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1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GetNumberOfAccounts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stats.NumberOfClients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1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GetNumberOfClients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stats;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(_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r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eturn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owerPointTheme">
  <a:themeElements>
    <a:clrScheme name="Em Desig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m Design">
      <a:majorFont>
        <a:latin typeface="Neutra Display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4164</Words>
  <Application>Microsoft Office PowerPoint</Application>
  <PresentationFormat>On-screen Show (4:3)</PresentationFormat>
  <Paragraphs>1191</Paragraphs>
  <Slides>72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EmPowerPointTheme</vt:lpstr>
      <vt:lpstr>Office Theme</vt:lpstr>
      <vt:lpstr>Write LESS CSS and make it SASSier</vt:lpstr>
      <vt:lpstr>PowerPoint Presentation</vt:lpstr>
      <vt:lpstr>About Me</vt:lpstr>
      <vt:lpstr>Overview</vt:lpstr>
      <vt:lpstr>What are SASS and LESS?</vt:lpstr>
      <vt:lpstr>What are SASS and LESS?</vt:lpstr>
      <vt:lpstr>Why?</vt:lpstr>
      <vt:lpstr>Don’t Repeat Yourself</vt:lpstr>
      <vt:lpstr>Don’t Repeat Yourself</vt:lpstr>
      <vt:lpstr>Don’t Repeat Yourself</vt:lpstr>
      <vt:lpstr>Make the machines work for you,  not vice versa…</vt:lpstr>
      <vt:lpstr>HOW? – SETUP</vt:lpstr>
      <vt:lpstr>How?</vt:lpstr>
      <vt:lpstr>Install SASS</vt:lpstr>
      <vt:lpstr>SASS Command Line Usage</vt:lpstr>
      <vt:lpstr>SassAndCoffee</vt:lpstr>
      <vt:lpstr>LESS</vt:lpstr>
      <vt:lpstr>LESS</vt:lpstr>
      <vt:lpstr>LESS</vt:lpstr>
      <vt:lpstr>LESS</vt:lpstr>
      <vt:lpstr>PowerPoint Presentation</vt:lpstr>
      <vt:lpstr>LESS –VS2012 RC</vt:lpstr>
      <vt:lpstr>Precompile vs. Dynamic</vt:lpstr>
      <vt:lpstr>Features</vt:lpstr>
      <vt:lpstr>Variables</vt:lpstr>
      <vt:lpstr>Variables</vt:lpstr>
      <vt:lpstr>Variable Scoping</vt:lpstr>
      <vt:lpstr>Mixins</vt:lpstr>
      <vt:lpstr>Mixins</vt:lpstr>
      <vt:lpstr>CSS3 Vendor Prefixes</vt:lpstr>
      <vt:lpstr>Mixins and Vendor Prefixes</vt:lpstr>
      <vt:lpstr>Parametric Mixins</vt:lpstr>
      <vt:lpstr>LESS  Mixins without Replication</vt:lpstr>
      <vt:lpstr>SASS  Selector Inheritance</vt:lpstr>
      <vt:lpstr>Imports - LESS</vt:lpstr>
      <vt:lpstr>Imports - LESS</vt:lpstr>
      <vt:lpstr>Imports - SASS</vt:lpstr>
      <vt:lpstr>Imports - SASS</vt:lpstr>
      <vt:lpstr>BREAK TIME!</vt:lpstr>
      <vt:lpstr>Guess the Mess</vt:lpstr>
      <vt:lpstr>Nesting</vt:lpstr>
      <vt:lpstr>SASS – Parent References</vt:lpstr>
      <vt:lpstr>SASS Nested Properties</vt:lpstr>
      <vt:lpstr>Operations</vt:lpstr>
      <vt:lpstr>Functions - Common</vt:lpstr>
      <vt:lpstr>Function – Unique</vt:lpstr>
      <vt:lpstr>Comments</vt:lpstr>
      <vt:lpstr>Extensibility</vt:lpstr>
      <vt:lpstr>SASS – Custom Functions</vt:lpstr>
      <vt:lpstr>SASS – Custom Functions</vt:lpstr>
      <vt:lpstr>LESS – Custom Functions</vt:lpstr>
      <vt:lpstr>dotless – Plugins</vt:lpstr>
      <vt:lpstr>Bonus Material /  Advanced features</vt:lpstr>
      <vt:lpstr>SASS Indented Syntax</vt:lpstr>
      <vt:lpstr>SASS Indented Syntax</vt:lpstr>
      <vt:lpstr>String Interpolation</vt:lpstr>
      <vt:lpstr>SASS  Selector and Properties</vt:lpstr>
      <vt:lpstr>LESS -Arguments Parameter</vt:lpstr>
      <vt:lpstr>LESS Guard Statements</vt:lpstr>
      <vt:lpstr>LESS Pattern Matching</vt:lpstr>
      <vt:lpstr>SASS – Control Directives</vt:lpstr>
      <vt:lpstr>SASS – Control Directives</vt:lpstr>
      <vt:lpstr>Frameworks</vt:lpstr>
      <vt:lpstr>SASS - Command Line Options</vt:lpstr>
      <vt:lpstr>LESS Command Line Options</vt:lpstr>
      <vt:lpstr>dotLess – Command Line Options</vt:lpstr>
      <vt:lpstr>LESS – JavaScript Eval</vt:lpstr>
      <vt:lpstr>LESS  JavaScript watch option</vt:lpstr>
      <vt:lpstr>LESS - Namespaces</vt:lpstr>
      <vt:lpstr>Questions?</vt:lpstr>
      <vt:lpstr>Links</vt:lpstr>
      <vt:lpstr>If you think of a question later</vt:lpstr>
    </vt:vector>
  </TitlesOfParts>
  <Company>Thompson Coburn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LESS CSS and make it SASSier</dc:title>
  <dc:creator>Jacob Adams</dc:creator>
  <cp:lastModifiedBy>Jacob Adams</cp:lastModifiedBy>
  <cp:revision>230</cp:revision>
  <dcterms:created xsi:type="dcterms:W3CDTF">2012-07-19T21:09:02Z</dcterms:created>
  <dcterms:modified xsi:type="dcterms:W3CDTF">2012-08-03T17:46:26Z</dcterms:modified>
</cp:coreProperties>
</file>