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5" r:id="rId5"/>
    <p:sldId id="258" r:id="rId6"/>
    <p:sldId id="262" r:id="rId7"/>
    <p:sldId id="266" r:id="rId8"/>
    <p:sldId id="268" r:id="rId9"/>
    <p:sldId id="270" r:id="rId10"/>
    <p:sldId id="271" r:id="rId11"/>
    <p:sldId id="272" r:id="rId12"/>
    <p:sldId id="267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80064"/>
    <a:srgbClr val="C33A1F"/>
    <a:srgbClr val="0000CC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92" d="100"/>
          <a:sy n="92" d="100"/>
        </p:scale>
        <p:origin x="8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2826" y="235236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39" y="1224114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6"/>
            <a:ext cx="8246070" cy="345112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762" y="318046"/>
            <a:ext cx="648956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510" y="1069258"/>
            <a:ext cx="6511411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215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764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5003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764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5003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2761" y="2482923"/>
            <a:ext cx="6961239" cy="1334728"/>
          </a:xfrm>
        </p:spPr>
        <p:txBody>
          <a:bodyPr>
            <a:normAutofit/>
          </a:bodyPr>
          <a:lstStyle/>
          <a:p>
            <a:r>
              <a:rPr lang="en-US" dirty="0"/>
              <a:t>Stock Traders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6518" y="4413457"/>
            <a:ext cx="1717482" cy="730043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1800" dirty="0"/>
              <a:t>Alyssa Younger</a:t>
            </a:r>
          </a:p>
          <a:p>
            <a:pPr algn="l"/>
            <a:r>
              <a:rPr lang="en-US" sz="1800" dirty="0"/>
              <a:t>John Ryan</a:t>
            </a:r>
          </a:p>
          <a:p>
            <a:pPr algn="l"/>
            <a:r>
              <a:rPr lang="en-US" sz="1800" dirty="0" err="1"/>
              <a:t>Kamalnivas</a:t>
            </a:r>
            <a:r>
              <a:rPr lang="en-US" sz="1800" dirty="0"/>
              <a:t> Balasubramanian</a:t>
            </a:r>
          </a:p>
          <a:p>
            <a:pPr algn="l"/>
            <a:r>
              <a:rPr lang="en-US" sz="1800" dirty="0"/>
              <a:t>Patricia Rajamanickam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Predictions &amp; Algorithmic Trading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CC1DC-0684-3973-C028-AF0421B3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62" y="1396308"/>
            <a:ext cx="6774721" cy="28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5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830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C25-27E3-D56A-E0A7-B2C4631A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ideas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A27ACF-A08D-364D-99A9-7CADCF2F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screener can be extended to wider pool of stocks, ETFs &amp; other securities.</a:t>
            </a:r>
          </a:p>
          <a:p>
            <a:r>
              <a:rPr lang="en-US" sz="1800" dirty="0"/>
              <a:t>If integrated with a user based database, we could even push notifications based on the screening criteria.</a:t>
            </a:r>
          </a:p>
          <a:p>
            <a:r>
              <a:rPr lang="en-US" sz="1800" dirty="0"/>
              <a:t>The algo trading tool can provide a lot more commonly used algorithms while allowing the user to backtest the algorithm before deploying it in real-time.</a:t>
            </a:r>
          </a:p>
        </p:txBody>
      </p:sp>
    </p:spTree>
    <p:extLst>
      <p:ext uri="{BB962C8B-B14F-4D97-AF65-F5344CB8AC3E}">
        <p14:creationId xmlns:p14="http://schemas.microsoft.com/office/powerpoint/2010/main" val="146284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D674C-A884-F0EF-625A-4D3B1999007F}"/>
              </a:ext>
            </a:extLst>
          </p:cNvPr>
          <p:cNvSpPr txBox="1"/>
          <p:nvPr/>
        </p:nvSpPr>
        <p:spPr>
          <a:xfrm>
            <a:off x="3941064" y="2313432"/>
            <a:ext cx="258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Challenges </a:t>
            </a:r>
          </a:p>
          <a:p>
            <a:r>
              <a:rPr lang="en-US" dirty="0"/>
              <a:t>Expansion Ideas</a:t>
            </a:r>
          </a:p>
          <a:p>
            <a:r>
              <a:rPr lang="en-US" dirty="0"/>
              <a:t>Questions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Apply the learnings from the course to build a dashboard for investors &amp; traders to make informed financial decisions.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Apply the learnings from the course to build a dashboard for investors &amp; traders to make informed financial decisions.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370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C25-27E3-D56A-E0A7-B2C4631A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A27ACF-A08D-364D-99A9-7CADCF2F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Goal: Screen stocks to identify new stocks from a pool based on a set of criteria.</a:t>
            </a:r>
          </a:p>
          <a:p>
            <a:endParaRPr lang="en-US" sz="1800" dirty="0"/>
          </a:p>
          <a:p>
            <a:r>
              <a:rPr lang="en-US" sz="1800" dirty="0"/>
              <a:t>Limit the pool of stocks to NASDAQ100.</a:t>
            </a:r>
          </a:p>
          <a:p>
            <a:endParaRPr lang="en-US" sz="1800" dirty="0"/>
          </a:p>
          <a:p>
            <a:r>
              <a:rPr lang="en-US" sz="1800" dirty="0"/>
              <a:t>The criteria used to screen the pool are the market cap &amp; sector info.</a:t>
            </a:r>
          </a:p>
          <a:p>
            <a:endParaRPr lang="en-US" sz="1800" dirty="0"/>
          </a:p>
          <a:p>
            <a:r>
              <a:rPr lang="en-US" sz="1800" dirty="0"/>
              <a:t>This idea can be very easily extended to a much larger pool of stocks &amp; more customized </a:t>
            </a:r>
            <a:r>
              <a:rPr lang="en-US" sz="1800" dirty="0" err="1"/>
              <a:t>criterias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27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C25-27E3-D56A-E0A7-B2C4631A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F6A1C-9BA7-BD40-8C65-50CD3AE7D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1" y="1106269"/>
            <a:ext cx="5674690" cy="3162320"/>
          </a:xfrm>
        </p:spPr>
      </p:pic>
    </p:spTree>
    <p:extLst>
      <p:ext uri="{BB962C8B-B14F-4D97-AF65-F5344CB8AC3E}">
        <p14:creationId xmlns:p14="http://schemas.microsoft.com/office/powerpoint/2010/main" val="405830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8C1F-5347-7BB4-CAF7-9A1FE116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Rolling Averages and Volatility</a:t>
            </a:r>
            <a:br>
              <a:rPr lang="en-US" sz="2000" dirty="0"/>
            </a:br>
            <a:r>
              <a:rPr lang="en-US" sz="1200" dirty="0"/>
              <a:t>Set as of July 25th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082BA7-AE52-532A-6A9E-174D101BC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335" y="1178306"/>
            <a:ext cx="3371190" cy="166133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0BCD21-58DF-E5AB-5C65-98F248102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95" b="4844"/>
          <a:stretch/>
        </p:blipFill>
        <p:spPr bwMode="auto">
          <a:xfrm>
            <a:off x="5516705" y="1178306"/>
            <a:ext cx="3416554" cy="1661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D0F7083-7694-742F-17CB-8869A0926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05" b="5413"/>
          <a:stretch/>
        </p:blipFill>
        <p:spPr bwMode="auto">
          <a:xfrm>
            <a:off x="1972335" y="3160887"/>
            <a:ext cx="3371190" cy="16613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D6E72A-3FC4-A04A-FF0B-98819732E9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" t="13296" r="-427" b="4843"/>
          <a:stretch/>
        </p:blipFill>
        <p:spPr bwMode="auto">
          <a:xfrm>
            <a:off x="5562068" y="3160887"/>
            <a:ext cx="3371191" cy="1697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04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&amp; Algorithmic Trading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/>
              <a:t>DMAC (Dual Moving Average Crossover) Algorithmic Trading Model</a:t>
            </a:r>
          </a:p>
          <a:p>
            <a:pPr algn="l"/>
            <a:r>
              <a:rPr lang="en-US" sz="1400" dirty="0"/>
              <a:t>Applied this strategy across companies in the NASDAQ-100</a:t>
            </a:r>
          </a:p>
          <a:p>
            <a:pPr algn="l"/>
            <a:r>
              <a:rPr lang="en-US" sz="1400" dirty="0"/>
              <a:t>Roughly 2 years of trading data</a:t>
            </a:r>
          </a:p>
          <a:p>
            <a:pPr algn="l"/>
            <a:r>
              <a:rPr lang="en-US" sz="1400" dirty="0"/>
              <a:t>Entry / exits signals with projected profits/losses as well ROI (return on investment)</a:t>
            </a:r>
          </a:p>
          <a:p>
            <a:pPr algn="l"/>
            <a:r>
              <a:rPr lang="en-US" sz="1400" dirty="0"/>
              <a:t>Profit and Loss / ROI computations assume standard trade qty of 100 shares per buy trade</a:t>
            </a:r>
          </a:p>
          <a:p>
            <a:pPr marL="0" indent="0" algn="l"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800" dirty="0"/>
              <a:t>Enhancements</a:t>
            </a:r>
          </a:p>
          <a:p>
            <a:r>
              <a:rPr lang="en-US" sz="1400" dirty="0"/>
              <a:t>Customizable short and long windows </a:t>
            </a:r>
          </a:p>
          <a:p>
            <a:r>
              <a:rPr lang="en-US" sz="1400" dirty="0"/>
              <a:t>Differing trade quantities</a:t>
            </a:r>
          </a:p>
          <a:p>
            <a:r>
              <a:rPr lang="en-US" sz="1400" dirty="0"/>
              <a:t>Layering more detail into the algo strategy </a:t>
            </a:r>
          </a:p>
          <a:p>
            <a:pPr algn="l"/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869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On-screen Show (16:9)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Stock Traders Application</vt:lpstr>
      <vt:lpstr>Topics</vt:lpstr>
      <vt:lpstr>Background</vt:lpstr>
      <vt:lpstr>Background</vt:lpstr>
      <vt:lpstr>Analysis</vt:lpstr>
      <vt:lpstr>Screener</vt:lpstr>
      <vt:lpstr>Screener</vt:lpstr>
      <vt:lpstr>Rolling Averages and Volatility Set as of July 25th</vt:lpstr>
      <vt:lpstr>Predictions &amp; Algorithmic Trading</vt:lpstr>
      <vt:lpstr>Predictions &amp; Algorithmic Trading cont’d</vt:lpstr>
      <vt:lpstr>Challenges</vt:lpstr>
      <vt:lpstr>Expansion ideas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2022-08-05T20:37:14Z</dcterms:modified>
</cp:coreProperties>
</file>