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Ubuntu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1C5BDA-397E-4FDE-AF70-9BB9D5F3B810}">
  <a:tblStyle styleId="{8C1C5BDA-397E-4FDE-AF70-9BB9D5F3B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bold.fntdata"/><Relationship Id="rId30" Type="http://schemas.openxmlformats.org/officeDocument/2006/relationships/font" Target="fonts/Ubuntu-regular.fntdata"/><Relationship Id="rId11" Type="http://schemas.openxmlformats.org/officeDocument/2006/relationships/slide" Target="slides/slide5.xml"/><Relationship Id="rId33" Type="http://schemas.openxmlformats.org/officeDocument/2006/relationships/font" Target="fonts/Ubuntu-boldItalic.fntdata"/><Relationship Id="rId10" Type="http://schemas.openxmlformats.org/officeDocument/2006/relationships/slide" Target="slides/slide4.xml"/><Relationship Id="rId32" Type="http://schemas.openxmlformats.org/officeDocument/2006/relationships/font" Target="fonts/Ubuntu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88c450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88c450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913ef44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913ef44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913ef44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913ef44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913ef44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913ef44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913ef44a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913ef44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913ef44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913ef44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913ef44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913ef44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913ef44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913ef44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13ef44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913ef44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913ef44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913ef44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913ef44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913ef44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88c450a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88c450a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13ef44a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913ef44a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8fbf234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8fbf234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8fbf234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8fbf234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88c450ac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88c450ac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8c450a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8c450a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8b3dc8b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8b3dc8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b3dc8b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b3dc8b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b3dc8b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8b3dc8b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8fbf234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8fbf234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8fbf2347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8fbf2347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8fbf2347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8fbf2347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matching ; sorting, post processing,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6000" y="620150"/>
            <a:ext cx="7572000" cy="16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Impact of Simplified Alignment on LLM Reasoning Performance</a:t>
            </a:r>
            <a:endParaRPr b="1" sz="3133">
              <a:solidFill>
                <a:srgbClr val="3D85C6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684425" y="1864100"/>
            <a:ext cx="7572000" cy="16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Group - 15</a:t>
            </a:r>
            <a:endParaRPr sz="1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r>
              <a:rPr lang="en" sz="170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 Agastya Seth, Atharva Gupta, Bhavya Kandhari, Sudamshu S Rao</a:t>
            </a:r>
            <a:endParaRPr sz="170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EXPERIMENT DESIGN - DPO TRAINING CONFIGURATION</a:t>
            </a:r>
            <a:endParaRPr sz="242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Models:</a:t>
            </a:r>
            <a:r>
              <a:rPr lang="en" sz="1300">
                <a:solidFill>
                  <a:srgbClr val="0E0E0E"/>
                </a:solidFill>
              </a:rPr>
              <a:t> Llama 3.1 (8B Instruct), </a:t>
            </a:r>
            <a:r>
              <a:rPr lang="en" sz="1300">
                <a:solidFill>
                  <a:srgbClr val="0E0E0E"/>
                </a:solidFill>
              </a:rPr>
              <a:t>Llama 3.1 (70B Instruct)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Dataset:</a:t>
            </a:r>
            <a:r>
              <a:rPr lang="en" sz="1300">
                <a:solidFill>
                  <a:srgbClr val="0E0E0E"/>
                </a:solidFill>
              </a:rPr>
              <a:t> ELI5 for alignment; GSM8K and MMLU for evaluation.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Batch Size:</a:t>
            </a:r>
            <a:r>
              <a:rPr lang="en" sz="1300">
                <a:solidFill>
                  <a:srgbClr val="0E0E0E"/>
                </a:solidFill>
              </a:rPr>
              <a:t> 16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Epochs:</a:t>
            </a:r>
            <a:r>
              <a:rPr lang="en" sz="1300">
                <a:solidFill>
                  <a:srgbClr val="0E0E0E"/>
                </a:solidFill>
              </a:rPr>
              <a:t> 3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Learning Rate:</a:t>
            </a:r>
            <a:r>
              <a:rPr lang="en" sz="1300">
                <a:solidFill>
                  <a:srgbClr val="0E0E0E"/>
                </a:solidFill>
              </a:rPr>
              <a:t> 2e-5 with cosine annealing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Optimizer:</a:t>
            </a:r>
            <a:r>
              <a:rPr lang="en" sz="1300">
                <a:solidFill>
                  <a:srgbClr val="0E0E0E"/>
                </a:solidFill>
              </a:rPr>
              <a:t> AdamW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Precision:</a:t>
            </a:r>
            <a:r>
              <a:rPr lang="en" sz="1300">
                <a:solidFill>
                  <a:srgbClr val="0E0E0E"/>
                </a:solidFill>
              </a:rPr>
              <a:t> Mixed Precision (FP16)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GPUs:</a:t>
            </a:r>
            <a:r>
              <a:rPr lang="en" sz="1300">
                <a:solidFill>
                  <a:srgbClr val="0E0E0E"/>
                </a:solidFill>
              </a:rPr>
              <a:t> 4 NVIDIA A100 GPUs (80GB each)</a:t>
            </a:r>
            <a:endParaRPr sz="13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EVALUATION METRICS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017725"/>
            <a:ext cx="85206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Quantitative Metric: Accuracy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Measure the percentage of correct answers generated by the model compared to the ground truth.</a:t>
            </a:r>
            <a:endParaRPr sz="13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Purpose:</a:t>
            </a:r>
            <a:r>
              <a:rPr lang="en" sz="1300">
                <a:solidFill>
                  <a:schemeClr val="dk1"/>
                </a:solidFill>
              </a:rPr>
              <a:t> Provides a clear metric to compare model performance before and after alignment with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examples.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Qualitative Metric: ROSCOE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rgbClr val="0E0E0E"/>
                </a:solidFill>
              </a:rPr>
              <a:t>A metric designed to evaluate the </a:t>
            </a:r>
            <a:r>
              <a:rPr b="1" lang="en" sz="1300">
                <a:solidFill>
                  <a:srgbClr val="0E0E0E"/>
                </a:solidFill>
              </a:rPr>
              <a:t>quality of reasoning</a:t>
            </a:r>
            <a:r>
              <a:rPr lang="en" sz="1300">
                <a:solidFill>
                  <a:srgbClr val="0E0E0E"/>
                </a:solidFill>
              </a:rPr>
              <a:t> in generated responses.</a:t>
            </a:r>
            <a:endParaRPr sz="1300">
              <a:solidFill>
                <a:srgbClr val="0E0E0E"/>
              </a:solidFill>
            </a:endParaRPr>
          </a:p>
          <a:p>
            <a:pPr indent="-317500" lvl="0" marL="7747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0E"/>
                </a:solidFill>
              </a:rPr>
              <a:t>Key Components:</a:t>
            </a:r>
            <a:endParaRPr b="1" sz="1300">
              <a:solidFill>
                <a:srgbClr val="0E0E0E"/>
              </a:solidFill>
            </a:endParaRPr>
          </a:p>
          <a:p>
            <a:pPr indent="-311150" lvl="0" marL="9144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Logical Coherence:</a:t>
            </a:r>
            <a:r>
              <a:rPr lang="en" sz="1300">
                <a:solidFill>
                  <a:srgbClr val="0E0E0E"/>
                </a:solidFill>
              </a:rPr>
              <a:t> Measures if the steps in the reasoning process are logically connected.</a:t>
            </a:r>
            <a:endParaRPr sz="1300">
              <a:solidFill>
                <a:srgbClr val="0E0E0E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Relevance:</a:t>
            </a:r>
            <a:r>
              <a:rPr lang="en" sz="1300">
                <a:solidFill>
                  <a:srgbClr val="0E0E0E"/>
                </a:solidFill>
              </a:rPr>
              <a:t> Assesses whether each step contributes meaningfully to the final answer.</a:t>
            </a:r>
            <a:endParaRPr sz="1300">
              <a:solidFill>
                <a:srgbClr val="0E0E0E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Completeness:</a:t>
            </a:r>
            <a:r>
              <a:rPr lang="en" sz="1300">
                <a:solidFill>
                  <a:srgbClr val="0E0E0E"/>
                </a:solidFill>
              </a:rPr>
              <a:t> Evaluates whether all necessary reasoning steps are included in the response.</a:t>
            </a:r>
            <a:endParaRPr sz="1300">
              <a:solidFill>
                <a:srgbClr val="0E0E0E"/>
              </a:solidFill>
            </a:endParaRPr>
          </a:p>
          <a:p>
            <a:pPr indent="-317500" lvl="0" marL="7747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E0E0E"/>
                </a:solidFill>
              </a:rPr>
              <a:t>Purpose: </a:t>
            </a:r>
            <a:r>
              <a:rPr lang="en" sz="1300">
                <a:solidFill>
                  <a:srgbClr val="0E0E0E"/>
                </a:solidFill>
              </a:rPr>
              <a:t>Used to qualitatively analyze how well the model explains its answers, particularly on reasoning-intensive tasks like GSM8K.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RESULTS AND OBSERVATIONS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017725"/>
            <a:ext cx="85206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127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0E"/>
                </a:solidFill>
              </a:rPr>
              <a:t>Evaluation Overview:</a:t>
            </a:r>
            <a:endParaRPr b="1"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lang="en" sz="1300">
                <a:solidFill>
                  <a:srgbClr val="0E0E0E"/>
                </a:solidFill>
              </a:rPr>
              <a:t>Conducted on reasoning benchmarks such as MMLU and GSM8K using few-shot prompts.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lang="en" sz="1300">
                <a:solidFill>
                  <a:srgbClr val="0E0E0E"/>
                </a:solidFill>
              </a:rPr>
              <a:t>Performance measured across multiple subjects and categories to assess reasoning accuracy and clarity.</a:t>
            </a:r>
            <a:endParaRPr sz="1300">
              <a:solidFill>
                <a:srgbClr val="0E0E0E"/>
              </a:solidFill>
            </a:endParaRPr>
          </a:p>
          <a:p>
            <a:pPr indent="-127000" lvl="0" marL="127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E0E0E"/>
              </a:solidFill>
            </a:endParaRPr>
          </a:p>
          <a:p>
            <a:pPr indent="-127000" lvl="0" marL="127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0E"/>
                </a:solidFill>
              </a:rPr>
              <a:t>Preliminary Insights:</a:t>
            </a:r>
            <a:endParaRPr b="1"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lang="en" sz="1300">
                <a:solidFill>
                  <a:srgbClr val="0E0E0E"/>
                </a:solidFill>
              </a:rPr>
              <a:t>Initial observations suggest potential trade-offs between alignment for simplicity and reasoning depth.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lang="en" sz="1300">
                <a:solidFill>
                  <a:srgbClr val="0E0E0E"/>
                </a:solidFill>
              </a:rPr>
              <a:t>Examples-based prompts improved contextual understanding and response accuracy for some tasks.</a:t>
            </a:r>
            <a:endParaRPr sz="1300">
              <a:solidFill>
                <a:srgbClr val="0E0E0E"/>
              </a:solidFill>
            </a:endParaRPr>
          </a:p>
          <a:p>
            <a:pPr indent="-127000" lvl="0" marL="127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E0E0E"/>
                </a:solidFill>
              </a:rPr>
              <a:t>Challenges Faced:</a:t>
            </a:r>
            <a:endParaRPr b="1" sz="1300">
              <a:solidFill>
                <a:srgbClr val="0E0E0E"/>
              </a:solidFill>
            </a:endParaRPr>
          </a:p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Variations in performance across different subject areas.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generating coherent multi-step reasoning for complex benchmarks.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QUANTITATIVE RESULTS: MMLU ACCURACY BY SUBJECT</a:t>
            </a:r>
            <a:endParaRPr sz="2320"/>
          </a:p>
        </p:txBody>
      </p:sp>
      <p:sp>
        <p:nvSpPr>
          <p:cNvPr id="145" name="Google Shape;145;p25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46" name="Google Shape;146;p25"/>
          <p:cNvGraphicFramePr/>
          <p:nvPr/>
        </p:nvGraphicFramePr>
        <p:xfrm>
          <a:off x="952500" y="113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{8C1C5BDA-397E-4FDE-AF70-9BB9D5F3B810}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Subject Category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Baseline (Pre-Alignment)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Post-Alignment with Examples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Change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Humanities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42.1%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50.4%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+8.3%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STEM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39.8%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35.4%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-4.4%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Social Sciences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41.2%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38.7%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-2.5%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Other Professions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36.7%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34.3%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-2.4%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25"/>
          <p:cNvSpPr txBox="1"/>
          <p:nvPr/>
        </p:nvSpPr>
        <p:spPr>
          <a:xfrm>
            <a:off x="425650" y="3071900"/>
            <a:ext cx="7889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Post-alignment improved performance in Humanities (e.g., history, literature), likely due to better contextual understanding with examples.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Significant drops were observed in STEM and Other Professions, possibly due to oversimplification of responses.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Overall, the alignment did not yield consistent improvements across categories.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QUANTITATIVE RESULTS: MMLU ACCURACY BY SUBJECT</a:t>
            </a:r>
            <a:endParaRPr sz="2320"/>
          </a:p>
        </p:txBody>
      </p:sp>
      <p:sp>
        <p:nvSpPr>
          <p:cNvPr id="153" name="Google Shape;153;p26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38" y="1170125"/>
            <a:ext cx="6538928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QUALITATIVE RESULTS: MMLU: REASONING QUALITY (ROSCOE SCORES)</a:t>
            </a:r>
            <a:endParaRPr sz="1820"/>
          </a:p>
        </p:txBody>
      </p:sp>
      <p:sp>
        <p:nvSpPr>
          <p:cNvPr id="160" name="Google Shape;160;p27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61" name="Google Shape;161;p27"/>
          <p:cNvGraphicFramePr/>
          <p:nvPr/>
        </p:nvGraphicFramePr>
        <p:xfrm>
          <a:off x="952500" y="115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{8C1C5BDA-397E-4FDE-AF70-9BB9D5F3B810}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Baseline (Pre-Alignment)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Post-Alignment with Examples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Change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Logical Coherence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65.2%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67.8%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+2.6%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Relevance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60.5%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55.7%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-4.8%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Completeness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58.7%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54.1%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-4.6%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7"/>
          <p:cNvSpPr txBox="1"/>
          <p:nvPr/>
        </p:nvSpPr>
        <p:spPr>
          <a:xfrm>
            <a:off x="311700" y="2986775"/>
            <a:ext cx="8520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Logical Coherence</a:t>
            </a:r>
            <a:r>
              <a:rPr lang="en" sz="1300">
                <a:solidFill>
                  <a:srgbClr val="0E0E0E"/>
                </a:solidFill>
              </a:rPr>
              <a:t> improved slightly, indicating better flow between reasoning steps.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Relevance</a:t>
            </a:r>
            <a:r>
              <a:rPr lang="en" sz="1300">
                <a:solidFill>
                  <a:srgbClr val="0E0E0E"/>
                </a:solidFill>
              </a:rPr>
              <a:t> and </a:t>
            </a:r>
            <a:r>
              <a:rPr b="1" lang="en" sz="1300">
                <a:solidFill>
                  <a:srgbClr val="0E0E0E"/>
                </a:solidFill>
              </a:rPr>
              <a:t>Completeness</a:t>
            </a:r>
            <a:r>
              <a:rPr lang="en" sz="1300">
                <a:solidFill>
                  <a:srgbClr val="0E0E0E"/>
                </a:solidFill>
              </a:rPr>
              <a:t> dropped significantly, suggesting a loss of focus and missed intermediate steps in complex reasoning tasks.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QUALITATIVE RESULTS: MMLU: REASONING QUALITY (ROSCOE SCORES)</a:t>
            </a:r>
            <a:endParaRPr sz="1820"/>
          </a:p>
        </p:txBody>
      </p:sp>
      <p:sp>
        <p:nvSpPr>
          <p:cNvPr id="168" name="Google Shape;168;p28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13" y="1134650"/>
            <a:ext cx="5220569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QUANTITATIVE RESULTS: GSM8K ACCURACY BY TYPE</a:t>
            </a:r>
            <a:endParaRPr sz="2320"/>
          </a:p>
        </p:txBody>
      </p:sp>
      <p:sp>
        <p:nvSpPr>
          <p:cNvPr id="175" name="Google Shape;175;p29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25700" y="2937100"/>
            <a:ext cx="84066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Single-Step Questions:</a:t>
            </a:r>
            <a:r>
              <a:rPr lang="en" sz="1300">
                <a:solidFill>
                  <a:srgbClr val="0E0E0E"/>
                </a:solidFill>
              </a:rPr>
              <a:t> Minor improvement (+3.5%) post-alignment suggests examples helped in simpler tasks.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Multi-Step Questions:</a:t>
            </a:r>
            <a:r>
              <a:rPr lang="en" sz="1300">
                <a:solidFill>
                  <a:srgbClr val="0E0E0E"/>
                </a:solidFill>
              </a:rPr>
              <a:t> Accuracy declined significantly (-5.3%), likely due to oversimplified responses and missing reasoning steps.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Overall Accuracy:</a:t>
            </a:r>
            <a:r>
              <a:rPr lang="en" sz="1300">
                <a:solidFill>
                  <a:srgbClr val="0E0E0E"/>
                </a:solidFill>
              </a:rPr>
              <a:t> A slight overall drop (-3.2%) indicates alignment trade-offs, especially for complex reasoning.</a:t>
            </a:r>
            <a:endParaRPr sz="1300">
              <a:solidFill>
                <a:schemeClr val="dk1"/>
              </a:solidFill>
            </a:endParaRPr>
          </a:p>
        </p:txBody>
      </p:sp>
      <p:graphicFrame>
        <p:nvGraphicFramePr>
          <p:cNvPr id="177" name="Google Shape;177;p29"/>
          <p:cNvGraphicFramePr/>
          <p:nvPr/>
        </p:nvGraphicFramePr>
        <p:xfrm>
          <a:off x="952500" y="118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{8C1C5BDA-397E-4FDE-AF70-9BB9D5F3B810}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Baseline (Pre-Alignment)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Post-Alignment with Examples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Change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Single-Step Questions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55.2%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58.7%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+3.5%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Multi-Step Questions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43.8%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38.5%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-5.3%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Overall Accuracy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49.5%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46.3%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-3.2%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QUANTITATIVE RESULTS: GSM8K ACCURACY BY TYPE</a:t>
            </a:r>
            <a:endParaRPr sz="2320"/>
          </a:p>
        </p:txBody>
      </p:sp>
      <p:sp>
        <p:nvSpPr>
          <p:cNvPr id="183" name="Google Shape;183;p30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38" y="1170125"/>
            <a:ext cx="6548914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QUALITATIVE RESULTS: GSM8K: REASONING QUALITY (ROSCOE SCORES)</a:t>
            </a:r>
            <a:endParaRPr sz="1820"/>
          </a:p>
        </p:txBody>
      </p:sp>
      <p:sp>
        <p:nvSpPr>
          <p:cNvPr id="190" name="Google Shape;190;p31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311700" y="2986775"/>
            <a:ext cx="8520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Logical Coherence:</a:t>
            </a:r>
            <a:r>
              <a:rPr lang="en" sz="1300">
                <a:solidFill>
                  <a:srgbClr val="0E0E0E"/>
                </a:solidFill>
              </a:rPr>
              <a:t> Improved slightly, suggesting better flow in reasoning steps.</a:t>
            </a:r>
            <a:endParaRPr sz="1300">
              <a:solidFill>
                <a:srgbClr val="0E0E0E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1300"/>
              <a:buChar char="●"/>
            </a:pPr>
            <a:r>
              <a:rPr b="1" lang="en" sz="1300">
                <a:solidFill>
                  <a:srgbClr val="0E0E0E"/>
                </a:solidFill>
              </a:rPr>
              <a:t>Relevance and Completeness:</a:t>
            </a:r>
            <a:r>
              <a:rPr lang="en" sz="1300">
                <a:solidFill>
                  <a:srgbClr val="0E0E0E"/>
                </a:solidFill>
              </a:rPr>
              <a:t> Both dropped, with responses omitting critical intermediate steps or including irrelevant details.</a:t>
            </a:r>
            <a:endParaRPr sz="1300">
              <a:solidFill>
                <a:schemeClr val="dk2"/>
              </a:solidFill>
            </a:endParaRPr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952500" y="11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{8C1C5BDA-397E-4FDE-AF70-9BB9D5F3B810}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Metric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Baseline (Pre-Alignment)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Post-Alignment with Examples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Change</a:t>
                      </a:r>
                      <a:endParaRPr b="1"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Logical Coherence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64.5%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66.2%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</a:rPr>
                        <a:t>+1.7%</a:t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Relevance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59.4%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57.1%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-2.3%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Completeness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55.8%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51.2%</a:t>
                      </a:r>
                      <a:endParaRPr sz="1000"/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-4.6%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alignment techniques aim to enhance the reasoning performance of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Language Models (LLMs)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long-form question answering. However, this simplification may come at the cost of reasoning depth and accuracy in complex tasks.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study aims to evaluate how simplified alignment affects the reasoning benchmarks like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GSM8K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examining the trade-offs between clarity and reasoning performance.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hypothesize that simplification could result in changes to reasoning quality, offering both potential benefits and drawbacks.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QUALITATIVE RESULTS: GSM8K: REASONING QUALITY (ROSCOE SCORES)</a:t>
            </a:r>
            <a:endParaRPr sz="1820"/>
          </a:p>
        </p:txBody>
      </p:sp>
      <p:sp>
        <p:nvSpPr>
          <p:cNvPr id="198" name="Google Shape;198;p32"/>
          <p:cNvSpPr/>
          <p:nvPr/>
        </p:nvSpPr>
        <p:spPr>
          <a:xfrm>
            <a:off x="0" y="456059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13" y="1017725"/>
            <a:ext cx="5220569" cy="323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REAL-WORLD APPLICATION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Adaptive LLMs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models that can switch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clarity-focused and reasoning-intensive modes based on task-requirements.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in Education and Accessibility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alignment can be used to make complex concepts more accessible in educational tools and customer support systems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Informing Alignment Strategies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the development of future alignment techniques that balance usability with reasoning performance.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CONCLUSION AND FUTURE WORK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study evaluates the impact of simplified alignment on the reasoning capabilities of LLMs. By exploring the trade-offs between clarity and reasoning depth using benchmarks like MMLU and GSM8K, it highlights the challenges and opportunities in designing aligned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Work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Extend alignment evaluation to other styles, such as ethical or factual alignment.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Explore adaptive alignment strategies that dynamically adjust to task-specific requirements.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Focus on evaluating reasoning chain better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Investigate scalability and computational efficiency in alignment techniques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5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178825" y="2200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THANK YOU</a:t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MOTIVATION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Language Models (LLMs) are increasingly used in diverse real-world applications, ranging from education to high-stakes fields like healthcare and law. Simplifying LLM outputs enhances accessibility for non-experts but raises concerns about potential losses in reasoning depth and accuracy.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addresses key questions such as: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alignment for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affect logical reasoning?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models achieve improved accessibility without sacrificing reasoning depth?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these trade-offs is crucial for designing LLMs that balance usability and performance across varying tasks and audiences.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DATASETS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Dataset: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ELI5 Dataset: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simplified explanations designed for clarity and accessibility.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long-form open-ended questions requiring comprehensive, multi-sentence answers.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75" y="2437950"/>
            <a:ext cx="4213825" cy="20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900" y="2437950"/>
            <a:ext cx="3106247" cy="20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DATASETS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MMLU (Massive Multitask Language Understanding)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dataset tests broad knowledge and reasoning across 57 subjects.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25" y="2280000"/>
            <a:ext cx="8242877" cy="22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DATASETS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GSM8K (Grade School Math 8K)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Focuses on multi-step logical reasoning through mathematical word problems.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376" y="1672500"/>
            <a:ext cx="5436324" cy="2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METHODOLOGY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38325" y="1089938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Researched and Standardized Datasets.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Question and Answer Processing, we used tokenization, text normalization and noise removal. For supporting document processing, we used sentence splitting and selection, heuristic passage extraction, concatenation and restructuring.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25781" l="0" r="0" t="18773"/>
          <a:stretch/>
        </p:blipFill>
        <p:spPr>
          <a:xfrm>
            <a:off x="1931575" y="2754850"/>
            <a:ext cx="5280850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METHOD CHOICE AND IMPLEMENTATION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Framework: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utilized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Preference Optimization (DPO)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fine-tune LLMs.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models to prioritize clarity and simplicity in responses, aligning with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ELI5-style outputs.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688" y="2308325"/>
            <a:ext cx="4420625" cy="22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EXPERIMENT DESIGN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017725"/>
            <a:ext cx="8520600" cy="3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study uses two baseline instruction-tuned models to evaluate effect of model size: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3.1 Instruct 8B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3.1 Instruct 70B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Fine-Tuning our models, we applied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Preference Optimization (DPO)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align outputs with ELI5-style clarity. The models are iteratively adjusted to balance accessibility and reasoning depth.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0" y="4560549"/>
            <a:ext cx="9144000" cy="5829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F3F3F3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