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Ubuntu"/>
      <p:regular r:id="rId42"/>
      <p:bold r:id="rId43"/>
      <p:italic r:id="rId44"/>
      <p:boldItalic r:id="rId45"/>
    </p:embeddedFon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Ubuntu-regular.fntdata"/><Relationship Id="rId41" Type="http://schemas.openxmlformats.org/officeDocument/2006/relationships/slide" Target="slides/slide36.xml"/><Relationship Id="rId44" Type="http://schemas.openxmlformats.org/officeDocument/2006/relationships/font" Target="fonts/Ubuntu-italic.fntdata"/><Relationship Id="rId43" Type="http://schemas.openxmlformats.org/officeDocument/2006/relationships/font" Target="fonts/Ubuntu-bold.fntdata"/><Relationship Id="rId46" Type="http://schemas.openxmlformats.org/officeDocument/2006/relationships/font" Target="fonts/Roboto-regular.fntdata"/><Relationship Id="rId45"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041c9d8d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041c9d8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41c9d8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41c9d8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041c9d8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041c9d8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41c9d8d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41c9d8d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41c9d8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41c9d8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41c9d8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41c9d8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72ec64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072ec6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a744e4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fa744e4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041c9d8d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041c9d8d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041c9d8d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041c9d8d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fa744e4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fa744e4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matching ; sorting, post processing,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041c9d8d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041c9d8d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41c9d8d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041c9d8d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041c9d8d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041c9d8d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041c9d8d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041c9d8d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041c9d8d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041c9d8d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041c9d8d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041c9d8d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72ec64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072ec64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fa1e39f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fa1e39f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041c9d8d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041c9d8d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041c9d8d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041c9d8d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041c9d8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041c9d8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41c9d8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41c9d8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fa1e39f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fa1e39f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fa1e39f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fa1e39f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041c9d8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041c9d8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fa744e4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fa744e4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279183a4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279183a4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matching ; sorting, post processing,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fa1e39f1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fa1e39f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79183a4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79183a4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a744e45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a744e45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072ec6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072ec6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41c9d8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041c9d8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041c9d8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041c9d8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79183a4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79183a4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dYOXgGGuVskGY8-mFtbPu4qoHOLgawtY/view" TargetMode="External"/><Relationship Id="rId4" Type="http://schemas.openxmlformats.org/officeDocument/2006/relationships/image" Target="../media/image1.png"/><Relationship Id="rId5" Type="http://schemas.openxmlformats.org/officeDocument/2006/relationships/hyperlink" Target="http://drive.google.com/file/d/1vDD-wwqO-MygeA4uGN_Gm5q1z5Psmtzy/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iIns1oz0O0lP3olMm3yNUEp8kxZtRA9Q/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M1ektDSZoRF40-5Q9sCjOlVfSiFMoaX8/view" TargetMode="Externa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phwg_sHVk81lxVp18PhC3tot96sb6eUn/view" TargetMode="Externa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drive.google.com/file/d/1JmLtCDx82O8f1RPWNQ-o5KPbp4dXf7Ua/view" TargetMode="External"/><Relationship Id="rId4" Type="http://schemas.openxmlformats.org/officeDocument/2006/relationships/image" Target="../media/image6.jpg"/><Relationship Id="rId10" Type="http://schemas.openxmlformats.org/officeDocument/2006/relationships/image" Target="../media/image19.jpg"/><Relationship Id="rId9" Type="http://schemas.openxmlformats.org/officeDocument/2006/relationships/hyperlink" Target="http://drive.google.com/file/d/16y68-6xmK6Tc1jN46mKRLdBOFg7eB83s/view" TargetMode="External"/><Relationship Id="rId5" Type="http://schemas.openxmlformats.org/officeDocument/2006/relationships/hyperlink" Target="http://drive.google.com/file/d/1Vpa9Yc5n3p9U4-1BR0SDyQHPR3ZvbSeO/view" TargetMode="External"/><Relationship Id="rId6" Type="http://schemas.openxmlformats.org/officeDocument/2006/relationships/image" Target="../media/image5.jpg"/><Relationship Id="rId7" Type="http://schemas.openxmlformats.org/officeDocument/2006/relationships/hyperlink" Target="http://drive.google.com/file/d/1Y3cGvOUDbOULN0Ozv45BQr4thukpE_KA/view" TargetMode="External"/><Relationship Id="rId8"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rive.google.com/file/d/1JmLtCDx82O8f1RPWNQ-o5KPbp4dXf7Ua/view" TargetMode="External"/><Relationship Id="rId4" Type="http://schemas.openxmlformats.org/officeDocument/2006/relationships/image" Target="../media/image6.jpg"/><Relationship Id="rId5" Type="http://schemas.openxmlformats.org/officeDocument/2006/relationships/hyperlink" Target="http://drive.google.com/file/d/1Vpa9Yc5n3p9U4-1BR0SDyQHPR3ZvbSeO/view" TargetMode="External"/><Relationship Id="rId6"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drive.google.com/file/d/1JmLtCDx82O8f1RPWNQ-o5KPbp4dXf7Ua/view" TargetMode="External"/><Relationship Id="rId4" Type="http://schemas.openxmlformats.org/officeDocument/2006/relationships/image" Target="../media/image6.jpg"/><Relationship Id="rId10" Type="http://schemas.openxmlformats.org/officeDocument/2006/relationships/image" Target="../media/image19.jpg"/><Relationship Id="rId9" Type="http://schemas.openxmlformats.org/officeDocument/2006/relationships/hyperlink" Target="http://drive.google.com/file/d/16y68-6xmK6Tc1jN46mKRLdBOFg7eB83s/view" TargetMode="External"/><Relationship Id="rId5" Type="http://schemas.openxmlformats.org/officeDocument/2006/relationships/hyperlink" Target="http://drive.google.com/file/d/1Vpa9Yc5n3p9U4-1BR0SDyQHPR3ZvbSeO/view" TargetMode="External"/><Relationship Id="rId6" Type="http://schemas.openxmlformats.org/officeDocument/2006/relationships/image" Target="../media/image5.jpg"/><Relationship Id="rId7" Type="http://schemas.openxmlformats.org/officeDocument/2006/relationships/hyperlink" Target="http://drive.google.com/file/d/1Y3cGvOUDbOULN0Ozv45BQr4thukpE_KA/view" TargetMode="External"/><Relationship Id="rId8"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1175" y="1111450"/>
            <a:ext cx="7572000" cy="1681500"/>
          </a:xfrm>
          <a:prstGeom prst="rect">
            <a:avLst/>
          </a:prstGeom>
        </p:spPr>
        <p:txBody>
          <a:bodyPr anchorCtr="0" anchor="b" bIns="91425" lIns="91425" spcFirstLastPara="1" rIns="91425" wrap="square" tIns="91425">
            <a:noAutofit/>
          </a:bodyPr>
          <a:lstStyle/>
          <a:p>
            <a:pPr indent="0" lvl="0" marL="914400" rtl="0" algn="ctr">
              <a:spcBef>
                <a:spcPts val="0"/>
              </a:spcBef>
              <a:spcAft>
                <a:spcPts val="0"/>
              </a:spcAft>
              <a:buClr>
                <a:schemeClr val="dk1"/>
              </a:buClr>
              <a:buSzPts val="1100"/>
              <a:buFont typeface="Arial"/>
              <a:buNone/>
            </a:pPr>
            <a:r>
              <a:rPr b="1" lang="en" sz="3133">
                <a:solidFill>
                  <a:srgbClr val="3D85C6"/>
                </a:solidFill>
                <a:latin typeface="Ubuntu"/>
                <a:ea typeface="Ubuntu"/>
                <a:cs typeface="Ubuntu"/>
                <a:sym typeface="Ubuntu"/>
              </a:rPr>
              <a:t>Video Reconstruction from     Randomized Video Frames</a:t>
            </a:r>
            <a:endParaRPr b="1" sz="3133">
              <a:solidFill>
                <a:srgbClr val="3D85C6"/>
              </a:solidFill>
              <a:latin typeface="Ubuntu"/>
              <a:ea typeface="Ubuntu"/>
              <a:cs typeface="Ubuntu"/>
              <a:sym typeface="Ubuntu"/>
            </a:endParaRPr>
          </a:p>
          <a:p>
            <a:pPr indent="0" lvl="0" marL="0" rtl="0" algn="ctr">
              <a:spcBef>
                <a:spcPts val="0"/>
              </a:spcBef>
              <a:spcAft>
                <a:spcPts val="0"/>
              </a:spcAft>
              <a:buNone/>
            </a:pPr>
            <a:r>
              <a:t/>
            </a:r>
            <a:endParaRPr b="1" sz="3133">
              <a:solidFill>
                <a:srgbClr val="3D85C6"/>
              </a:solidFill>
              <a:latin typeface="Ubuntu"/>
              <a:ea typeface="Ubuntu"/>
              <a:cs typeface="Ubuntu"/>
              <a:sym typeface="Ubuntu"/>
            </a:endParaRPr>
          </a:p>
        </p:txBody>
      </p:sp>
      <p:sp>
        <p:nvSpPr>
          <p:cNvPr id="55" name="Google Shape;55;p13"/>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
        <p:nvSpPr>
          <p:cNvPr id="56" name="Google Shape;56;p13"/>
          <p:cNvSpPr txBox="1"/>
          <p:nvPr>
            <p:ph type="ctrTitle"/>
          </p:nvPr>
        </p:nvSpPr>
        <p:spPr>
          <a:xfrm>
            <a:off x="684425" y="1864100"/>
            <a:ext cx="7572000" cy="16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solidFill>
                  <a:srgbClr val="202122"/>
                </a:solidFill>
                <a:latin typeface="Calibri"/>
                <a:ea typeface="Calibri"/>
                <a:cs typeface="Calibri"/>
                <a:sym typeface="Calibri"/>
              </a:rPr>
              <a:t>Group - 20 </a:t>
            </a:r>
            <a:endParaRPr sz="1700">
              <a:solidFill>
                <a:srgbClr val="202122"/>
              </a:solidFill>
              <a:latin typeface="Calibri"/>
              <a:ea typeface="Calibri"/>
              <a:cs typeface="Calibri"/>
              <a:sym typeface="Calibri"/>
            </a:endParaRPr>
          </a:p>
          <a:p>
            <a:pPr indent="0" lvl="0" marL="0" rtl="0" algn="ctr">
              <a:spcBef>
                <a:spcPts val="0"/>
              </a:spcBef>
              <a:spcAft>
                <a:spcPts val="0"/>
              </a:spcAft>
              <a:buNone/>
            </a:pPr>
            <a:r>
              <a:t/>
            </a:r>
            <a:endParaRPr sz="1100">
              <a:solidFill>
                <a:srgbClr val="202122"/>
              </a:solidFill>
              <a:latin typeface="Calibri"/>
              <a:ea typeface="Calibri"/>
              <a:cs typeface="Calibri"/>
              <a:sym typeface="Calibri"/>
            </a:endParaRPr>
          </a:p>
          <a:p>
            <a:pPr indent="0" lvl="0" marL="0" rtl="0" algn="ctr">
              <a:spcBef>
                <a:spcPts val="0"/>
              </a:spcBef>
              <a:spcAft>
                <a:spcPts val="0"/>
              </a:spcAft>
              <a:buNone/>
            </a:pPr>
            <a:r>
              <a:rPr b="1" lang="en" sz="1700">
                <a:solidFill>
                  <a:srgbClr val="202122"/>
                </a:solidFill>
                <a:latin typeface="Calibri"/>
                <a:ea typeface="Calibri"/>
                <a:cs typeface="Calibri"/>
                <a:sym typeface="Calibri"/>
              </a:rPr>
              <a:t>Team Members:</a:t>
            </a:r>
            <a:r>
              <a:rPr lang="en" sz="1700">
                <a:solidFill>
                  <a:srgbClr val="202122"/>
                </a:solidFill>
                <a:latin typeface="Calibri"/>
                <a:ea typeface="Calibri"/>
                <a:cs typeface="Calibri"/>
                <a:sym typeface="Calibri"/>
              </a:rPr>
              <a:t> Bhavya Kandhari, Dhinesh Babu Ramachandran, </a:t>
            </a:r>
            <a:endParaRPr sz="1700">
              <a:solidFill>
                <a:srgbClr val="202122"/>
              </a:solidFill>
              <a:latin typeface="Calibri"/>
              <a:ea typeface="Calibri"/>
              <a:cs typeface="Calibri"/>
              <a:sym typeface="Calibri"/>
            </a:endParaRPr>
          </a:p>
          <a:p>
            <a:pPr indent="0" lvl="0" marL="0" rtl="0" algn="ctr">
              <a:spcBef>
                <a:spcPts val="0"/>
              </a:spcBef>
              <a:spcAft>
                <a:spcPts val="0"/>
              </a:spcAft>
              <a:buNone/>
            </a:pPr>
            <a:r>
              <a:rPr lang="en" sz="1700">
                <a:solidFill>
                  <a:srgbClr val="202122"/>
                </a:solidFill>
                <a:latin typeface="Calibri"/>
                <a:ea typeface="Calibri"/>
                <a:cs typeface="Calibri"/>
                <a:sym typeface="Calibri"/>
              </a:rPr>
              <a:t>Rahulrajan</a:t>
            </a:r>
            <a:r>
              <a:rPr lang="en" sz="1700">
                <a:solidFill>
                  <a:srgbClr val="202122"/>
                </a:solidFill>
                <a:latin typeface="Calibri"/>
                <a:ea typeface="Calibri"/>
                <a:cs typeface="Calibri"/>
                <a:sym typeface="Calibri"/>
              </a:rPr>
              <a:t> Karthikeyan, Vaishnavi Vivek Gadhikar</a:t>
            </a:r>
            <a:endParaRPr sz="1700">
              <a:solidFill>
                <a:srgbClr val="20212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72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434343"/>
                </a:solidFill>
                <a:latin typeface="Calibri"/>
                <a:ea typeface="Calibri"/>
                <a:cs typeface="Calibri"/>
                <a:sym typeface="Calibri"/>
              </a:rPr>
              <a:t>Based on the number of keypoints and descriptors, we </a:t>
            </a:r>
            <a:r>
              <a:rPr b="1" lang="en">
                <a:solidFill>
                  <a:srgbClr val="434343"/>
                </a:solidFill>
                <a:latin typeface="Calibri"/>
                <a:ea typeface="Calibri"/>
                <a:cs typeface="Calibri"/>
                <a:sym typeface="Calibri"/>
              </a:rPr>
              <a:t>decided to proceed with ORB feature detector.</a:t>
            </a:r>
            <a:endParaRPr b="1">
              <a:solidFill>
                <a:srgbClr val="434343"/>
              </a:solidFill>
              <a:latin typeface="Calibri"/>
              <a:ea typeface="Calibri"/>
              <a:cs typeface="Calibri"/>
              <a:sym typeface="Calibri"/>
            </a:endParaRPr>
          </a:p>
        </p:txBody>
      </p:sp>
      <p:pic>
        <p:nvPicPr>
          <p:cNvPr id="122" name="Google Shape;122;p22"/>
          <p:cNvPicPr preferRelativeResize="0"/>
          <p:nvPr/>
        </p:nvPicPr>
        <p:blipFill>
          <a:blip r:embed="rId3">
            <a:alphaModFix/>
          </a:blip>
          <a:stretch>
            <a:fillRect/>
          </a:stretch>
        </p:blipFill>
        <p:spPr>
          <a:xfrm>
            <a:off x="5518950" y="863550"/>
            <a:ext cx="2509391" cy="3416400"/>
          </a:xfrm>
          <a:prstGeom prst="rect">
            <a:avLst/>
          </a:prstGeom>
          <a:noFill/>
          <a:ln>
            <a:noFill/>
          </a:ln>
        </p:spPr>
      </p:pic>
      <p:sp>
        <p:nvSpPr>
          <p:cNvPr id="123" name="Google Shape;123;p22"/>
          <p:cNvSpPr txBox="1"/>
          <p:nvPr/>
        </p:nvSpPr>
        <p:spPr>
          <a:xfrm>
            <a:off x="5438700" y="4279950"/>
            <a:ext cx="28446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D85C6"/>
                </a:solidFill>
                <a:latin typeface="Calibri"/>
                <a:ea typeface="Calibri"/>
                <a:cs typeface="Calibri"/>
                <a:sym typeface="Calibri"/>
              </a:rPr>
              <a:t>ORB Keypoints and Descriptors</a:t>
            </a:r>
            <a:endParaRPr b="1" sz="1500">
              <a:solidFill>
                <a:srgbClr val="3D85C6"/>
              </a:solidFill>
              <a:latin typeface="Calibri"/>
              <a:ea typeface="Calibri"/>
              <a:cs typeface="Calibri"/>
              <a:sym typeface="Calibri"/>
            </a:endParaRPr>
          </a:p>
        </p:txBody>
      </p:sp>
      <p:pic>
        <p:nvPicPr>
          <p:cNvPr id="124" name="Google Shape;124;p22"/>
          <p:cNvPicPr preferRelativeResize="0"/>
          <p:nvPr/>
        </p:nvPicPr>
        <p:blipFill>
          <a:blip r:embed="rId4">
            <a:alphaModFix/>
          </a:blip>
          <a:stretch>
            <a:fillRect/>
          </a:stretch>
        </p:blipFill>
        <p:spPr>
          <a:xfrm>
            <a:off x="1116825" y="866138"/>
            <a:ext cx="2448300" cy="3411222"/>
          </a:xfrm>
          <a:prstGeom prst="rect">
            <a:avLst/>
          </a:prstGeom>
          <a:noFill/>
          <a:ln>
            <a:noFill/>
          </a:ln>
        </p:spPr>
      </p:pic>
      <p:sp>
        <p:nvSpPr>
          <p:cNvPr id="125" name="Google Shape;125;p22"/>
          <p:cNvSpPr txBox="1"/>
          <p:nvPr/>
        </p:nvSpPr>
        <p:spPr>
          <a:xfrm>
            <a:off x="978300" y="4279950"/>
            <a:ext cx="28446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D85C6"/>
                </a:solidFill>
                <a:latin typeface="Calibri"/>
                <a:ea typeface="Calibri"/>
                <a:cs typeface="Calibri"/>
                <a:sym typeface="Calibri"/>
              </a:rPr>
              <a:t>SIFT</a:t>
            </a:r>
            <a:r>
              <a:rPr b="1" lang="en" sz="1500">
                <a:solidFill>
                  <a:srgbClr val="3D85C6"/>
                </a:solidFill>
                <a:latin typeface="Calibri"/>
                <a:ea typeface="Calibri"/>
                <a:cs typeface="Calibri"/>
                <a:sym typeface="Calibri"/>
              </a:rPr>
              <a:t> Keypoints and Descriptors</a:t>
            </a:r>
            <a:endParaRPr b="1" sz="1500">
              <a:solidFill>
                <a:srgbClr val="3D85C6"/>
              </a:solidFill>
              <a:latin typeface="Calibri"/>
              <a:ea typeface="Calibri"/>
              <a:cs typeface="Calibri"/>
              <a:sym typeface="Calibri"/>
            </a:endParaRPr>
          </a:p>
        </p:txBody>
      </p:sp>
      <p:sp>
        <p:nvSpPr>
          <p:cNvPr id="126" name="Google Shape;126;p22"/>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7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ORB </a:t>
            </a:r>
            <a:r>
              <a:rPr b="1" lang="en">
                <a:solidFill>
                  <a:srgbClr val="3D85C6"/>
                </a:solidFill>
                <a:latin typeface="Ubuntu"/>
                <a:ea typeface="Ubuntu"/>
                <a:cs typeface="Ubuntu"/>
                <a:sym typeface="Ubuntu"/>
              </a:rPr>
              <a:t>Feature Extraction</a:t>
            </a:r>
            <a:endParaRPr/>
          </a:p>
        </p:txBody>
      </p:sp>
      <p:sp>
        <p:nvSpPr>
          <p:cNvPr id="132" name="Google Shape;132;p23"/>
          <p:cNvSpPr txBox="1"/>
          <p:nvPr>
            <p:ph idx="1" type="body"/>
          </p:nvPr>
        </p:nvSpPr>
        <p:spPr>
          <a:xfrm>
            <a:off x="311700" y="9123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ORB is basically a fusion of FAST keypoint detector and BRIEF descriptor with many </a:t>
            </a:r>
            <a:r>
              <a:rPr lang="en" sz="2000">
                <a:solidFill>
                  <a:schemeClr val="dk1"/>
                </a:solidFill>
                <a:latin typeface="Calibri"/>
                <a:ea typeface="Calibri"/>
                <a:cs typeface="Calibri"/>
                <a:sym typeface="Calibri"/>
              </a:rPr>
              <a:t>modifications to enhance the performance.</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rPr lang="en" sz="2000">
                <a:solidFill>
                  <a:schemeClr val="dk1"/>
                </a:solidFill>
                <a:latin typeface="Calibri"/>
                <a:ea typeface="Calibri"/>
                <a:cs typeface="Calibri"/>
                <a:sym typeface="Calibri"/>
              </a:rPr>
              <a:t>The benefits of ORB feature descriptor are:</a:t>
            </a:r>
            <a:endParaRPr sz="2000">
              <a:solidFill>
                <a:schemeClr val="dk1"/>
              </a:solidFill>
              <a:latin typeface="Calibri"/>
              <a:ea typeface="Calibri"/>
              <a:cs typeface="Calibri"/>
              <a:sym typeface="Calibri"/>
            </a:endParaRPr>
          </a:p>
          <a:p>
            <a:pPr indent="-317500" lvl="0" marL="457200" rtl="0" algn="l">
              <a:spcBef>
                <a:spcPts val="1200"/>
              </a:spcBef>
              <a:spcAft>
                <a:spcPts val="0"/>
              </a:spcAft>
              <a:buClr>
                <a:srgbClr val="3D85C6"/>
              </a:buClr>
              <a:buSzPct val="100000"/>
              <a:buFont typeface="Calibri"/>
              <a:buChar char="●"/>
            </a:pPr>
            <a:r>
              <a:rPr lang="en" sz="2000">
                <a:solidFill>
                  <a:schemeClr val="dk1"/>
                </a:solidFill>
                <a:latin typeface="Calibri"/>
                <a:ea typeface="Calibri"/>
                <a:cs typeface="Calibri"/>
                <a:sym typeface="Calibri"/>
              </a:rPr>
              <a:t>Faster</a:t>
            </a:r>
            <a:endParaRPr sz="2000">
              <a:solidFill>
                <a:schemeClr val="dk1"/>
              </a:solidFill>
              <a:latin typeface="Calibri"/>
              <a:ea typeface="Calibri"/>
              <a:cs typeface="Calibri"/>
              <a:sym typeface="Calibri"/>
            </a:endParaRPr>
          </a:p>
          <a:p>
            <a:pPr indent="-317500" lvl="0" marL="457200" rtl="0" algn="l">
              <a:spcBef>
                <a:spcPts val="0"/>
              </a:spcBef>
              <a:spcAft>
                <a:spcPts val="0"/>
              </a:spcAft>
              <a:buClr>
                <a:srgbClr val="3D85C6"/>
              </a:buClr>
              <a:buSzPct val="100000"/>
              <a:buFont typeface="Calibri"/>
              <a:buChar char="●"/>
            </a:pPr>
            <a:r>
              <a:rPr lang="en" sz="2000">
                <a:solidFill>
                  <a:schemeClr val="dk1"/>
                </a:solidFill>
                <a:latin typeface="Calibri"/>
                <a:ea typeface="Calibri"/>
                <a:cs typeface="Calibri"/>
                <a:sym typeface="Calibri"/>
              </a:rPr>
              <a:t>Computationally less expensive</a:t>
            </a:r>
            <a:endParaRPr sz="2000">
              <a:solidFill>
                <a:schemeClr val="dk1"/>
              </a:solidFill>
              <a:latin typeface="Calibri"/>
              <a:ea typeface="Calibri"/>
              <a:cs typeface="Calibri"/>
              <a:sym typeface="Calibri"/>
            </a:endParaRPr>
          </a:p>
          <a:p>
            <a:pPr indent="-317500" lvl="0" marL="457200" rtl="0" algn="l">
              <a:spcBef>
                <a:spcPts val="0"/>
              </a:spcBef>
              <a:spcAft>
                <a:spcPts val="0"/>
              </a:spcAft>
              <a:buClr>
                <a:srgbClr val="3D85C6"/>
              </a:buClr>
              <a:buSzPct val="100000"/>
              <a:buFont typeface="Calibri"/>
              <a:buChar char="●"/>
            </a:pPr>
            <a:r>
              <a:rPr lang="en" sz="2000">
                <a:solidFill>
                  <a:schemeClr val="dk1"/>
                </a:solidFill>
                <a:latin typeface="Calibri"/>
                <a:ea typeface="Calibri"/>
                <a:cs typeface="Calibri"/>
                <a:sym typeface="Calibri"/>
              </a:rPr>
              <a:t>ORB is free (SIFT and SURF are patented)</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rPr lang="en" sz="2000">
                <a:solidFill>
                  <a:schemeClr val="dk1"/>
                </a:solidFill>
                <a:latin typeface="Calibri"/>
                <a:ea typeface="Calibri"/>
                <a:cs typeface="Calibri"/>
                <a:sym typeface="Calibri"/>
              </a:rPr>
              <a:t>We used Brute Force Matcher with Hamming distance to match the features between two images.</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993613" y="3013400"/>
            <a:ext cx="6917074" cy="1945426"/>
          </a:xfrm>
          <a:prstGeom prst="rect">
            <a:avLst/>
          </a:prstGeom>
          <a:noFill/>
          <a:ln>
            <a:noFill/>
          </a:ln>
        </p:spPr>
      </p:pic>
      <p:sp>
        <p:nvSpPr>
          <p:cNvPr id="134" name="Google Shape;134;p23"/>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ORB Feature Showcase</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4" title="features_only.mp4">
            <a:hlinkClick r:id="rId3"/>
          </p:cNvPr>
          <p:cNvPicPr preferRelativeResize="0"/>
          <p:nvPr/>
        </p:nvPicPr>
        <p:blipFill>
          <a:blip r:embed="rId4">
            <a:alphaModFix/>
          </a:blip>
          <a:stretch>
            <a:fillRect/>
          </a:stretch>
        </p:blipFill>
        <p:spPr>
          <a:xfrm>
            <a:off x="311700" y="1146163"/>
            <a:ext cx="3998400" cy="2573025"/>
          </a:xfrm>
          <a:prstGeom prst="rect">
            <a:avLst/>
          </a:prstGeom>
          <a:noFill/>
          <a:ln>
            <a:noFill/>
          </a:ln>
        </p:spPr>
      </p:pic>
      <p:sp>
        <p:nvSpPr>
          <p:cNvPr id="142" name="Google Shape;142;p24"/>
          <p:cNvSpPr txBox="1"/>
          <p:nvPr/>
        </p:nvSpPr>
        <p:spPr>
          <a:xfrm>
            <a:off x="311700" y="3719200"/>
            <a:ext cx="45063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Original</a:t>
            </a:r>
            <a:endParaRPr sz="1800">
              <a:solidFill>
                <a:schemeClr val="dk2"/>
              </a:solidFill>
            </a:endParaRPr>
          </a:p>
        </p:txBody>
      </p:sp>
      <p:pic>
        <p:nvPicPr>
          <p:cNvPr id="143" name="Google Shape;143;p24" title="shuffled_with_features.mp4">
            <a:hlinkClick r:id="rId5"/>
          </p:cNvPr>
          <p:cNvPicPr preferRelativeResize="0"/>
          <p:nvPr/>
        </p:nvPicPr>
        <p:blipFill>
          <a:blip r:embed="rId4">
            <a:alphaModFix/>
          </a:blip>
          <a:stretch>
            <a:fillRect/>
          </a:stretch>
        </p:blipFill>
        <p:spPr>
          <a:xfrm>
            <a:off x="4716175" y="1171675"/>
            <a:ext cx="4116125" cy="2522025"/>
          </a:xfrm>
          <a:prstGeom prst="rect">
            <a:avLst/>
          </a:prstGeom>
          <a:noFill/>
          <a:ln>
            <a:noFill/>
          </a:ln>
        </p:spPr>
      </p:pic>
      <p:sp>
        <p:nvSpPr>
          <p:cNvPr id="144" name="Google Shape;144;p24"/>
          <p:cNvSpPr txBox="1"/>
          <p:nvPr/>
        </p:nvSpPr>
        <p:spPr>
          <a:xfrm>
            <a:off x="5469600" y="3693700"/>
            <a:ext cx="45063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Shuffled</a:t>
            </a:r>
            <a:endParaRPr sz="1800">
              <a:solidFill>
                <a:schemeClr val="dk2"/>
              </a:solidFill>
            </a:endParaRPr>
          </a:p>
        </p:txBody>
      </p:sp>
      <p:sp>
        <p:nvSpPr>
          <p:cNvPr id="145" name="Google Shape;145;p24"/>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Distance Metrics</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After the features of each frame have been extracted, they are sent to a distance estimation algorithm that calculates various distance metrics.</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rPr lang="en" sz="2000">
                <a:solidFill>
                  <a:schemeClr val="dk1"/>
                </a:solidFill>
                <a:latin typeface="Calibri"/>
                <a:ea typeface="Calibri"/>
                <a:cs typeface="Calibri"/>
                <a:sym typeface="Calibri"/>
              </a:rPr>
              <a:t>We used various distance metrics such as:</a:t>
            </a:r>
            <a:endParaRPr sz="2000">
              <a:solidFill>
                <a:schemeClr val="dk1"/>
              </a:solidFill>
              <a:latin typeface="Calibri"/>
              <a:ea typeface="Calibri"/>
              <a:cs typeface="Calibri"/>
              <a:sym typeface="Calibri"/>
            </a:endParaRPr>
          </a:p>
          <a:p>
            <a:pPr indent="-355600" lvl="0" marL="457200" rtl="0" algn="l">
              <a:spcBef>
                <a:spcPts val="1200"/>
              </a:spcBef>
              <a:spcAft>
                <a:spcPts val="0"/>
              </a:spcAft>
              <a:buClr>
                <a:srgbClr val="3D85C6"/>
              </a:buClr>
              <a:buSzPts val="2000"/>
              <a:buFont typeface="Calibri"/>
              <a:buChar char="●"/>
            </a:pPr>
            <a:r>
              <a:rPr lang="en" sz="2000">
                <a:solidFill>
                  <a:schemeClr val="dk1"/>
                </a:solidFill>
                <a:latin typeface="Calibri"/>
                <a:ea typeface="Calibri"/>
                <a:cs typeface="Calibri"/>
                <a:sym typeface="Calibri"/>
              </a:rPr>
              <a:t>Euclidean distance or L2 norm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rgbClr val="3D85C6"/>
              </a:buClr>
              <a:buSzPts val="2000"/>
              <a:buFont typeface="Calibri"/>
              <a:buChar char="●"/>
            </a:pPr>
            <a:r>
              <a:rPr lang="en" sz="2000">
                <a:solidFill>
                  <a:schemeClr val="dk1"/>
                </a:solidFill>
                <a:latin typeface="Calibri"/>
                <a:ea typeface="Calibri"/>
                <a:cs typeface="Calibri"/>
                <a:sym typeface="Calibri"/>
              </a:rPr>
              <a:t>Manhattan distance or L1 norm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rgbClr val="3D85C6"/>
              </a:buClr>
              <a:buSzPts val="2000"/>
              <a:buFont typeface="Calibri"/>
              <a:buChar char="●"/>
            </a:pPr>
            <a:r>
              <a:rPr lang="en" sz="2000">
                <a:solidFill>
                  <a:schemeClr val="dk1"/>
                </a:solidFill>
                <a:latin typeface="Calibri"/>
                <a:ea typeface="Calibri"/>
                <a:cs typeface="Calibri"/>
                <a:sym typeface="Calibri"/>
              </a:rPr>
              <a:t>Quaternion distance</a:t>
            </a:r>
            <a:endParaRPr sz="2000">
              <a:solidFill>
                <a:schemeClr val="dk1"/>
              </a:solidFill>
              <a:latin typeface="Calibri"/>
              <a:ea typeface="Calibri"/>
              <a:cs typeface="Calibri"/>
              <a:sym typeface="Calibri"/>
            </a:endParaRPr>
          </a:p>
          <a:p>
            <a:pPr indent="0" lvl="0" marL="0" rtl="0" algn="l">
              <a:spcBef>
                <a:spcPts val="1200"/>
              </a:spcBef>
              <a:spcAft>
                <a:spcPts val="1200"/>
              </a:spcAft>
              <a:buNone/>
            </a:pPr>
            <a:r>
              <a:rPr lang="en" sz="2000">
                <a:solidFill>
                  <a:schemeClr val="dk1"/>
                </a:solidFill>
                <a:latin typeface="Calibri"/>
                <a:ea typeface="Calibri"/>
                <a:cs typeface="Calibri"/>
                <a:sym typeface="Calibri"/>
              </a:rPr>
              <a:t>On comparison, we found out that the type of distance metric used doesn’t have any effect.</a:t>
            </a:r>
            <a:endParaRPr sz="2000">
              <a:solidFill>
                <a:schemeClr val="dk1"/>
              </a:solidFill>
              <a:latin typeface="Calibri"/>
              <a:ea typeface="Calibri"/>
              <a:cs typeface="Calibri"/>
              <a:sym typeface="Calibri"/>
            </a:endParaRPr>
          </a:p>
        </p:txBody>
      </p:sp>
      <p:sp>
        <p:nvSpPr>
          <p:cNvPr id="152" name="Google Shape;152;p25"/>
          <p:cNvSpPr/>
          <p:nvPr/>
        </p:nvSpPr>
        <p:spPr>
          <a:xfrm>
            <a:off x="0" y="4848000"/>
            <a:ext cx="9144000" cy="295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Cost Matrix</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There is a cost for “transforming” the given image to another image. </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rPr b="1" lang="en" sz="2000">
                <a:solidFill>
                  <a:schemeClr val="dk1"/>
                </a:solidFill>
                <a:latin typeface="Calibri"/>
                <a:ea typeface="Calibri"/>
                <a:cs typeface="Calibri"/>
                <a:sym typeface="Calibri"/>
              </a:rPr>
              <a:t>Similar image frames</a:t>
            </a:r>
            <a:r>
              <a:rPr lang="en" sz="2000">
                <a:solidFill>
                  <a:schemeClr val="dk1"/>
                </a:solidFill>
                <a:latin typeface="Calibri"/>
                <a:ea typeface="Calibri"/>
                <a:cs typeface="Calibri"/>
                <a:sym typeface="Calibri"/>
              </a:rPr>
              <a:t> have a </a:t>
            </a:r>
            <a:r>
              <a:rPr b="1" lang="en" sz="2000">
                <a:solidFill>
                  <a:schemeClr val="dk1"/>
                </a:solidFill>
                <a:latin typeface="Calibri"/>
                <a:ea typeface="Calibri"/>
                <a:cs typeface="Calibri"/>
                <a:sym typeface="Calibri"/>
              </a:rPr>
              <a:t>lower cost</a:t>
            </a:r>
            <a:r>
              <a:rPr lang="en" sz="2000">
                <a:solidFill>
                  <a:schemeClr val="dk1"/>
                </a:solidFill>
                <a:latin typeface="Calibri"/>
                <a:ea typeface="Calibri"/>
                <a:cs typeface="Calibri"/>
                <a:sym typeface="Calibri"/>
              </a:rPr>
              <a:t> whereas </a:t>
            </a:r>
            <a:r>
              <a:rPr b="1" lang="en" sz="2000">
                <a:solidFill>
                  <a:schemeClr val="dk1"/>
                </a:solidFill>
                <a:latin typeface="Calibri"/>
                <a:ea typeface="Calibri"/>
                <a:cs typeface="Calibri"/>
                <a:sym typeface="Calibri"/>
              </a:rPr>
              <a:t>different image frame</a:t>
            </a:r>
            <a:r>
              <a:rPr lang="en" sz="2000">
                <a:solidFill>
                  <a:schemeClr val="dk1"/>
                </a:solidFill>
                <a:latin typeface="Calibri"/>
                <a:ea typeface="Calibri"/>
                <a:cs typeface="Calibri"/>
                <a:sym typeface="Calibri"/>
              </a:rPr>
              <a:t> have a </a:t>
            </a:r>
            <a:r>
              <a:rPr b="1" lang="en" sz="2000">
                <a:solidFill>
                  <a:schemeClr val="dk1"/>
                </a:solidFill>
                <a:latin typeface="Calibri"/>
                <a:ea typeface="Calibri"/>
                <a:cs typeface="Calibri"/>
                <a:sym typeface="Calibri"/>
              </a:rPr>
              <a:t>higher cost.</a:t>
            </a:r>
            <a:endParaRPr b="1" sz="2000">
              <a:solidFill>
                <a:schemeClr val="dk1"/>
              </a:solidFill>
              <a:latin typeface="Calibri"/>
              <a:ea typeface="Calibri"/>
              <a:cs typeface="Calibri"/>
              <a:sym typeface="Calibri"/>
            </a:endParaRPr>
          </a:p>
          <a:p>
            <a:pPr indent="0" lvl="0" marL="0" rtl="0" algn="l">
              <a:spcBef>
                <a:spcPts val="1200"/>
              </a:spcBef>
              <a:spcAft>
                <a:spcPts val="0"/>
              </a:spcAft>
              <a:buNone/>
            </a:pPr>
            <a:r>
              <a:rPr lang="en" sz="2000">
                <a:solidFill>
                  <a:schemeClr val="dk1"/>
                </a:solidFill>
                <a:latin typeface="Calibri"/>
                <a:ea typeface="Calibri"/>
                <a:cs typeface="Calibri"/>
                <a:sym typeface="Calibri"/>
              </a:rPr>
              <a:t>The cost can be a variety of parameters such as:</a:t>
            </a:r>
            <a:endParaRPr sz="2000">
              <a:solidFill>
                <a:schemeClr val="dk1"/>
              </a:solidFill>
              <a:latin typeface="Calibri"/>
              <a:ea typeface="Calibri"/>
              <a:cs typeface="Calibri"/>
              <a:sym typeface="Calibri"/>
            </a:endParaRPr>
          </a:p>
          <a:p>
            <a:pPr indent="-355600" lvl="0" marL="457200" rtl="0" algn="l">
              <a:spcBef>
                <a:spcPts val="12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L2 or Euclidean distance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L1 or Manhattan distance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Quaternion Distance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Average Distance of matched features between images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Number of features matched between the images.</a:t>
            </a:r>
            <a:endParaRPr sz="2000"/>
          </a:p>
        </p:txBody>
      </p:sp>
      <p:sp>
        <p:nvSpPr>
          <p:cNvPr id="159" name="Google Shape;159;p26"/>
          <p:cNvSpPr/>
          <p:nvPr/>
        </p:nvSpPr>
        <p:spPr>
          <a:xfrm>
            <a:off x="0" y="4783375"/>
            <a:ext cx="9144000" cy="360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rotWithShape="1">
          <a:blip r:embed="rId3">
            <a:alphaModFix/>
          </a:blip>
          <a:srcRect b="22955" l="0" r="0" t="22955"/>
          <a:stretch/>
        </p:blipFill>
        <p:spPr>
          <a:xfrm>
            <a:off x="922500" y="134046"/>
            <a:ext cx="7299000" cy="1973975"/>
          </a:xfrm>
          <a:prstGeom prst="rect">
            <a:avLst/>
          </a:prstGeom>
          <a:noFill/>
          <a:ln>
            <a:noFill/>
          </a:ln>
        </p:spPr>
      </p:pic>
      <p:pic>
        <p:nvPicPr>
          <p:cNvPr id="165" name="Google Shape;165;p27"/>
          <p:cNvPicPr preferRelativeResize="0"/>
          <p:nvPr/>
        </p:nvPicPr>
        <p:blipFill rotWithShape="1">
          <a:blip r:embed="rId4">
            <a:alphaModFix/>
          </a:blip>
          <a:srcRect b="23099" l="0" r="0" t="23018"/>
          <a:stretch/>
        </p:blipFill>
        <p:spPr>
          <a:xfrm>
            <a:off x="922500" y="2596388"/>
            <a:ext cx="7299000" cy="1966402"/>
          </a:xfrm>
          <a:prstGeom prst="rect">
            <a:avLst/>
          </a:prstGeom>
          <a:noFill/>
          <a:ln>
            <a:noFill/>
          </a:ln>
        </p:spPr>
      </p:pic>
      <p:sp>
        <p:nvSpPr>
          <p:cNvPr id="166" name="Google Shape;166;p27"/>
          <p:cNvSpPr txBox="1"/>
          <p:nvPr/>
        </p:nvSpPr>
        <p:spPr>
          <a:xfrm>
            <a:off x="3384800" y="2017713"/>
            <a:ext cx="2448300" cy="3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Calibri"/>
                <a:ea typeface="Calibri"/>
                <a:cs typeface="Calibri"/>
                <a:sym typeface="Calibri"/>
              </a:rPr>
              <a:t>Low Cost</a:t>
            </a:r>
            <a:endParaRPr b="1" sz="1500">
              <a:solidFill>
                <a:schemeClr val="dk2"/>
              </a:solidFill>
              <a:latin typeface="Calibri"/>
              <a:ea typeface="Calibri"/>
              <a:cs typeface="Calibri"/>
              <a:sym typeface="Calibri"/>
            </a:endParaRPr>
          </a:p>
        </p:txBody>
      </p:sp>
      <p:sp>
        <p:nvSpPr>
          <p:cNvPr id="167" name="Google Shape;167;p27"/>
          <p:cNvSpPr txBox="1"/>
          <p:nvPr/>
        </p:nvSpPr>
        <p:spPr>
          <a:xfrm>
            <a:off x="3384800" y="4504838"/>
            <a:ext cx="2448300" cy="3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Calibri"/>
                <a:ea typeface="Calibri"/>
                <a:cs typeface="Calibri"/>
                <a:sym typeface="Calibri"/>
              </a:rPr>
              <a:t>High Cost</a:t>
            </a:r>
            <a:endParaRPr b="1" sz="1500">
              <a:solidFill>
                <a:schemeClr val="dk2"/>
              </a:solidFill>
              <a:latin typeface="Calibri"/>
              <a:ea typeface="Calibri"/>
              <a:cs typeface="Calibri"/>
              <a:sym typeface="Calibri"/>
            </a:endParaRPr>
          </a:p>
        </p:txBody>
      </p:sp>
      <p:sp>
        <p:nvSpPr>
          <p:cNvPr id="168" name="Google Shape;168;p27"/>
          <p:cNvSpPr/>
          <p:nvPr/>
        </p:nvSpPr>
        <p:spPr>
          <a:xfrm>
            <a:off x="0" y="4977275"/>
            <a:ext cx="9144000" cy="1665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D85C6"/>
                </a:solidFill>
                <a:latin typeface="Ubuntu"/>
                <a:ea typeface="Ubuntu"/>
                <a:cs typeface="Ubuntu"/>
                <a:sym typeface="Ubuntu"/>
              </a:rPr>
              <a:t>Sorting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21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3D85C6"/>
                </a:solidFill>
                <a:latin typeface="Ubuntu"/>
                <a:ea typeface="Ubuntu"/>
                <a:cs typeface="Ubuntu"/>
                <a:sym typeface="Ubuntu"/>
              </a:rPr>
              <a:t>SORTING</a:t>
            </a:r>
            <a:endParaRPr b="1">
              <a:solidFill>
                <a:srgbClr val="3D85C6"/>
              </a:solidFill>
              <a:latin typeface="Ubuntu"/>
              <a:ea typeface="Ubuntu"/>
              <a:cs typeface="Ubuntu"/>
              <a:sym typeface="Ubuntu"/>
            </a:endParaRPr>
          </a:p>
          <a:p>
            <a:pPr indent="0" lvl="0" marL="0" rtl="0" algn="l">
              <a:spcBef>
                <a:spcPts val="0"/>
              </a:spcBef>
              <a:spcAft>
                <a:spcPts val="0"/>
              </a:spcAft>
              <a:buNone/>
            </a:pPr>
            <a:r>
              <a:t/>
            </a:r>
            <a:endParaRPr/>
          </a:p>
        </p:txBody>
      </p:sp>
      <p:sp>
        <p:nvSpPr>
          <p:cNvPr id="179" name="Google Shape;179;p2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After the preprocessing stage, we move to the sorting stage.</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rPr lang="en" sz="1500">
                <a:solidFill>
                  <a:schemeClr val="dk1"/>
                </a:solidFill>
                <a:latin typeface="Calibri"/>
                <a:ea typeface="Calibri"/>
                <a:cs typeface="Calibri"/>
                <a:sym typeface="Calibri"/>
              </a:rPr>
              <a:t>We have multiple parameters available for sorting the randomized frames:</a:t>
            </a:r>
            <a:endParaRPr sz="1500">
              <a:solidFill>
                <a:schemeClr val="dk1"/>
              </a:solidFill>
              <a:latin typeface="Calibri"/>
              <a:ea typeface="Calibri"/>
              <a:cs typeface="Calibri"/>
              <a:sym typeface="Calibri"/>
            </a:endParaRPr>
          </a:p>
          <a:p>
            <a:pPr indent="-323850" lvl="0" marL="457200" rtl="0" algn="l">
              <a:spcBef>
                <a:spcPts val="120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Number of matches.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Average Distance between matches.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L2, L1 and Quaternion Distance between matches.</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rPr lang="en" sz="1500">
                <a:solidFill>
                  <a:schemeClr val="dk1"/>
                </a:solidFill>
                <a:latin typeface="Calibri"/>
                <a:ea typeface="Calibri"/>
                <a:cs typeface="Calibri"/>
                <a:sym typeface="Calibri"/>
              </a:rPr>
              <a:t>We use a variety of sorting algorithms:</a:t>
            </a:r>
            <a:endParaRPr sz="1500">
              <a:solidFill>
                <a:schemeClr val="dk1"/>
              </a:solidFill>
              <a:latin typeface="Calibri"/>
              <a:ea typeface="Calibri"/>
              <a:cs typeface="Calibri"/>
              <a:sym typeface="Calibri"/>
            </a:endParaRPr>
          </a:p>
          <a:p>
            <a:pPr indent="-323850" lvl="0" marL="457200" rtl="0" algn="l">
              <a:spcBef>
                <a:spcPts val="120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Growing Approach</a:t>
            </a:r>
            <a:endParaRPr sz="1500">
              <a:solidFill>
                <a:schemeClr val="dk1"/>
              </a:solidFill>
              <a:latin typeface="Calibri"/>
              <a:ea typeface="Calibri"/>
              <a:cs typeface="Calibri"/>
              <a:sym typeface="Calibri"/>
            </a:endParaRPr>
          </a:p>
          <a:p>
            <a:pPr indent="-323850" lvl="0" marL="457200" rtl="0" algn="l">
              <a:spcBef>
                <a:spcPts val="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Hierarchical Clustering</a:t>
            </a:r>
            <a:endParaRPr sz="1500">
              <a:solidFill>
                <a:schemeClr val="dk1"/>
              </a:solidFill>
              <a:latin typeface="Calibri"/>
              <a:ea typeface="Calibri"/>
              <a:cs typeface="Calibri"/>
              <a:sym typeface="Calibri"/>
            </a:endParaRPr>
          </a:p>
          <a:p>
            <a:pPr indent="-323850" lvl="0" marL="457200" rtl="0" algn="l">
              <a:spcBef>
                <a:spcPts val="0"/>
              </a:spcBef>
              <a:spcAft>
                <a:spcPts val="0"/>
              </a:spcAft>
              <a:buClr>
                <a:srgbClr val="3D85C6"/>
              </a:buClr>
              <a:buSzPts val="1500"/>
              <a:buFont typeface="Calibri"/>
              <a:buChar char="●"/>
            </a:pPr>
            <a:r>
              <a:rPr lang="en" sz="1500">
                <a:solidFill>
                  <a:schemeClr val="dk1"/>
                </a:solidFill>
                <a:latin typeface="Calibri"/>
                <a:ea typeface="Calibri"/>
                <a:cs typeface="Calibri"/>
                <a:sym typeface="Calibri"/>
              </a:rPr>
              <a:t>Travelling Salesman</a:t>
            </a:r>
            <a:endParaRPr sz="1500">
              <a:solidFill>
                <a:schemeClr val="dk1"/>
              </a:solidFill>
              <a:latin typeface="Calibri"/>
              <a:ea typeface="Calibri"/>
              <a:cs typeface="Calibri"/>
              <a:sym typeface="Calibri"/>
            </a:endParaRPr>
          </a:p>
          <a:p>
            <a:pPr indent="0" lvl="0" marL="0" rtl="0" algn="l">
              <a:spcBef>
                <a:spcPts val="1200"/>
              </a:spcBef>
              <a:spcAft>
                <a:spcPts val="1200"/>
              </a:spcAft>
              <a:buNone/>
            </a:pPr>
            <a:r>
              <a:t/>
            </a:r>
            <a:endParaRPr sz="1500">
              <a:latin typeface="Calibri"/>
              <a:ea typeface="Calibri"/>
              <a:cs typeface="Calibri"/>
              <a:sym typeface="Calibri"/>
            </a:endParaRPr>
          </a:p>
        </p:txBody>
      </p:sp>
      <p:sp>
        <p:nvSpPr>
          <p:cNvPr id="180" name="Google Shape;180;p29"/>
          <p:cNvSpPr/>
          <p:nvPr/>
        </p:nvSpPr>
        <p:spPr>
          <a:xfrm>
            <a:off x="0" y="4866475"/>
            <a:ext cx="9144000" cy="276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Clr>
                <a:schemeClr val="dk1"/>
              </a:buClr>
              <a:buSzPct val="66666"/>
              <a:buFont typeface="Arial"/>
              <a:buNone/>
            </a:pPr>
            <a:r>
              <a:rPr b="1" lang="en">
                <a:solidFill>
                  <a:srgbClr val="3D85C6"/>
                </a:solidFill>
                <a:latin typeface="Ubuntu"/>
                <a:ea typeface="Ubuntu"/>
                <a:cs typeface="Ubuntu"/>
                <a:sym typeface="Ubuntu"/>
              </a:rPr>
              <a:t>Growing Approach</a:t>
            </a:r>
            <a:endParaRPr b="1" sz="1650">
              <a:latin typeface="Roboto"/>
              <a:ea typeface="Roboto"/>
              <a:cs typeface="Roboto"/>
              <a:sym typeface="Roboto"/>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 Starts with a random frame.</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en" sz="1600">
                <a:solidFill>
                  <a:schemeClr val="dk1"/>
                </a:solidFill>
                <a:latin typeface="Calibri"/>
                <a:ea typeface="Calibri"/>
                <a:cs typeface="Calibri"/>
                <a:sym typeface="Calibri"/>
              </a:rPr>
              <a:t>2. Finds the nearest neighbor frame based on the Cost</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en" sz="1600">
                <a:solidFill>
                  <a:schemeClr val="dk1"/>
                </a:solidFill>
                <a:latin typeface="Calibri"/>
                <a:ea typeface="Calibri"/>
                <a:cs typeface="Calibri"/>
                <a:sym typeface="Calibri"/>
              </a:rPr>
              <a:t>3. Checks if the nearest neighbor frame is closer to the start or end of the constructed sequence.</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en" sz="1600">
                <a:solidFill>
                  <a:schemeClr val="dk1"/>
                </a:solidFill>
                <a:latin typeface="Calibri"/>
                <a:ea typeface="Calibri"/>
                <a:cs typeface="Calibri"/>
                <a:sym typeface="Calibri"/>
              </a:rPr>
              <a:t>4. Appends the frame to the end if it is closer to the end, otherwise starts the search from the start of the sequence and builds backwards.</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rPr lang="en" sz="1600">
                <a:solidFill>
                  <a:schemeClr val="dk1"/>
                </a:solidFill>
                <a:latin typeface="Calibri"/>
                <a:ea typeface="Calibri"/>
                <a:cs typeface="Calibri"/>
                <a:sym typeface="Calibri"/>
              </a:rPr>
              <a:t>5. Continues until all frames are sorted.</a:t>
            </a:r>
            <a:endParaRPr sz="1600">
              <a:solidFill>
                <a:schemeClr val="dk1"/>
              </a:solidFill>
              <a:latin typeface="Calibri"/>
              <a:ea typeface="Calibri"/>
              <a:cs typeface="Calibri"/>
              <a:sym typeface="Calibri"/>
            </a:endParaRPr>
          </a:p>
        </p:txBody>
      </p:sp>
      <p:sp>
        <p:nvSpPr>
          <p:cNvPr id="187" name="Google Shape;187;p30"/>
          <p:cNvSpPr/>
          <p:nvPr/>
        </p:nvSpPr>
        <p:spPr>
          <a:xfrm>
            <a:off x="0" y="4884950"/>
            <a:ext cx="9144000" cy="258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a:solidFill>
                  <a:srgbClr val="3D85C6"/>
                </a:solidFill>
                <a:latin typeface="Ubuntu"/>
                <a:ea typeface="Ubuntu"/>
                <a:cs typeface="Ubuntu"/>
                <a:sym typeface="Ubuntu"/>
              </a:rPr>
              <a:t>Growing Approach Algorithm Video</a:t>
            </a:r>
            <a:endParaRPr b="1" sz="1650">
              <a:latin typeface="Roboto"/>
              <a:ea typeface="Roboto"/>
              <a:cs typeface="Roboto"/>
              <a:sym typeface="Roboto"/>
            </a:endParaRPr>
          </a:p>
          <a:p>
            <a:pPr indent="0" lvl="0" marL="0" rtl="0" algn="l">
              <a:spcBef>
                <a:spcPts val="400"/>
              </a:spcBef>
              <a:spcAft>
                <a:spcPts val="0"/>
              </a:spcAft>
              <a:buNone/>
            </a:pPr>
            <a:r>
              <a:t/>
            </a:r>
            <a:endParaRPr>
              <a:solidFill>
                <a:srgbClr val="FF0000"/>
              </a:solidFill>
            </a:endParaRPr>
          </a:p>
        </p:txBody>
      </p:sp>
      <p:sp>
        <p:nvSpPr>
          <p:cNvPr id="193" name="Google Shape;19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1" title="reordered_grow.mp4">
            <a:hlinkClick r:id="rId3"/>
          </p:cNvPr>
          <p:cNvPicPr preferRelativeResize="0"/>
          <p:nvPr/>
        </p:nvPicPr>
        <p:blipFill>
          <a:blip r:embed="rId4">
            <a:alphaModFix/>
          </a:blip>
          <a:stretch>
            <a:fillRect/>
          </a:stretch>
        </p:blipFill>
        <p:spPr>
          <a:xfrm>
            <a:off x="311700" y="1146175"/>
            <a:ext cx="4572000" cy="3429000"/>
          </a:xfrm>
          <a:prstGeom prst="rect">
            <a:avLst/>
          </a:prstGeom>
          <a:noFill/>
          <a:ln>
            <a:noFill/>
          </a:ln>
        </p:spPr>
      </p:pic>
      <p:sp>
        <p:nvSpPr>
          <p:cNvPr id="195" name="Google Shape;195;p31"/>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3D85C6"/>
                </a:solidFill>
                <a:latin typeface="Ubuntu"/>
                <a:ea typeface="Ubuntu"/>
                <a:cs typeface="Ubuntu"/>
                <a:sym typeface="Ubuntu"/>
              </a:rPr>
              <a:t>MOTIVATION </a:t>
            </a:r>
            <a:endParaRPr b="1">
              <a:solidFill>
                <a:srgbClr val="3D85C6"/>
              </a:solidFill>
              <a:latin typeface="Ubuntu"/>
              <a:ea typeface="Ubuntu"/>
              <a:cs typeface="Ubuntu"/>
              <a:sym typeface="Ubuntu"/>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017725"/>
            <a:ext cx="8520600" cy="339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solidFill>
                  <a:schemeClr val="dk1"/>
                </a:solidFill>
                <a:latin typeface="Calibri"/>
                <a:ea typeface="Calibri"/>
                <a:cs typeface="Calibri"/>
                <a:sym typeface="Calibri"/>
              </a:rPr>
              <a:t>In some scientific experiments, there is a need to extract dynamic information from a series of static images. For example, at the SLAC National Accelerator Laboratory, proteins can be imaged at different conformations but the samples are destroyed in the process. In order to reconstruct the transformations between conformations, an algorithm is needed to order the randomized frames in the most likely temporal sequence.</a:t>
            </a:r>
            <a:endParaRPr>
              <a:solidFill>
                <a:schemeClr val="dk1"/>
              </a:solidFill>
              <a:latin typeface="Calibri"/>
              <a:ea typeface="Calibri"/>
              <a:cs typeface="Calibri"/>
              <a:sym typeface="Calibri"/>
            </a:endParaRPr>
          </a:p>
          <a:p>
            <a:pPr indent="0" lvl="0" marL="0" rtl="0" algn="l">
              <a:lnSpc>
                <a:spcPct val="105000"/>
              </a:lnSpc>
              <a:spcBef>
                <a:spcPts val="1500"/>
              </a:spcBef>
              <a:spcAft>
                <a:spcPts val="1500"/>
              </a:spcAft>
              <a:buNone/>
            </a:pPr>
            <a:r>
              <a:rPr lang="en">
                <a:solidFill>
                  <a:schemeClr val="dk1"/>
                </a:solidFill>
                <a:latin typeface="Calibri"/>
                <a:ea typeface="Calibri"/>
                <a:cs typeface="Calibri"/>
                <a:sym typeface="Calibri"/>
              </a:rPr>
              <a:t>The primary goal of our project is to </a:t>
            </a:r>
            <a:r>
              <a:rPr b="1" lang="en">
                <a:solidFill>
                  <a:schemeClr val="dk1"/>
                </a:solidFill>
                <a:latin typeface="Calibri"/>
                <a:ea typeface="Calibri"/>
                <a:cs typeface="Calibri"/>
                <a:sym typeface="Calibri"/>
              </a:rPr>
              <a:t>reorder the randomized video</a:t>
            </a:r>
            <a:r>
              <a:rPr lang="en">
                <a:solidFill>
                  <a:schemeClr val="dk1"/>
                </a:solidFill>
                <a:latin typeface="Calibri"/>
                <a:ea typeface="Calibri"/>
                <a:cs typeface="Calibri"/>
                <a:sym typeface="Calibri"/>
              </a:rPr>
              <a:t> and </a:t>
            </a:r>
            <a:r>
              <a:rPr b="1" lang="en">
                <a:solidFill>
                  <a:schemeClr val="dk1"/>
                </a:solidFill>
                <a:latin typeface="Calibri"/>
                <a:ea typeface="Calibri"/>
                <a:cs typeface="Calibri"/>
                <a:sym typeface="Calibri"/>
              </a:rPr>
              <a:t>compare all the different possible methods</a:t>
            </a:r>
            <a:r>
              <a:rPr lang="en">
                <a:solidFill>
                  <a:schemeClr val="dk1"/>
                </a:solidFill>
                <a:latin typeface="Calibri"/>
                <a:ea typeface="Calibri"/>
                <a:cs typeface="Calibri"/>
                <a:sym typeface="Calibri"/>
              </a:rPr>
              <a:t> at each step. The idea is to develop the process for 2D videos and generalize to 3D case and </a:t>
            </a:r>
            <a:r>
              <a:rPr lang="en">
                <a:solidFill>
                  <a:schemeClr val="dk1"/>
                </a:solidFill>
                <a:latin typeface="Calibri"/>
                <a:ea typeface="Calibri"/>
                <a:cs typeface="Calibri"/>
                <a:sym typeface="Calibri"/>
              </a:rPr>
              <a:t>evaluate</a:t>
            </a:r>
            <a:r>
              <a:rPr lang="en">
                <a:solidFill>
                  <a:schemeClr val="dk1"/>
                </a:solidFill>
                <a:latin typeface="Calibri"/>
                <a:ea typeface="Calibri"/>
                <a:cs typeface="Calibri"/>
                <a:sym typeface="Calibri"/>
              </a:rPr>
              <a:t> the effectiveness of the methodology to re order video frames.</a:t>
            </a:r>
            <a:endParaRPr>
              <a:solidFill>
                <a:schemeClr val="dk1"/>
              </a:solidFill>
              <a:latin typeface="Calibri"/>
              <a:ea typeface="Calibri"/>
              <a:cs typeface="Calibri"/>
              <a:sym typeface="Calibri"/>
            </a:endParaRPr>
          </a:p>
        </p:txBody>
      </p:sp>
      <p:sp>
        <p:nvSpPr>
          <p:cNvPr id="63" name="Google Shape;63;p14"/>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Clr>
                <a:schemeClr val="dk1"/>
              </a:buClr>
              <a:buSzPct val="66666"/>
              <a:buFont typeface="Arial"/>
              <a:buNone/>
            </a:pPr>
            <a:r>
              <a:rPr b="1" lang="en">
                <a:solidFill>
                  <a:srgbClr val="3D85C6"/>
                </a:solidFill>
                <a:latin typeface="Ubuntu"/>
                <a:ea typeface="Ubuntu"/>
                <a:cs typeface="Ubuntu"/>
                <a:sym typeface="Ubuntu"/>
              </a:rPr>
              <a:t>Hierarchical Clustering</a:t>
            </a:r>
            <a:endParaRPr b="1" sz="1650">
              <a:latin typeface="Roboto"/>
              <a:ea typeface="Roboto"/>
              <a:cs typeface="Roboto"/>
              <a:sym typeface="Roboto"/>
            </a:endParaRPr>
          </a:p>
        </p:txBody>
      </p:sp>
      <p:sp>
        <p:nvSpPr>
          <p:cNvPr id="201" name="Google Shape;20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 sz="1500">
                <a:solidFill>
                  <a:schemeClr val="dk1"/>
                </a:solidFill>
                <a:latin typeface="Roboto"/>
                <a:ea typeface="Roboto"/>
                <a:cs typeface="Roboto"/>
                <a:sym typeface="Roboto"/>
              </a:rPr>
              <a:t>Each observation starts in it’s own cluster and pair of clusters are merged as one moves up the </a:t>
            </a:r>
            <a:r>
              <a:rPr lang="en" sz="1500">
                <a:solidFill>
                  <a:schemeClr val="dk1"/>
                </a:solidFill>
                <a:latin typeface="Roboto"/>
                <a:ea typeface="Roboto"/>
                <a:cs typeface="Roboto"/>
                <a:sym typeface="Roboto"/>
              </a:rPr>
              <a:t>hierarchy</a:t>
            </a:r>
            <a:r>
              <a:rPr lang="en" sz="1500">
                <a:solidFill>
                  <a:schemeClr val="dk1"/>
                </a:solidFill>
                <a:latin typeface="Roboto"/>
                <a:ea typeface="Roboto"/>
                <a:cs typeface="Roboto"/>
                <a:sym typeface="Roboto"/>
              </a:rPr>
              <a:t>.</a:t>
            </a:r>
            <a:endParaRPr sz="1050">
              <a:solidFill>
                <a:srgbClr val="202122"/>
              </a:solidFill>
              <a:highlight>
                <a:schemeClr val="lt1"/>
              </a:highlight>
            </a:endParaRPr>
          </a:p>
          <a:p>
            <a:pPr indent="0" lvl="0" marL="0" rtl="0" algn="l">
              <a:spcBef>
                <a:spcPts val="200"/>
              </a:spcBef>
              <a:spcAft>
                <a:spcPts val="0"/>
              </a:spcAft>
              <a:buNone/>
            </a:pPr>
            <a:r>
              <a:t/>
            </a:r>
            <a:endParaRPr sz="1050">
              <a:solidFill>
                <a:srgbClr val="202122"/>
              </a:solidFill>
              <a:highlight>
                <a:schemeClr val="lt1"/>
              </a:highlight>
            </a:endParaRPr>
          </a:p>
          <a:p>
            <a:pPr indent="0" lvl="0" marL="0" rtl="0" algn="l">
              <a:lnSpc>
                <a:spcPct val="150000"/>
              </a:lnSpc>
              <a:spcBef>
                <a:spcPts val="1200"/>
              </a:spcBef>
              <a:spcAft>
                <a:spcPts val="0"/>
              </a:spcAft>
              <a:buNone/>
            </a:pPr>
            <a:r>
              <a:t/>
            </a:r>
            <a:endParaRPr sz="1500">
              <a:solidFill>
                <a:schemeClr val="dk1"/>
              </a:solidFill>
              <a:latin typeface="Roboto"/>
              <a:ea typeface="Roboto"/>
              <a:cs typeface="Roboto"/>
              <a:sym typeface="Roboto"/>
            </a:endParaRPr>
          </a:p>
          <a:p>
            <a:pPr indent="0" lvl="0" marL="0" rtl="0" algn="l">
              <a:lnSpc>
                <a:spcPct val="150000"/>
              </a:lnSpc>
              <a:spcBef>
                <a:spcPts val="1200"/>
              </a:spcBef>
              <a:spcAft>
                <a:spcPts val="0"/>
              </a:spcAft>
              <a:buNone/>
            </a:pPr>
            <a:r>
              <a:t/>
            </a:r>
            <a:endParaRPr sz="1500">
              <a:solidFill>
                <a:schemeClr val="dk1"/>
              </a:solidFill>
              <a:latin typeface="Roboto"/>
              <a:ea typeface="Roboto"/>
              <a:cs typeface="Roboto"/>
              <a:sym typeface="Roboto"/>
            </a:endParaRPr>
          </a:p>
          <a:p>
            <a:pPr indent="0" lvl="0" marL="0" rtl="0" algn="l">
              <a:lnSpc>
                <a:spcPct val="150000"/>
              </a:lnSpc>
              <a:spcBef>
                <a:spcPts val="1200"/>
              </a:spcBef>
              <a:spcAft>
                <a:spcPts val="200"/>
              </a:spcAft>
              <a:buNone/>
            </a:pPr>
            <a:r>
              <a:t/>
            </a:r>
            <a:endParaRPr sz="1500">
              <a:solidFill>
                <a:schemeClr val="dk1"/>
              </a:solidFill>
              <a:latin typeface="Roboto"/>
              <a:ea typeface="Roboto"/>
              <a:cs typeface="Roboto"/>
              <a:sym typeface="Roboto"/>
            </a:endParaRPr>
          </a:p>
        </p:txBody>
      </p:sp>
      <p:sp>
        <p:nvSpPr>
          <p:cNvPr id="202" name="Google Shape;202;p32"/>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pic>
        <p:nvPicPr>
          <p:cNvPr id="203" name="Google Shape;203;p32"/>
          <p:cNvPicPr preferRelativeResize="0"/>
          <p:nvPr/>
        </p:nvPicPr>
        <p:blipFill>
          <a:blip r:embed="rId3">
            <a:alphaModFix/>
          </a:blip>
          <a:stretch>
            <a:fillRect/>
          </a:stretch>
        </p:blipFill>
        <p:spPr>
          <a:xfrm>
            <a:off x="2806450" y="1572600"/>
            <a:ext cx="3983925" cy="298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a:solidFill>
                  <a:srgbClr val="3D85C6"/>
                </a:solidFill>
                <a:latin typeface="Ubuntu"/>
                <a:ea typeface="Ubuntu"/>
                <a:cs typeface="Ubuntu"/>
                <a:sym typeface="Ubuntu"/>
              </a:rPr>
              <a:t>Hierarchical Clustering Algorithm Video</a:t>
            </a:r>
            <a:endParaRPr b="1" sz="1650">
              <a:latin typeface="Roboto"/>
              <a:ea typeface="Roboto"/>
              <a:cs typeface="Roboto"/>
              <a:sym typeface="Roboto"/>
            </a:endParaRPr>
          </a:p>
          <a:p>
            <a:pPr indent="0" lvl="0" marL="0" rtl="0" algn="l">
              <a:spcBef>
                <a:spcPts val="400"/>
              </a:spcBef>
              <a:spcAft>
                <a:spcPts val="0"/>
              </a:spcAft>
              <a:buNone/>
            </a:pPr>
            <a:r>
              <a:t/>
            </a:r>
            <a:endParaRPr>
              <a:solidFill>
                <a:srgbClr val="FF0000"/>
              </a:solidFill>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3" title="hierarchial_cluseter.mp4">
            <a:hlinkClick r:id="rId3"/>
          </p:cNvPr>
          <p:cNvPicPr preferRelativeResize="0"/>
          <p:nvPr/>
        </p:nvPicPr>
        <p:blipFill>
          <a:blip r:embed="rId4">
            <a:alphaModFix/>
          </a:blip>
          <a:stretch>
            <a:fillRect/>
          </a:stretch>
        </p:blipFill>
        <p:spPr>
          <a:xfrm>
            <a:off x="311700" y="1152475"/>
            <a:ext cx="4572000" cy="3429000"/>
          </a:xfrm>
          <a:prstGeom prst="rect">
            <a:avLst/>
          </a:prstGeom>
          <a:noFill/>
          <a:ln>
            <a:noFill/>
          </a:ln>
        </p:spPr>
      </p:pic>
      <p:sp>
        <p:nvSpPr>
          <p:cNvPr id="211" name="Google Shape;211;p33"/>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Clr>
                <a:schemeClr val="dk1"/>
              </a:buClr>
              <a:buSzPct val="66666"/>
              <a:buFont typeface="Arial"/>
              <a:buNone/>
            </a:pPr>
            <a:r>
              <a:rPr b="1" lang="en">
                <a:solidFill>
                  <a:srgbClr val="3D85C6"/>
                </a:solidFill>
                <a:latin typeface="Ubuntu"/>
                <a:ea typeface="Ubuntu"/>
                <a:cs typeface="Ubuntu"/>
                <a:sym typeface="Ubuntu"/>
              </a:rPr>
              <a:t>Travelling Salesman Solution</a:t>
            </a:r>
            <a:endParaRPr b="1" sz="1650">
              <a:latin typeface="Roboto"/>
              <a:ea typeface="Roboto"/>
              <a:cs typeface="Roboto"/>
              <a:sym typeface="Roboto"/>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 sz="1500">
                <a:solidFill>
                  <a:schemeClr val="dk1"/>
                </a:solidFill>
                <a:latin typeface="Roboto"/>
                <a:ea typeface="Roboto"/>
                <a:cs typeface="Roboto"/>
                <a:sym typeface="Roboto"/>
              </a:rPr>
              <a:t>Our problem can be represented as a fully connected graph, with nodes as frames and edges as cost from the cost matrix. We want to go from Frame A to Frame B and evaluating all the permutations of nodes/frames with the least total cost. This algorithm is a variant of the travelling salesman problem. </a:t>
            </a:r>
            <a:endParaRPr sz="1500">
              <a:solidFill>
                <a:schemeClr val="dk1"/>
              </a:solidFill>
              <a:latin typeface="Roboto"/>
              <a:ea typeface="Roboto"/>
              <a:cs typeface="Roboto"/>
              <a:sym typeface="Roboto"/>
            </a:endParaRPr>
          </a:p>
          <a:p>
            <a:pPr indent="0" lvl="0" marL="0" rtl="0" algn="l">
              <a:lnSpc>
                <a:spcPct val="150000"/>
              </a:lnSpc>
              <a:spcBef>
                <a:spcPts val="1200"/>
              </a:spcBef>
              <a:spcAft>
                <a:spcPts val="0"/>
              </a:spcAft>
              <a:buNone/>
            </a:pPr>
            <a:r>
              <a:t/>
            </a:r>
            <a:endParaRPr sz="1500">
              <a:solidFill>
                <a:schemeClr val="dk1"/>
              </a:solidFill>
              <a:latin typeface="Roboto"/>
              <a:ea typeface="Roboto"/>
              <a:cs typeface="Roboto"/>
              <a:sym typeface="Roboto"/>
            </a:endParaRPr>
          </a:p>
          <a:p>
            <a:pPr indent="0" lvl="0" marL="0" rtl="0" algn="l">
              <a:lnSpc>
                <a:spcPct val="150000"/>
              </a:lnSpc>
              <a:spcBef>
                <a:spcPts val="1200"/>
              </a:spcBef>
              <a:spcAft>
                <a:spcPts val="200"/>
              </a:spcAft>
              <a:buNone/>
            </a:pPr>
            <a:r>
              <a:t/>
            </a:r>
            <a:endParaRPr sz="1500">
              <a:solidFill>
                <a:schemeClr val="dk1"/>
              </a:solidFill>
              <a:latin typeface="Roboto"/>
              <a:ea typeface="Roboto"/>
              <a:cs typeface="Roboto"/>
              <a:sym typeface="Roboto"/>
            </a:endParaRPr>
          </a:p>
        </p:txBody>
      </p:sp>
      <p:sp>
        <p:nvSpPr>
          <p:cNvPr id="218" name="Google Shape;218;p34"/>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pic>
        <p:nvPicPr>
          <p:cNvPr id="219" name="Google Shape;219;p34"/>
          <p:cNvPicPr preferRelativeResize="0"/>
          <p:nvPr/>
        </p:nvPicPr>
        <p:blipFill>
          <a:blip r:embed="rId3">
            <a:alphaModFix/>
          </a:blip>
          <a:stretch>
            <a:fillRect/>
          </a:stretch>
        </p:blipFill>
        <p:spPr>
          <a:xfrm>
            <a:off x="5172400" y="2761550"/>
            <a:ext cx="3659901" cy="1642650"/>
          </a:xfrm>
          <a:prstGeom prst="rect">
            <a:avLst/>
          </a:prstGeom>
          <a:noFill/>
          <a:ln>
            <a:noFill/>
          </a:ln>
        </p:spPr>
      </p:pic>
      <p:pic>
        <p:nvPicPr>
          <p:cNvPr id="220" name="Google Shape;220;p34"/>
          <p:cNvPicPr preferRelativeResize="0"/>
          <p:nvPr/>
        </p:nvPicPr>
        <p:blipFill>
          <a:blip r:embed="rId4">
            <a:alphaModFix/>
          </a:blip>
          <a:stretch>
            <a:fillRect/>
          </a:stretch>
        </p:blipFill>
        <p:spPr>
          <a:xfrm>
            <a:off x="351125" y="3078050"/>
            <a:ext cx="4610100" cy="100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None/>
            </a:pPr>
            <a:r>
              <a:rPr b="1" lang="en">
                <a:solidFill>
                  <a:srgbClr val="3D85C6"/>
                </a:solidFill>
                <a:latin typeface="Ubuntu"/>
                <a:ea typeface="Ubuntu"/>
                <a:cs typeface="Ubuntu"/>
                <a:sym typeface="Ubuntu"/>
              </a:rPr>
              <a:t>Travelling Salesman Solution</a:t>
            </a:r>
            <a:r>
              <a:rPr b="1" lang="en">
                <a:solidFill>
                  <a:srgbClr val="3D85C6"/>
                </a:solidFill>
                <a:latin typeface="Ubuntu"/>
                <a:ea typeface="Ubuntu"/>
                <a:cs typeface="Ubuntu"/>
                <a:sym typeface="Ubuntu"/>
              </a:rPr>
              <a:t> Video</a:t>
            </a:r>
            <a:endParaRPr>
              <a:solidFill>
                <a:srgbClr val="FF0000"/>
              </a:solidFill>
            </a:endParaRPr>
          </a:p>
        </p:txBody>
      </p:sp>
      <p:pic>
        <p:nvPicPr>
          <p:cNvPr id="226" name="Google Shape;226;p35" title="TSP.mp4">
            <a:hlinkClick r:id="rId3"/>
          </p:cNvPr>
          <p:cNvPicPr preferRelativeResize="0"/>
          <p:nvPr/>
        </p:nvPicPr>
        <p:blipFill>
          <a:blip r:embed="rId4">
            <a:alphaModFix/>
          </a:blip>
          <a:stretch>
            <a:fillRect/>
          </a:stretch>
        </p:blipFill>
        <p:spPr>
          <a:xfrm>
            <a:off x="2286000" y="1146175"/>
            <a:ext cx="4572000" cy="3429000"/>
          </a:xfrm>
          <a:prstGeom prst="rect">
            <a:avLst/>
          </a:prstGeom>
          <a:noFill/>
          <a:ln>
            <a:noFill/>
          </a:ln>
        </p:spPr>
      </p:pic>
      <p:sp>
        <p:nvSpPr>
          <p:cNvPr id="227" name="Google Shape;227;p35"/>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latin typeface="Roboto"/>
                <a:ea typeface="Roboto"/>
                <a:cs typeface="Roboto"/>
                <a:sym typeface="Roboto"/>
              </a:rPr>
              <a:t>All these results, have abrupt jumps, even if there is a good sense of clustering among the frames.</a:t>
            </a:r>
            <a:endParaRPr sz="1700">
              <a:latin typeface="Roboto"/>
              <a:ea typeface="Roboto"/>
              <a:cs typeface="Roboto"/>
              <a:sym typeface="Roboto"/>
            </a:endParaRPr>
          </a:p>
          <a:p>
            <a:pPr indent="0" lvl="0" marL="0" rtl="0" algn="l">
              <a:spcBef>
                <a:spcPts val="1200"/>
              </a:spcBef>
              <a:spcAft>
                <a:spcPts val="0"/>
              </a:spcAft>
              <a:buNone/>
            </a:pPr>
            <a:r>
              <a:rPr lang="en" sz="1700">
                <a:latin typeface="Roboto"/>
                <a:ea typeface="Roboto"/>
                <a:cs typeface="Roboto"/>
                <a:sym typeface="Roboto"/>
              </a:rPr>
              <a:t>This is due to unknown start and end.</a:t>
            </a:r>
            <a:endParaRPr sz="1700">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lang="en" sz="1700">
                <a:latin typeface="Roboto"/>
                <a:ea typeface="Roboto"/>
                <a:cs typeface="Roboto"/>
                <a:sym typeface="Roboto"/>
              </a:rPr>
              <a:t>Retrying with non shuffled first few frames and last few frames.</a:t>
            </a:r>
            <a:endParaRPr sz="1700">
              <a:latin typeface="Roboto"/>
              <a:ea typeface="Roboto"/>
              <a:cs typeface="Roboto"/>
              <a:sym typeface="Roboto"/>
            </a:endParaRPr>
          </a:p>
        </p:txBody>
      </p:sp>
      <p:sp>
        <p:nvSpPr>
          <p:cNvPr id="233" name="Google Shape;233;p36"/>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7" title="shuffled_start_preserved.mp4">
            <a:hlinkClick r:id="rId3"/>
          </p:cNvPr>
          <p:cNvPicPr preferRelativeResize="0"/>
          <p:nvPr/>
        </p:nvPicPr>
        <p:blipFill>
          <a:blip r:embed="rId4">
            <a:alphaModFix/>
          </a:blip>
          <a:stretch>
            <a:fillRect/>
          </a:stretch>
        </p:blipFill>
        <p:spPr>
          <a:xfrm>
            <a:off x="0" y="0"/>
            <a:ext cx="4301062" cy="2419349"/>
          </a:xfrm>
          <a:prstGeom prst="rect">
            <a:avLst/>
          </a:prstGeom>
          <a:noFill/>
          <a:ln>
            <a:noFill/>
          </a:ln>
        </p:spPr>
      </p:pic>
      <p:pic>
        <p:nvPicPr>
          <p:cNvPr id="239" name="Google Shape;239;p37" title="TSP_start_preserved.mp4">
            <a:hlinkClick r:id="rId5"/>
          </p:cNvPr>
          <p:cNvPicPr preferRelativeResize="0"/>
          <p:nvPr/>
        </p:nvPicPr>
        <p:blipFill>
          <a:blip r:embed="rId6">
            <a:alphaModFix/>
          </a:blip>
          <a:stretch>
            <a:fillRect/>
          </a:stretch>
        </p:blipFill>
        <p:spPr>
          <a:xfrm>
            <a:off x="4842950" y="0"/>
            <a:ext cx="4301050" cy="2419331"/>
          </a:xfrm>
          <a:prstGeom prst="rect">
            <a:avLst/>
          </a:prstGeom>
          <a:noFill/>
          <a:ln>
            <a:noFill/>
          </a:ln>
        </p:spPr>
      </p:pic>
      <p:pic>
        <p:nvPicPr>
          <p:cNvPr id="240" name="Google Shape;240;p37" title="heirarchial_cluster_preversed.mp4">
            <a:hlinkClick r:id="rId7"/>
          </p:cNvPr>
          <p:cNvPicPr preferRelativeResize="0"/>
          <p:nvPr/>
        </p:nvPicPr>
        <p:blipFill>
          <a:blip r:embed="rId8">
            <a:alphaModFix/>
          </a:blip>
          <a:stretch>
            <a:fillRect/>
          </a:stretch>
        </p:blipFill>
        <p:spPr>
          <a:xfrm>
            <a:off x="5845699" y="2669773"/>
            <a:ext cx="3298300" cy="2473725"/>
          </a:xfrm>
          <a:prstGeom prst="rect">
            <a:avLst/>
          </a:prstGeom>
          <a:noFill/>
          <a:ln>
            <a:noFill/>
          </a:ln>
        </p:spPr>
      </p:pic>
      <p:pic>
        <p:nvPicPr>
          <p:cNvPr id="241" name="Google Shape;241;p37" title="grow_preserved.mp4">
            <a:hlinkClick r:id="rId9"/>
          </p:cNvPr>
          <p:cNvPicPr preferRelativeResize="0"/>
          <p:nvPr/>
        </p:nvPicPr>
        <p:blipFill>
          <a:blip r:embed="rId10">
            <a:alphaModFix/>
          </a:blip>
          <a:stretch>
            <a:fillRect/>
          </a:stretch>
        </p:blipFill>
        <p:spPr>
          <a:xfrm>
            <a:off x="0" y="2696962"/>
            <a:ext cx="3225800" cy="2419350"/>
          </a:xfrm>
          <a:prstGeom prst="rect">
            <a:avLst/>
          </a:prstGeom>
          <a:noFill/>
          <a:ln>
            <a:noFill/>
          </a:ln>
        </p:spPr>
      </p:pic>
      <p:sp>
        <p:nvSpPr>
          <p:cNvPr id="242" name="Google Shape;242;p37"/>
          <p:cNvSpPr txBox="1"/>
          <p:nvPr/>
        </p:nvSpPr>
        <p:spPr>
          <a:xfrm>
            <a:off x="3321850" y="2335875"/>
            <a:ext cx="9792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Shuffled</a:t>
            </a:r>
            <a:endParaRPr sz="13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243" name="Google Shape;243;p37"/>
          <p:cNvSpPr txBox="1"/>
          <p:nvPr/>
        </p:nvSpPr>
        <p:spPr>
          <a:xfrm>
            <a:off x="4842950" y="2335875"/>
            <a:ext cx="6501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TSP</a:t>
            </a:r>
            <a:endParaRPr sz="700">
              <a:solidFill>
                <a:schemeClr val="dk2"/>
              </a:solidFill>
            </a:endParaRPr>
          </a:p>
        </p:txBody>
      </p:sp>
      <p:sp>
        <p:nvSpPr>
          <p:cNvPr id="244" name="Google Shape;244;p37"/>
          <p:cNvSpPr txBox="1"/>
          <p:nvPr/>
        </p:nvSpPr>
        <p:spPr>
          <a:xfrm>
            <a:off x="3225800" y="4797575"/>
            <a:ext cx="6501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Grow</a:t>
            </a:r>
            <a:endParaRPr sz="700">
              <a:solidFill>
                <a:schemeClr val="dk2"/>
              </a:solidFill>
            </a:endParaRPr>
          </a:p>
        </p:txBody>
      </p:sp>
      <p:sp>
        <p:nvSpPr>
          <p:cNvPr id="245" name="Google Shape;245;p37"/>
          <p:cNvSpPr txBox="1"/>
          <p:nvPr/>
        </p:nvSpPr>
        <p:spPr>
          <a:xfrm>
            <a:off x="4883300" y="4823100"/>
            <a:ext cx="962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H-cluster</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D85C6"/>
                </a:solidFill>
                <a:latin typeface="Ubuntu"/>
                <a:ea typeface="Ubuntu"/>
                <a:cs typeface="Ubuntu"/>
                <a:sym typeface="Ubuntu"/>
              </a:rPr>
              <a:t>Performance Metrics</a:t>
            </a:r>
            <a:endParaRPr b="1">
              <a:solidFill>
                <a:srgbClr val="3D85C6"/>
              </a:solidFill>
              <a:latin typeface="Ubuntu"/>
              <a:ea typeface="Ubuntu"/>
              <a:cs typeface="Ubuntu"/>
              <a:sym typeface="Ubuntu"/>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Quantifying Results and Performance</a:t>
            </a:r>
            <a:endParaRPr/>
          </a:p>
        </p:txBody>
      </p:sp>
      <p:sp>
        <p:nvSpPr>
          <p:cNvPr id="256" name="Google Shape;25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 sz="1300">
                <a:solidFill>
                  <a:schemeClr val="dk1"/>
                </a:solidFill>
                <a:latin typeface="Roboto"/>
                <a:ea typeface="Roboto"/>
                <a:cs typeface="Roboto"/>
                <a:sym typeface="Roboto"/>
              </a:rPr>
              <a:t>While it is easy to </a:t>
            </a:r>
            <a:r>
              <a:rPr lang="en" sz="1300">
                <a:solidFill>
                  <a:schemeClr val="dk1"/>
                </a:solidFill>
                <a:latin typeface="Roboto"/>
                <a:ea typeface="Roboto"/>
                <a:cs typeface="Roboto"/>
                <a:sym typeface="Roboto"/>
              </a:rPr>
              <a:t>qualitatively</a:t>
            </a:r>
            <a:r>
              <a:rPr lang="en" sz="1300">
                <a:solidFill>
                  <a:schemeClr val="dk1"/>
                </a:solidFill>
                <a:latin typeface="Roboto"/>
                <a:ea typeface="Roboto"/>
                <a:cs typeface="Roboto"/>
                <a:sym typeface="Roboto"/>
              </a:rPr>
              <a:t> evaluate the sorted videos, it is hard to compare the results quantitatively.</a:t>
            </a:r>
            <a:endParaRPr sz="1300">
              <a:solidFill>
                <a:schemeClr val="dk1"/>
              </a:solidFill>
              <a:latin typeface="Roboto"/>
              <a:ea typeface="Roboto"/>
              <a:cs typeface="Roboto"/>
              <a:sym typeface="Roboto"/>
            </a:endParaRPr>
          </a:p>
          <a:p>
            <a:pPr indent="-311150" lvl="0" marL="457200" rtl="0" algn="l">
              <a:lnSpc>
                <a:spcPct val="150000"/>
              </a:lnSpc>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algorithm shouldn’t be penalized too heavily if the reconstruction’s adjacent frames are close to the frame.</a:t>
            </a:r>
            <a:endParaRPr sz="1300">
              <a:solidFill>
                <a:schemeClr val="dk1"/>
              </a:solidFill>
              <a:latin typeface="Roboto"/>
              <a:ea typeface="Roboto"/>
              <a:cs typeface="Roboto"/>
              <a:sym typeface="Roboto"/>
            </a:endParaRPr>
          </a:p>
          <a:p>
            <a:pPr indent="-311150" lvl="0" marL="457200" rtl="0" algn="l">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should not be overly penalized if it selects a frame that is very far away versus one that is far away.</a:t>
            </a:r>
            <a:endParaRPr sz="1300">
              <a:solidFill>
                <a:schemeClr val="dk1"/>
              </a:solidFill>
              <a:latin typeface="Roboto"/>
              <a:ea typeface="Roboto"/>
              <a:cs typeface="Roboto"/>
              <a:sym typeface="Roboto"/>
            </a:endParaRPr>
          </a:p>
          <a:p>
            <a:pPr indent="-311150" lvl="1" marL="914400" rtl="0" algn="l">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is as bad to jump 30 frames as it is to jump 300 frames.</a:t>
            </a:r>
            <a:endParaRPr sz="1300">
              <a:solidFill>
                <a:schemeClr val="dk1"/>
              </a:solidFill>
              <a:latin typeface="Roboto"/>
              <a:ea typeface="Roboto"/>
              <a:cs typeface="Roboto"/>
              <a:sym typeface="Roboto"/>
            </a:endParaRPr>
          </a:p>
          <a:p>
            <a:pPr indent="0" lvl="0" marL="0" rtl="0" algn="l">
              <a:spcBef>
                <a:spcPts val="200"/>
              </a:spcBef>
              <a:spcAft>
                <a:spcPts val="0"/>
              </a:spcAft>
              <a:buNone/>
            </a:pPr>
            <a:r>
              <a:rPr lang="en" sz="1300">
                <a:solidFill>
                  <a:schemeClr val="dk1"/>
                </a:solidFill>
                <a:latin typeface="Roboto"/>
                <a:ea typeface="Roboto"/>
                <a:cs typeface="Roboto"/>
                <a:sym typeface="Roboto"/>
              </a:rPr>
              <a:t>This lead us to use the following logistic performance metric that was also used in Ned Danilyw’s research:</a:t>
            </a:r>
            <a:endParaRPr sz="1300">
              <a:solidFill>
                <a:schemeClr val="dk1"/>
              </a:solidFill>
              <a:latin typeface="Roboto"/>
              <a:ea typeface="Roboto"/>
              <a:cs typeface="Roboto"/>
              <a:sym typeface="Roboto"/>
            </a:endParaRPr>
          </a:p>
          <a:p>
            <a:pPr indent="0" lvl="0" marL="0" rtl="0" algn="l">
              <a:spcBef>
                <a:spcPts val="1200"/>
              </a:spcBef>
              <a:spcAft>
                <a:spcPts val="1200"/>
              </a:spcAft>
              <a:buNone/>
            </a:pPr>
            <a:r>
              <a:t/>
            </a:r>
            <a:endParaRPr sz="1300">
              <a:solidFill>
                <a:schemeClr val="dk1"/>
              </a:solidFill>
              <a:latin typeface="Roboto"/>
              <a:ea typeface="Roboto"/>
              <a:cs typeface="Roboto"/>
              <a:sym typeface="Roboto"/>
            </a:endParaRPr>
          </a:p>
        </p:txBody>
      </p:sp>
      <p:sp>
        <p:nvSpPr>
          <p:cNvPr id="257" name="Google Shape;257;p39"/>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pic>
        <p:nvPicPr>
          <p:cNvPr id="258" name="Google Shape;258;p39"/>
          <p:cNvPicPr preferRelativeResize="0"/>
          <p:nvPr/>
        </p:nvPicPr>
        <p:blipFill>
          <a:blip r:embed="rId3">
            <a:alphaModFix/>
          </a:blip>
          <a:stretch>
            <a:fillRect/>
          </a:stretch>
        </p:blipFill>
        <p:spPr>
          <a:xfrm>
            <a:off x="2524675" y="3414725"/>
            <a:ext cx="3790950" cy="742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Not Preserving Starting and Ending Frames</a:t>
            </a:r>
            <a:endParaRPr/>
          </a:p>
        </p:txBody>
      </p:sp>
      <p:sp>
        <p:nvSpPr>
          <p:cNvPr id="264" name="Google Shape;26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0"/>
          <p:cNvPicPr preferRelativeResize="0"/>
          <p:nvPr/>
        </p:nvPicPr>
        <p:blipFill>
          <a:blip r:embed="rId3">
            <a:alphaModFix/>
          </a:blip>
          <a:stretch>
            <a:fillRect/>
          </a:stretch>
        </p:blipFill>
        <p:spPr>
          <a:xfrm>
            <a:off x="311700" y="1152475"/>
            <a:ext cx="4276162" cy="3416400"/>
          </a:xfrm>
          <a:prstGeom prst="rect">
            <a:avLst/>
          </a:prstGeom>
          <a:noFill/>
          <a:ln>
            <a:noFill/>
          </a:ln>
        </p:spPr>
      </p:pic>
      <p:sp>
        <p:nvSpPr>
          <p:cNvPr id="266" name="Google Shape;266;p40"/>
          <p:cNvSpPr txBox="1"/>
          <p:nvPr>
            <p:ph type="title"/>
          </p:nvPr>
        </p:nvSpPr>
        <p:spPr>
          <a:xfrm>
            <a:off x="6360000" y="1152475"/>
            <a:ext cx="2472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Higher error is worse</a:t>
            </a:r>
            <a:endParaRPr sz="1500"/>
          </a:p>
        </p:txBody>
      </p:sp>
      <p:sp>
        <p:nvSpPr>
          <p:cNvPr id="267" name="Google Shape;267;p40"/>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Preserving Starting and Ending Frames</a:t>
            </a:r>
            <a:endParaRPr/>
          </a:p>
        </p:txBody>
      </p:sp>
      <p:sp>
        <p:nvSpPr>
          <p:cNvPr id="273" name="Google Shape;27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rPr>
              <a:t>Higher error is worse</a:t>
            </a:r>
            <a:endParaRPr sz="1500">
              <a:solidFill>
                <a:srgbClr val="000000"/>
              </a:solidFill>
            </a:endParaRPr>
          </a:p>
          <a:p>
            <a:pPr indent="0" lvl="0" marL="0" rtl="0" algn="l">
              <a:spcBef>
                <a:spcPts val="0"/>
              </a:spcBef>
              <a:spcAft>
                <a:spcPts val="1200"/>
              </a:spcAft>
              <a:buNone/>
            </a:pPr>
            <a:r>
              <a:t/>
            </a:r>
            <a:endParaRPr/>
          </a:p>
        </p:txBody>
      </p:sp>
      <p:sp>
        <p:nvSpPr>
          <p:cNvPr id="274" name="Google Shape;274;p41"/>
          <p:cNvSpPr txBox="1"/>
          <p:nvPr>
            <p:ph type="title"/>
          </p:nvPr>
        </p:nvSpPr>
        <p:spPr>
          <a:xfrm>
            <a:off x="6360000" y="1152475"/>
            <a:ext cx="24723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Higher error is worse</a:t>
            </a:r>
            <a:endParaRPr sz="1500"/>
          </a:p>
        </p:txBody>
      </p:sp>
      <p:pic>
        <p:nvPicPr>
          <p:cNvPr id="275" name="Google Shape;275;p41"/>
          <p:cNvPicPr preferRelativeResize="0"/>
          <p:nvPr/>
        </p:nvPicPr>
        <p:blipFill>
          <a:blip r:embed="rId3">
            <a:alphaModFix/>
          </a:blip>
          <a:stretch>
            <a:fillRect/>
          </a:stretch>
        </p:blipFill>
        <p:spPr>
          <a:xfrm>
            <a:off x="311700" y="1152475"/>
            <a:ext cx="4259935" cy="3416400"/>
          </a:xfrm>
          <a:prstGeom prst="rect">
            <a:avLst/>
          </a:prstGeom>
          <a:noFill/>
          <a:ln>
            <a:noFill/>
          </a:ln>
        </p:spPr>
      </p:pic>
      <p:sp>
        <p:nvSpPr>
          <p:cNvPr id="276" name="Google Shape;276;p41"/>
          <p:cNvSpPr txBox="1"/>
          <p:nvPr>
            <p:ph type="title"/>
          </p:nvPr>
        </p:nvSpPr>
        <p:spPr>
          <a:xfrm>
            <a:off x="6360000" y="1859875"/>
            <a:ext cx="2472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By preserving the starting and ending frames, the algorithms performed qualitatively better.</a:t>
            </a:r>
            <a:endParaRPr sz="1500"/>
          </a:p>
        </p:txBody>
      </p:sp>
      <p:sp>
        <p:nvSpPr>
          <p:cNvPr id="277" name="Google Shape;277;p41"/>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title="shuffled_start_preserved.mp4">
            <a:hlinkClick r:id="rId3"/>
          </p:cNvPr>
          <p:cNvPicPr preferRelativeResize="0"/>
          <p:nvPr/>
        </p:nvPicPr>
        <p:blipFill>
          <a:blip r:embed="rId4">
            <a:alphaModFix/>
          </a:blip>
          <a:stretch>
            <a:fillRect/>
          </a:stretch>
        </p:blipFill>
        <p:spPr>
          <a:xfrm>
            <a:off x="0" y="1314238"/>
            <a:ext cx="4301062" cy="2419349"/>
          </a:xfrm>
          <a:prstGeom prst="rect">
            <a:avLst/>
          </a:prstGeom>
          <a:noFill/>
          <a:ln>
            <a:noFill/>
          </a:ln>
        </p:spPr>
      </p:pic>
      <p:pic>
        <p:nvPicPr>
          <p:cNvPr id="69" name="Google Shape;69;p15" title="TSP_start_preserved.mp4">
            <a:hlinkClick r:id="rId5"/>
          </p:cNvPr>
          <p:cNvPicPr preferRelativeResize="0"/>
          <p:nvPr/>
        </p:nvPicPr>
        <p:blipFill>
          <a:blip r:embed="rId6">
            <a:alphaModFix/>
          </a:blip>
          <a:stretch>
            <a:fillRect/>
          </a:stretch>
        </p:blipFill>
        <p:spPr>
          <a:xfrm>
            <a:off x="4729500" y="1314250"/>
            <a:ext cx="4301050" cy="2419331"/>
          </a:xfrm>
          <a:prstGeom prst="rect">
            <a:avLst/>
          </a:prstGeom>
          <a:noFill/>
          <a:ln>
            <a:noFill/>
          </a:ln>
        </p:spPr>
      </p:pic>
      <p:sp>
        <p:nvSpPr>
          <p:cNvPr id="70" name="Google Shape;70;p15"/>
          <p:cNvSpPr txBox="1"/>
          <p:nvPr/>
        </p:nvSpPr>
        <p:spPr>
          <a:xfrm>
            <a:off x="737225" y="3838700"/>
            <a:ext cx="28266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Input</a:t>
            </a:r>
            <a:endParaRPr sz="1800">
              <a:solidFill>
                <a:schemeClr val="dk2"/>
              </a:solidFill>
            </a:endParaRPr>
          </a:p>
        </p:txBody>
      </p:sp>
      <p:sp>
        <p:nvSpPr>
          <p:cNvPr id="71" name="Google Shape;71;p15"/>
          <p:cNvSpPr txBox="1"/>
          <p:nvPr/>
        </p:nvSpPr>
        <p:spPr>
          <a:xfrm>
            <a:off x="5651625" y="3838700"/>
            <a:ext cx="28266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Output</a:t>
            </a:r>
            <a:endParaRPr sz="1800">
              <a:solidFill>
                <a:schemeClr val="dk2"/>
              </a:solidFill>
            </a:endParaRPr>
          </a:p>
        </p:txBody>
      </p:sp>
      <p:sp>
        <p:nvSpPr>
          <p:cNvPr id="72" name="Google Shape;72;p15"/>
          <p:cNvSpPr/>
          <p:nvPr/>
        </p:nvSpPr>
        <p:spPr>
          <a:xfrm>
            <a:off x="0" y="4958825"/>
            <a:ext cx="9144000" cy="1845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500">
                <a:latin typeface="Roboto"/>
                <a:ea typeface="Roboto"/>
                <a:cs typeface="Roboto"/>
                <a:sym typeface="Roboto"/>
              </a:rPr>
              <a:t>Based on the graphs, </a:t>
            </a:r>
            <a:r>
              <a:rPr lang="en" sz="1500">
                <a:latin typeface="Roboto"/>
                <a:ea typeface="Roboto"/>
                <a:cs typeface="Roboto"/>
                <a:sym typeface="Roboto"/>
              </a:rPr>
              <a:t>hierarchical clustering performed better, but on qualitative analysis, we can say that's not the case.</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Hence there is no “proper” way to quantify the error and the error function needs to be changed in the future.</a:t>
            </a:r>
            <a:endParaRPr sz="1500">
              <a:latin typeface="Roboto"/>
              <a:ea typeface="Roboto"/>
              <a:cs typeface="Roboto"/>
              <a:sym typeface="Roboto"/>
            </a:endParaRPr>
          </a:p>
          <a:p>
            <a:pPr indent="0" lvl="0" marL="0" rtl="0" algn="l">
              <a:spcBef>
                <a:spcPts val="0"/>
              </a:spcBef>
              <a:spcAft>
                <a:spcPts val="1200"/>
              </a:spcAft>
              <a:buNone/>
            </a:pPr>
            <a:r>
              <a:t/>
            </a:r>
            <a:endParaRPr sz="1500">
              <a:latin typeface="Roboto"/>
              <a:ea typeface="Roboto"/>
              <a:cs typeface="Roboto"/>
              <a:sym typeface="Roboto"/>
            </a:endParaRPr>
          </a:p>
        </p:txBody>
      </p:sp>
      <p:sp>
        <p:nvSpPr>
          <p:cNvPr id="283" name="Google Shape;28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Quantifying Results and Performance</a:t>
            </a:r>
            <a:endParaRPr/>
          </a:p>
        </p:txBody>
      </p:sp>
      <p:sp>
        <p:nvSpPr>
          <p:cNvPr id="284" name="Google Shape;284;p42"/>
          <p:cNvSpPr/>
          <p:nvPr/>
        </p:nvSpPr>
        <p:spPr>
          <a:xfrm>
            <a:off x="0" y="4958825"/>
            <a:ext cx="9144000" cy="18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Bottlenecks to Consider / Our Observation</a:t>
            </a:r>
            <a:endParaRPr/>
          </a:p>
        </p:txBody>
      </p:sp>
      <p:sp>
        <p:nvSpPr>
          <p:cNvPr id="290" name="Google Shape;29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The algorithm doesn’t perform well when there are scene jumps due to abrupt change in the feature matches.</a:t>
            </a:r>
            <a:endParaRPr>
              <a:solidFill>
                <a:schemeClr val="dk1"/>
              </a:solidFill>
              <a:latin typeface="Calibri"/>
              <a:ea typeface="Calibri"/>
              <a:cs typeface="Calibri"/>
              <a:sym typeface="Calibri"/>
            </a:endParaRPr>
          </a:p>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The shuffling order can determine the output reconstructed video. If the first few frames and the last few frames are kept constant, the algorithm qualitative performance improves significantly.</a:t>
            </a:r>
            <a:endParaRPr>
              <a:solidFill>
                <a:schemeClr val="dk1"/>
              </a:solidFill>
              <a:latin typeface="Calibri"/>
              <a:ea typeface="Calibri"/>
              <a:cs typeface="Calibri"/>
              <a:sym typeface="Calibri"/>
            </a:endParaRPr>
          </a:p>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Complex brightness changes can affect the feature matches generated.</a:t>
            </a:r>
            <a:endParaRPr>
              <a:solidFill>
                <a:schemeClr val="dk1"/>
              </a:solidFill>
              <a:latin typeface="Calibri"/>
              <a:ea typeface="Calibri"/>
              <a:cs typeface="Calibri"/>
              <a:sym typeface="Calibri"/>
            </a:endParaRPr>
          </a:p>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The error function doesn’t scale properly for short video as the weight of one mismatch is much higher.</a:t>
            </a:r>
            <a:endParaRPr>
              <a:solidFill>
                <a:schemeClr val="dk1"/>
              </a:solidFill>
              <a:latin typeface="Calibri"/>
              <a:ea typeface="Calibri"/>
              <a:cs typeface="Calibri"/>
              <a:sym typeface="Calibri"/>
            </a:endParaRPr>
          </a:p>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After shuffling, we’re unaware about the flow of time.</a:t>
            </a:r>
            <a:endParaRPr>
              <a:solidFill>
                <a:schemeClr val="dk1"/>
              </a:solidFill>
              <a:latin typeface="Calibri"/>
              <a:ea typeface="Calibri"/>
              <a:cs typeface="Calibri"/>
              <a:sym typeface="Calibri"/>
            </a:endParaRPr>
          </a:p>
          <a:p>
            <a:pPr indent="0" lvl="0" marL="0" rtl="0" algn="l">
              <a:spcBef>
                <a:spcPts val="1200"/>
              </a:spcBef>
              <a:spcAft>
                <a:spcPts val="1200"/>
              </a:spcAft>
              <a:buNone/>
            </a:pPr>
            <a:r>
              <a:t/>
            </a:r>
            <a:endParaRPr sz="1500">
              <a:latin typeface="Roboto"/>
              <a:ea typeface="Roboto"/>
              <a:cs typeface="Roboto"/>
              <a:sym typeface="Roboto"/>
            </a:endParaRPr>
          </a:p>
        </p:txBody>
      </p:sp>
      <p:sp>
        <p:nvSpPr>
          <p:cNvPr id="291" name="Google Shape;291;p43"/>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Clr>
                <a:schemeClr val="dk1"/>
              </a:buClr>
              <a:buSzPct val="66666"/>
              <a:buFont typeface="Arial"/>
              <a:buNone/>
            </a:pPr>
            <a:r>
              <a:rPr b="1" lang="en">
                <a:solidFill>
                  <a:srgbClr val="3D85C6"/>
                </a:solidFill>
                <a:latin typeface="Ubuntu"/>
                <a:ea typeface="Ubuntu"/>
                <a:cs typeface="Ubuntu"/>
                <a:sym typeface="Ubuntu"/>
              </a:rPr>
              <a:t>CONCLUSION</a:t>
            </a:r>
            <a:endParaRPr b="1" sz="1650">
              <a:latin typeface="Roboto"/>
              <a:ea typeface="Roboto"/>
              <a:cs typeface="Roboto"/>
              <a:sym typeface="Roboto"/>
            </a:endParaRPr>
          </a:p>
        </p:txBody>
      </p:sp>
      <p:sp>
        <p:nvSpPr>
          <p:cNvPr id="297" name="Google Shape;29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 sz="1500">
                <a:solidFill>
                  <a:schemeClr val="dk1"/>
                </a:solidFill>
                <a:latin typeface="Roboto"/>
                <a:ea typeface="Roboto"/>
                <a:cs typeface="Roboto"/>
                <a:sym typeface="Roboto"/>
              </a:rPr>
              <a:t>This algorithm shows that randomized video frames can be accurately reordered in short bursts using preprocessing, feature-based matching and finally sorting the frame according to the number of feature matches. On qualitative evaluation, we can come to the conclusion that the TSP solution gives the best result. Hence, we were able to provide a better alternative working algorithm to reconstruct the randomized sequences.</a:t>
            </a:r>
            <a:endParaRPr/>
          </a:p>
          <a:p>
            <a:pPr indent="0" lvl="0" marL="0" rtl="0" algn="l">
              <a:lnSpc>
                <a:spcPct val="150000"/>
              </a:lnSpc>
              <a:spcBef>
                <a:spcPts val="1200"/>
              </a:spcBef>
              <a:spcAft>
                <a:spcPts val="200"/>
              </a:spcAft>
              <a:buNone/>
            </a:pPr>
            <a:r>
              <a:t/>
            </a:r>
            <a:endParaRPr sz="1500">
              <a:solidFill>
                <a:schemeClr val="dk1"/>
              </a:solidFill>
              <a:latin typeface="Roboto"/>
              <a:ea typeface="Roboto"/>
              <a:cs typeface="Roboto"/>
              <a:sym typeface="Roboto"/>
            </a:endParaRPr>
          </a:p>
        </p:txBody>
      </p:sp>
      <p:sp>
        <p:nvSpPr>
          <p:cNvPr id="298" name="Google Shape;298;p44"/>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5" title="shuffled_start_preserved.mp4">
            <a:hlinkClick r:id="rId3"/>
          </p:cNvPr>
          <p:cNvPicPr preferRelativeResize="0"/>
          <p:nvPr/>
        </p:nvPicPr>
        <p:blipFill>
          <a:blip r:embed="rId4">
            <a:alphaModFix/>
          </a:blip>
          <a:stretch>
            <a:fillRect/>
          </a:stretch>
        </p:blipFill>
        <p:spPr>
          <a:xfrm>
            <a:off x="0" y="0"/>
            <a:ext cx="4301062" cy="2419349"/>
          </a:xfrm>
          <a:prstGeom prst="rect">
            <a:avLst/>
          </a:prstGeom>
          <a:noFill/>
          <a:ln>
            <a:noFill/>
          </a:ln>
        </p:spPr>
      </p:pic>
      <p:pic>
        <p:nvPicPr>
          <p:cNvPr id="304" name="Google Shape;304;p45" title="TSP_start_preserved.mp4">
            <a:hlinkClick r:id="rId5"/>
          </p:cNvPr>
          <p:cNvPicPr preferRelativeResize="0"/>
          <p:nvPr/>
        </p:nvPicPr>
        <p:blipFill>
          <a:blip r:embed="rId6">
            <a:alphaModFix/>
          </a:blip>
          <a:stretch>
            <a:fillRect/>
          </a:stretch>
        </p:blipFill>
        <p:spPr>
          <a:xfrm>
            <a:off x="4842950" y="0"/>
            <a:ext cx="4301050" cy="2419331"/>
          </a:xfrm>
          <a:prstGeom prst="rect">
            <a:avLst/>
          </a:prstGeom>
          <a:noFill/>
          <a:ln>
            <a:noFill/>
          </a:ln>
        </p:spPr>
      </p:pic>
      <p:pic>
        <p:nvPicPr>
          <p:cNvPr id="305" name="Google Shape;305;p45" title="heirarchial_cluster_preversed.mp4">
            <a:hlinkClick r:id="rId7"/>
          </p:cNvPr>
          <p:cNvPicPr preferRelativeResize="0"/>
          <p:nvPr/>
        </p:nvPicPr>
        <p:blipFill>
          <a:blip r:embed="rId8">
            <a:alphaModFix/>
          </a:blip>
          <a:stretch>
            <a:fillRect/>
          </a:stretch>
        </p:blipFill>
        <p:spPr>
          <a:xfrm>
            <a:off x="5845699" y="2669773"/>
            <a:ext cx="3298300" cy="2473725"/>
          </a:xfrm>
          <a:prstGeom prst="rect">
            <a:avLst/>
          </a:prstGeom>
          <a:noFill/>
          <a:ln>
            <a:noFill/>
          </a:ln>
        </p:spPr>
      </p:pic>
      <p:pic>
        <p:nvPicPr>
          <p:cNvPr id="306" name="Google Shape;306;p45" title="grow_preserved.mp4">
            <a:hlinkClick r:id="rId9"/>
          </p:cNvPr>
          <p:cNvPicPr preferRelativeResize="0"/>
          <p:nvPr/>
        </p:nvPicPr>
        <p:blipFill>
          <a:blip r:embed="rId10">
            <a:alphaModFix/>
          </a:blip>
          <a:stretch>
            <a:fillRect/>
          </a:stretch>
        </p:blipFill>
        <p:spPr>
          <a:xfrm>
            <a:off x="0" y="2696962"/>
            <a:ext cx="3225800" cy="2419350"/>
          </a:xfrm>
          <a:prstGeom prst="rect">
            <a:avLst/>
          </a:prstGeom>
          <a:noFill/>
          <a:ln>
            <a:noFill/>
          </a:ln>
        </p:spPr>
      </p:pic>
      <p:sp>
        <p:nvSpPr>
          <p:cNvPr id="307" name="Google Shape;307;p45"/>
          <p:cNvSpPr txBox="1"/>
          <p:nvPr/>
        </p:nvSpPr>
        <p:spPr>
          <a:xfrm>
            <a:off x="3321850" y="2335875"/>
            <a:ext cx="9792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Shuffled</a:t>
            </a:r>
            <a:endParaRPr sz="13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308" name="Google Shape;308;p45"/>
          <p:cNvSpPr txBox="1"/>
          <p:nvPr/>
        </p:nvSpPr>
        <p:spPr>
          <a:xfrm>
            <a:off x="4842950" y="2335875"/>
            <a:ext cx="6501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TSP</a:t>
            </a:r>
            <a:endParaRPr sz="700">
              <a:solidFill>
                <a:schemeClr val="dk2"/>
              </a:solidFill>
            </a:endParaRPr>
          </a:p>
        </p:txBody>
      </p:sp>
      <p:sp>
        <p:nvSpPr>
          <p:cNvPr id="309" name="Google Shape;309;p45"/>
          <p:cNvSpPr txBox="1"/>
          <p:nvPr/>
        </p:nvSpPr>
        <p:spPr>
          <a:xfrm>
            <a:off x="3225800" y="4797575"/>
            <a:ext cx="6501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Grow</a:t>
            </a:r>
            <a:endParaRPr sz="700">
              <a:solidFill>
                <a:schemeClr val="dk2"/>
              </a:solidFill>
            </a:endParaRPr>
          </a:p>
        </p:txBody>
      </p:sp>
      <p:sp>
        <p:nvSpPr>
          <p:cNvPr id="310" name="Google Shape;310;p45"/>
          <p:cNvSpPr txBox="1"/>
          <p:nvPr/>
        </p:nvSpPr>
        <p:spPr>
          <a:xfrm>
            <a:off x="4883300" y="4823100"/>
            <a:ext cx="962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H-cluster</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Additional Work</a:t>
            </a:r>
            <a:endParaRPr/>
          </a:p>
        </p:txBody>
      </p:sp>
      <p:sp>
        <p:nvSpPr>
          <p:cNvPr id="316" name="Google Shape;31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The following possibilities were excluded due to poor performance:</a:t>
            </a:r>
            <a:endParaRPr sz="1500">
              <a:latin typeface="Roboto"/>
              <a:ea typeface="Roboto"/>
              <a:cs typeface="Roboto"/>
              <a:sym typeface="Roboto"/>
            </a:endParaRPr>
          </a:p>
          <a:p>
            <a:pPr indent="-323850" lvl="0" marL="457200" rtl="0" algn="l">
              <a:spcBef>
                <a:spcPts val="1200"/>
              </a:spcBef>
              <a:spcAft>
                <a:spcPts val="0"/>
              </a:spcAft>
              <a:buSzPts val="1500"/>
              <a:buFont typeface="Roboto"/>
              <a:buChar char="●"/>
            </a:pPr>
            <a:r>
              <a:rPr lang="en" sz="1500">
                <a:latin typeface="Roboto"/>
                <a:ea typeface="Roboto"/>
                <a:cs typeface="Roboto"/>
                <a:sym typeface="Roboto"/>
              </a:rPr>
              <a:t>Apart from the 3 Main sorting, we tried and omitted Merge Sort</a:t>
            </a:r>
            <a:endParaRPr sz="1500">
              <a:latin typeface="Roboto"/>
              <a:ea typeface="Roboto"/>
              <a:cs typeface="Roboto"/>
              <a:sym typeface="Roboto"/>
            </a:endParaRPr>
          </a:p>
          <a:p>
            <a:pPr indent="-323850" lvl="0" marL="457200" rtl="0" algn="l">
              <a:spcBef>
                <a:spcPts val="0"/>
              </a:spcBef>
              <a:spcAft>
                <a:spcPts val="0"/>
              </a:spcAft>
              <a:buSzPts val="1500"/>
              <a:buChar char="●"/>
            </a:pPr>
            <a:r>
              <a:rPr lang="en" sz="1500">
                <a:latin typeface="Roboto"/>
                <a:ea typeface="Roboto"/>
                <a:cs typeface="Roboto"/>
                <a:sym typeface="Roboto"/>
              </a:rPr>
              <a:t>Apart from number of matches as “cost”, we tried the following parameters for sorting:</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Optical Flow</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Distance metrics between matches.</a:t>
            </a:r>
            <a:endParaRPr sz="1500">
              <a:latin typeface="Roboto"/>
              <a:ea typeface="Roboto"/>
              <a:cs typeface="Roboto"/>
              <a:sym typeface="Roboto"/>
            </a:endParaRPr>
          </a:p>
          <a:p>
            <a:pPr indent="-323850" lvl="2" marL="1371600" rtl="0" algn="l">
              <a:spcBef>
                <a:spcPts val="0"/>
              </a:spcBef>
              <a:spcAft>
                <a:spcPts val="0"/>
              </a:spcAft>
              <a:buSzPts val="1500"/>
              <a:buFont typeface="Roboto"/>
              <a:buChar char="■"/>
            </a:pPr>
            <a:r>
              <a:rPr lang="en" sz="1500">
                <a:latin typeface="Roboto"/>
                <a:ea typeface="Roboto"/>
                <a:cs typeface="Roboto"/>
                <a:sym typeface="Roboto"/>
              </a:rPr>
              <a:t>L1,L2 and Quaternion Distance</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Average distance</a:t>
            </a:r>
            <a:endParaRPr sz="1500">
              <a:latin typeface="Roboto"/>
              <a:ea typeface="Roboto"/>
              <a:cs typeface="Roboto"/>
              <a:sym typeface="Roboto"/>
            </a:endParaRPr>
          </a:p>
        </p:txBody>
      </p:sp>
      <p:sp>
        <p:nvSpPr>
          <p:cNvPr id="317" name="Google Shape;317;p46"/>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FUTURE WORK AND RECOMMENDATIONS</a:t>
            </a:r>
            <a:endParaRPr/>
          </a:p>
        </p:txBody>
      </p:sp>
      <p:sp>
        <p:nvSpPr>
          <p:cNvPr id="323" name="Google Shape;323;p47"/>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
        <p:nvSpPr>
          <p:cNvPr id="324" name="Google Shape;32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lang="en" sz="1500">
                <a:solidFill>
                  <a:schemeClr val="dk1"/>
                </a:solidFill>
                <a:latin typeface="Roboto"/>
                <a:ea typeface="Roboto"/>
                <a:cs typeface="Roboto"/>
                <a:sym typeface="Roboto"/>
              </a:rPr>
              <a:t>The algorithm performed well when reconstructing shuffled 2D videos. However, it needs to be </a:t>
            </a:r>
            <a:r>
              <a:rPr lang="en" sz="1500">
                <a:solidFill>
                  <a:schemeClr val="dk1"/>
                </a:solidFill>
                <a:latin typeface="Roboto"/>
                <a:ea typeface="Roboto"/>
                <a:cs typeface="Roboto"/>
                <a:sym typeface="Roboto"/>
              </a:rPr>
              <a:t>improved</a:t>
            </a:r>
            <a:r>
              <a:rPr lang="en" sz="1500">
                <a:solidFill>
                  <a:schemeClr val="dk1"/>
                </a:solidFill>
                <a:latin typeface="Roboto"/>
                <a:ea typeface="Roboto"/>
                <a:cs typeface="Roboto"/>
                <a:sym typeface="Roboto"/>
              </a:rPr>
              <a:t> to be more robust to reconstruct the video sequences.</a:t>
            </a:r>
            <a:endParaRPr sz="1500">
              <a:solidFill>
                <a:schemeClr val="dk1"/>
              </a:solidFill>
              <a:latin typeface="Roboto"/>
              <a:ea typeface="Roboto"/>
              <a:cs typeface="Roboto"/>
              <a:sym typeface="Roboto"/>
            </a:endParaRPr>
          </a:p>
          <a:p>
            <a:pPr indent="-323850" lvl="0" marL="457200" rtl="0" algn="l">
              <a:spcBef>
                <a:spcPts val="200"/>
              </a:spcBef>
              <a:spcAft>
                <a:spcPts val="0"/>
              </a:spcAft>
              <a:buClr>
                <a:schemeClr val="dk1"/>
              </a:buClr>
              <a:buSzPts val="1500"/>
              <a:buFont typeface="Roboto"/>
              <a:buChar char="●"/>
            </a:pPr>
            <a:r>
              <a:rPr lang="en" sz="1500">
                <a:solidFill>
                  <a:schemeClr val="dk1"/>
                </a:solidFill>
                <a:latin typeface="Roboto"/>
                <a:ea typeface="Roboto"/>
                <a:cs typeface="Roboto"/>
                <a:sym typeface="Roboto"/>
              </a:rPr>
              <a:t>Suggest potential optimizations for the sorting algorithms used and explore the possibilities for integrating additional sorting algorithms into the comparison.</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Better error function.</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Optimize the scene frame detection.</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Expand the solution to 3D videos.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Motion estimation techniques can be used to increase the robustness to noise and calculating the distance between the frames.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000"/>
                                        <p:tgtEl>
                                          <p:spTgt spid="3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178825" y="2200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3D85C6"/>
                </a:solidFill>
                <a:latin typeface="Ubuntu"/>
                <a:ea typeface="Ubuntu"/>
                <a:cs typeface="Ubuntu"/>
                <a:sym typeface="Ubuntu"/>
              </a:rPr>
              <a:t>THANK YOU</a:t>
            </a:r>
            <a:endParaRPr/>
          </a:p>
        </p:txBody>
      </p:sp>
      <p:sp>
        <p:nvSpPr>
          <p:cNvPr id="330" name="Google Shape;330;p48"/>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3D85C6"/>
                </a:solidFill>
                <a:latin typeface="Ubuntu"/>
                <a:ea typeface="Ubuntu"/>
                <a:cs typeface="Ubuntu"/>
                <a:sym typeface="Ubuntu"/>
              </a:rPr>
              <a:t>Relevant Work</a:t>
            </a:r>
            <a:endParaRPr sz="25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Video reconstruction from frames that have been randomly shuffled is not a widely researched area. The first major development came in 2016, when Ned </a:t>
            </a:r>
            <a:r>
              <a:rPr lang="en">
                <a:solidFill>
                  <a:schemeClr val="dk1"/>
                </a:solidFill>
                <a:latin typeface="Calibri"/>
                <a:ea typeface="Calibri"/>
                <a:cs typeface="Calibri"/>
                <a:sym typeface="Calibri"/>
              </a:rPr>
              <a:t>Danyliw</a:t>
            </a:r>
            <a:r>
              <a:rPr lang="en">
                <a:solidFill>
                  <a:schemeClr val="dk1"/>
                </a:solidFill>
                <a:latin typeface="Calibri"/>
                <a:ea typeface="Calibri"/>
                <a:cs typeface="Calibri"/>
                <a:sym typeface="Calibri"/>
              </a:rPr>
              <a:t> proposed an algorithm </a:t>
            </a:r>
            <a:r>
              <a:rPr lang="en">
                <a:solidFill>
                  <a:schemeClr val="dk1"/>
                </a:solidFill>
                <a:latin typeface="Calibri"/>
                <a:ea typeface="Calibri"/>
                <a:cs typeface="Calibri"/>
                <a:sym typeface="Calibri"/>
              </a:rPr>
              <a:t>which</a:t>
            </a:r>
            <a:r>
              <a:rPr lang="en">
                <a:solidFill>
                  <a:schemeClr val="dk1"/>
                </a:solidFill>
                <a:latin typeface="Calibri"/>
                <a:ea typeface="Calibri"/>
                <a:cs typeface="Calibri"/>
                <a:sym typeface="Calibri"/>
              </a:rPr>
              <a:t> uses feature matching and sorting algorithms to reorder the shuffled video.</a:t>
            </a:r>
            <a:endParaRPr>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
        <p:nvSpPr>
          <p:cNvPr id="79" name="Google Shape;79;p16"/>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pic>
        <p:nvPicPr>
          <p:cNvPr id="80" name="Google Shape;80;p16"/>
          <p:cNvPicPr preferRelativeResize="0"/>
          <p:nvPr/>
        </p:nvPicPr>
        <p:blipFill>
          <a:blip r:embed="rId3">
            <a:alphaModFix/>
          </a:blip>
          <a:stretch>
            <a:fillRect/>
          </a:stretch>
        </p:blipFill>
        <p:spPr>
          <a:xfrm>
            <a:off x="0" y="3133213"/>
            <a:ext cx="9143999" cy="762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3D85C6"/>
                </a:solidFill>
                <a:latin typeface="Ubuntu"/>
                <a:ea typeface="Ubuntu"/>
                <a:cs typeface="Ubuntu"/>
                <a:sym typeface="Ubuntu"/>
              </a:rPr>
              <a:t>Our Approach</a:t>
            </a:r>
            <a:endParaRPr/>
          </a:p>
        </p:txBody>
      </p:sp>
      <p:sp>
        <p:nvSpPr>
          <p:cNvPr id="86" name="Google Shape;86;p17"/>
          <p:cNvSpPr txBox="1"/>
          <p:nvPr>
            <p:ph idx="1" type="body"/>
          </p:nvPr>
        </p:nvSpPr>
        <p:spPr>
          <a:xfrm>
            <a:off x="311700" y="1017725"/>
            <a:ext cx="8520600" cy="3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To conduct our experiment, we have modified the previously stated algorithm.</a:t>
            </a:r>
            <a:endParaRPr sz="1600">
              <a:solidFill>
                <a:schemeClr val="dk1"/>
              </a:solidFill>
              <a:latin typeface="Calibri"/>
              <a:ea typeface="Calibri"/>
              <a:cs typeface="Calibri"/>
              <a:sym typeface="Calibri"/>
            </a:endParaRPr>
          </a:p>
          <a:p>
            <a:pPr indent="-330200" lvl="0" marL="457200" rtl="0" algn="l">
              <a:spcBef>
                <a:spcPts val="1500"/>
              </a:spcBef>
              <a:spcAft>
                <a:spcPts val="0"/>
              </a:spcAft>
              <a:buClr>
                <a:srgbClr val="3D85C6"/>
              </a:buClr>
              <a:buSzPts val="1600"/>
              <a:buFont typeface="Calibri"/>
              <a:buChar char="●"/>
            </a:pPr>
            <a:r>
              <a:rPr lang="en" sz="1600">
                <a:solidFill>
                  <a:schemeClr val="dk1"/>
                </a:solidFill>
                <a:latin typeface="Calibri"/>
                <a:ea typeface="Calibri"/>
                <a:cs typeface="Calibri"/>
                <a:sym typeface="Calibri"/>
              </a:rPr>
              <a:t>In the preprocessing stage, we downsample and grayscale the original video. The video is then shuffled and features are extracted using two feature detectors: ORB and SURF Feature detectors. The best possible feature detector is used based on the number of feature keypoints and descriptors generated.</a:t>
            </a:r>
            <a:endParaRPr sz="1600">
              <a:solidFill>
                <a:schemeClr val="dk1"/>
              </a:solidFill>
              <a:latin typeface="Calibri"/>
              <a:ea typeface="Calibri"/>
              <a:cs typeface="Calibri"/>
              <a:sym typeface="Calibri"/>
            </a:endParaRPr>
          </a:p>
          <a:p>
            <a:pPr indent="-330200" lvl="0" marL="457200" rtl="0" algn="l">
              <a:spcBef>
                <a:spcPts val="0"/>
              </a:spcBef>
              <a:spcAft>
                <a:spcPts val="0"/>
              </a:spcAft>
              <a:buClr>
                <a:srgbClr val="3D85C6"/>
              </a:buClr>
              <a:buSzPts val="1600"/>
              <a:buFont typeface="Calibri"/>
              <a:buChar char="●"/>
            </a:pPr>
            <a:r>
              <a:rPr lang="en" sz="1600">
                <a:solidFill>
                  <a:schemeClr val="dk1"/>
                </a:solidFill>
                <a:latin typeface="Calibri"/>
                <a:ea typeface="Calibri"/>
                <a:cs typeface="Calibri"/>
                <a:sym typeface="Calibri"/>
              </a:rPr>
              <a:t>Various distance metrics such as average distance, L2 norm, L1 norm and </a:t>
            </a:r>
            <a:r>
              <a:rPr lang="en" sz="1600">
                <a:solidFill>
                  <a:schemeClr val="dk1"/>
                </a:solidFill>
                <a:latin typeface="Calibri"/>
                <a:ea typeface="Calibri"/>
                <a:cs typeface="Calibri"/>
                <a:sym typeface="Calibri"/>
              </a:rPr>
              <a:t>Quaternion</a:t>
            </a:r>
            <a:r>
              <a:rPr lang="en" sz="1600">
                <a:solidFill>
                  <a:schemeClr val="dk1"/>
                </a:solidFill>
                <a:latin typeface="Calibri"/>
                <a:ea typeface="Calibri"/>
                <a:cs typeface="Calibri"/>
                <a:sym typeface="Calibri"/>
              </a:rPr>
              <a:t> distances are calculated solely from the extracted features.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rgbClr val="3D85C6"/>
              </a:buClr>
              <a:buSzPts val="1600"/>
              <a:buFont typeface="Calibri"/>
              <a:buChar char="●"/>
            </a:pPr>
            <a:r>
              <a:rPr lang="en" sz="1600">
                <a:solidFill>
                  <a:schemeClr val="dk1"/>
                </a:solidFill>
                <a:latin typeface="Calibri"/>
                <a:ea typeface="Calibri"/>
                <a:cs typeface="Calibri"/>
                <a:sym typeface="Calibri"/>
              </a:rPr>
              <a:t>The frames are then sorted based on the number of matches and distance metrics using various sorting algorithms: Growing </a:t>
            </a:r>
            <a:r>
              <a:rPr lang="en" sz="1600">
                <a:solidFill>
                  <a:schemeClr val="dk1"/>
                </a:solidFill>
                <a:latin typeface="Calibri"/>
                <a:ea typeface="Calibri"/>
                <a:cs typeface="Calibri"/>
                <a:sym typeface="Calibri"/>
              </a:rPr>
              <a:t>approach, Hierarchical Clustering and TSP Solver</a:t>
            </a:r>
            <a:r>
              <a:rPr lang="en" sz="1600">
                <a:solidFill>
                  <a:schemeClr val="dk1"/>
                </a:solidFill>
                <a:latin typeface="Calibri"/>
                <a:ea typeface="Calibri"/>
                <a:cs typeface="Calibri"/>
                <a:sym typeface="Calibri"/>
              </a:rPr>
              <a:t>. The best possible sorting order parameter and algorithm is then recommended based on </a:t>
            </a:r>
            <a:r>
              <a:rPr lang="en" sz="1600">
                <a:solidFill>
                  <a:schemeClr val="dk1"/>
                </a:solidFill>
                <a:latin typeface="Calibri"/>
                <a:ea typeface="Calibri"/>
                <a:cs typeface="Calibri"/>
                <a:sym typeface="Calibri"/>
              </a:rPr>
              <a:t>results</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87" name="Google Shape;87;p17"/>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D85C6"/>
                </a:solidFill>
                <a:latin typeface="Ubuntu"/>
                <a:ea typeface="Ubuntu"/>
                <a:cs typeface="Ubuntu"/>
                <a:sym typeface="Ubuntu"/>
              </a:rPr>
              <a:t>Preprocessing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Preprocessing</a:t>
            </a:r>
            <a:endParaRPr/>
          </a:p>
        </p:txBody>
      </p:sp>
      <p:sp>
        <p:nvSpPr>
          <p:cNvPr id="98" name="Google Shape;98;p19"/>
          <p:cNvSpPr txBox="1"/>
          <p:nvPr>
            <p:ph idx="1" type="body"/>
          </p:nvPr>
        </p:nvSpPr>
        <p:spPr>
          <a:xfrm>
            <a:off x="311700" y="108093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alibri"/>
                <a:ea typeface="Calibri"/>
                <a:cs typeface="Calibri"/>
                <a:sym typeface="Calibri"/>
              </a:rPr>
              <a:t>The preprocessing stage is absolutely crucial </a:t>
            </a:r>
            <a:endParaRPr sz="1500">
              <a:latin typeface="Calibri"/>
              <a:ea typeface="Calibri"/>
              <a:cs typeface="Calibri"/>
              <a:sym typeface="Calibri"/>
            </a:endParaRPr>
          </a:p>
          <a:p>
            <a:pPr indent="-323850" lvl="0" marL="457200" rtl="0" algn="l">
              <a:spcBef>
                <a:spcPts val="1200"/>
              </a:spcBef>
              <a:spcAft>
                <a:spcPts val="0"/>
              </a:spcAft>
              <a:buSzPts val="1500"/>
              <a:buFont typeface="Calibri"/>
              <a:buChar char="●"/>
            </a:pPr>
            <a:r>
              <a:rPr lang="en" sz="1500">
                <a:latin typeface="Calibri"/>
                <a:ea typeface="Calibri"/>
                <a:cs typeface="Calibri"/>
                <a:sym typeface="Calibri"/>
              </a:rPr>
              <a:t>Greyscaling the video makes it easier to work with. The features are also matched in greyscale.</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Downsampling the video removes the small changes and reduces computational load.</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Feature matching and Cost Calculation.</a:t>
            </a:r>
            <a:endParaRPr sz="1500">
              <a:latin typeface="Calibri"/>
              <a:ea typeface="Calibri"/>
              <a:cs typeface="Calibri"/>
              <a:sym typeface="Calibri"/>
            </a:endParaRPr>
          </a:p>
          <a:p>
            <a:pPr indent="0" lvl="0" marL="0" rtl="0" algn="l">
              <a:spcBef>
                <a:spcPts val="1200"/>
              </a:spcBef>
              <a:spcAft>
                <a:spcPts val="1200"/>
              </a:spcAft>
              <a:buNone/>
            </a:pPr>
            <a:r>
              <a:t/>
            </a:r>
            <a:endParaRPr sz="1500">
              <a:latin typeface="Calibri"/>
              <a:ea typeface="Calibri"/>
              <a:cs typeface="Calibri"/>
              <a:sym typeface="Calibri"/>
            </a:endParaRPr>
          </a:p>
        </p:txBody>
      </p:sp>
      <p:sp>
        <p:nvSpPr>
          <p:cNvPr id="99" name="Google Shape;99;p19"/>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pic>
        <p:nvPicPr>
          <p:cNvPr id="100" name="Google Shape;100;p19"/>
          <p:cNvPicPr preferRelativeResize="0"/>
          <p:nvPr/>
        </p:nvPicPr>
        <p:blipFill>
          <a:blip r:embed="rId3">
            <a:alphaModFix/>
          </a:blip>
          <a:stretch>
            <a:fillRect/>
          </a:stretch>
        </p:blipFill>
        <p:spPr>
          <a:xfrm>
            <a:off x="4849875" y="2571750"/>
            <a:ext cx="3050150" cy="1857151"/>
          </a:xfrm>
          <a:prstGeom prst="rect">
            <a:avLst/>
          </a:prstGeom>
          <a:noFill/>
          <a:ln>
            <a:noFill/>
          </a:ln>
        </p:spPr>
      </p:pic>
      <p:pic>
        <p:nvPicPr>
          <p:cNvPr id="101" name="Google Shape;101;p19"/>
          <p:cNvPicPr preferRelativeResize="0"/>
          <p:nvPr/>
        </p:nvPicPr>
        <p:blipFill>
          <a:blip r:embed="rId4">
            <a:alphaModFix/>
          </a:blip>
          <a:stretch>
            <a:fillRect/>
          </a:stretch>
        </p:blipFill>
        <p:spPr>
          <a:xfrm>
            <a:off x="1175300" y="2608275"/>
            <a:ext cx="2922124" cy="178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Feature Matching</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In computer vision, a feature is a measurable piece of data in your image which is unique to this specific object.</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a:solidFill>
                  <a:schemeClr val="dk1"/>
                </a:solidFill>
                <a:latin typeface="Calibri"/>
                <a:ea typeface="Calibri"/>
                <a:cs typeface="Calibri"/>
                <a:sym typeface="Calibri"/>
              </a:rPr>
              <a:t>Feature descriptors are </a:t>
            </a:r>
            <a:r>
              <a:rPr lang="en">
                <a:solidFill>
                  <a:schemeClr val="dk1"/>
                </a:solidFill>
                <a:latin typeface="Calibri"/>
                <a:ea typeface="Calibri"/>
                <a:cs typeface="Calibri"/>
                <a:sym typeface="Calibri"/>
              </a:rPr>
              <a:t>algorithms which take an input image and outputs features/feature vectors.</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a:solidFill>
                  <a:schemeClr val="dk1"/>
                </a:solidFill>
                <a:latin typeface="Calibri"/>
                <a:ea typeface="Calibri"/>
                <a:cs typeface="Calibri"/>
                <a:sym typeface="Calibri"/>
              </a:rPr>
              <a:t>We have compared the following feature descriptors for our use case:</a:t>
            </a:r>
            <a:endParaRPr>
              <a:solidFill>
                <a:schemeClr val="dk1"/>
              </a:solidFill>
              <a:latin typeface="Calibri"/>
              <a:ea typeface="Calibri"/>
              <a:cs typeface="Calibri"/>
              <a:sym typeface="Calibri"/>
            </a:endParaRPr>
          </a:p>
          <a:p>
            <a:pPr indent="-342900" lvl="0" marL="457200" rtl="0" algn="l">
              <a:spcBef>
                <a:spcPts val="1200"/>
              </a:spcBef>
              <a:spcAft>
                <a:spcPts val="0"/>
              </a:spcAft>
              <a:buClr>
                <a:srgbClr val="3D85C6"/>
              </a:buClr>
              <a:buSzPts val="1800"/>
              <a:buFont typeface="Calibri"/>
              <a:buChar char="●"/>
            </a:pPr>
            <a:r>
              <a:rPr lang="en">
                <a:solidFill>
                  <a:schemeClr val="dk1"/>
                </a:solidFill>
                <a:latin typeface="Calibri"/>
                <a:ea typeface="Calibri"/>
                <a:cs typeface="Calibri"/>
                <a:sym typeface="Calibri"/>
              </a:rPr>
              <a:t>SIFT or Scale-Invariant Feature Transform</a:t>
            </a:r>
            <a:endParaRPr>
              <a:solidFill>
                <a:schemeClr val="dk1"/>
              </a:solidFill>
              <a:latin typeface="Calibri"/>
              <a:ea typeface="Calibri"/>
              <a:cs typeface="Calibri"/>
              <a:sym typeface="Calibri"/>
            </a:endParaRPr>
          </a:p>
          <a:p>
            <a:pPr indent="-342900" lvl="0" marL="457200" rtl="0" algn="l">
              <a:spcBef>
                <a:spcPts val="0"/>
              </a:spcBef>
              <a:spcAft>
                <a:spcPts val="0"/>
              </a:spcAft>
              <a:buClr>
                <a:srgbClr val="3D85C6"/>
              </a:buClr>
              <a:buSzPts val="1800"/>
              <a:buFont typeface="Calibri"/>
              <a:buChar char="●"/>
            </a:pPr>
            <a:r>
              <a:rPr lang="en">
                <a:solidFill>
                  <a:schemeClr val="dk1"/>
                </a:solidFill>
                <a:latin typeface="Calibri"/>
                <a:ea typeface="Calibri"/>
                <a:cs typeface="Calibri"/>
                <a:sym typeface="Calibri"/>
              </a:rPr>
              <a:t>ORB or Oriented FAST and Rotated BRIEF</a:t>
            </a:r>
            <a:endParaRPr b="1">
              <a:solidFill>
                <a:schemeClr val="dk1"/>
              </a:solidFill>
              <a:highlight>
                <a:srgbClr val="F9FAFC"/>
              </a:highlight>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
        <p:nvSpPr>
          <p:cNvPr id="108" name="Google Shape;108;p20"/>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4944725" y="2031338"/>
            <a:ext cx="2999999" cy="1859501"/>
          </a:xfrm>
          <a:prstGeom prst="rect">
            <a:avLst/>
          </a:prstGeom>
          <a:noFill/>
          <a:ln>
            <a:noFill/>
          </a:ln>
        </p:spPr>
      </p:pic>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D85C6"/>
                </a:solidFill>
                <a:latin typeface="Ubuntu"/>
                <a:ea typeface="Ubuntu"/>
                <a:cs typeface="Ubuntu"/>
                <a:sym typeface="Ubuntu"/>
              </a:rPr>
              <a:t>Results from </a:t>
            </a:r>
            <a:r>
              <a:rPr b="1" lang="en">
                <a:solidFill>
                  <a:srgbClr val="3D85C6"/>
                </a:solidFill>
                <a:latin typeface="Ubuntu"/>
                <a:ea typeface="Ubuntu"/>
                <a:cs typeface="Ubuntu"/>
                <a:sym typeface="Ubuntu"/>
              </a:rPr>
              <a:t>Feature Extraction</a:t>
            </a:r>
            <a:endParaRPr/>
          </a:p>
        </p:txBody>
      </p:sp>
      <p:pic>
        <p:nvPicPr>
          <p:cNvPr id="115" name="Google Shape;115;p21"/>
          <p:cNvPicPr preferRelativeResize="0"/>
          <p:nvPr/>
        </p:nvPicPr>
        <p:blipFill>
          <a:blip r:embed="rId4">
            <a:alphaModFix/>
          </a:blip>
          <a:stretch>
            <a:fillRect/>
          </a:stretch>
        </p:blipFill>
        <p:spPr>
          <a:xfrm>
            <a:off x="961450" y="2024714"/>
            <a:ext cx="2999999" cy="1872724"/>
          </a:xfrm>
          <a:prstGeom prst="rect">
            <a:avLst/>
          </a:prstGeom>
          <a:noFill/>
          <a:ln>
            <a:noFill/>
          </a:ln>
        </p:spPr>
      </p:pic>
      <p:sp>
        <p:nvSpPr>
          <p:cNvPr id="116" name="Google Shape;116;p21"/>
          <p:cNvSpPr/>
          <p:nvPr/>
        </p:nvSpPr>
        <p:spPr>
          <a:xfrm>
            <a:off x="0" y="4560549"/>
            <a:ext cx="9144000" cy="582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0"/>
              </a:spcAft>
              <a:buClr>
                <a:srgbClr val="F5F5F5"/>
              </a:buClr>
              <a:buSzPts val="1800"/>
              <a:buFont typeface="Arial"/>
              <a:buNone/>
            </a:pPr>
            <a:r>
              <a:t/>
            </a:r>
            <a:endParaRPr sz="1600">
              <a:solidFill>
                <a:srgbClr val="F3F3F3"/>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