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2"/>
  </p:notesMasterIdLst>
  <p:sldIdLst>
    <p:sldId id="256" r:id="rId2"/>
    <p:sldId id="257" r:id="rId3"/>
    <p:sldId id="258" r:id="rId4"/>
    <p:sldId id="292" r:id="rId5"/>
    <p:sldId id="269" r:id="rId6"/>
    <p:sldId id="270" r:id="rId7"/>
    <p:sldId id="260" r:id="rId8"/>
    <p:sldId id="259" r:id="rId9"/>
    <p:sldId id="295" r:id="rId10"/>
    <p:sldId id="443" r:id="rId11"/>
    <p:sldId id="444" r:id="rId12"/>
    <p:sldId id="445" r:id="rId13"/>
    <p:sldId id="446" r:id="rId14"/>
    <p:sldId id="304" r:id="rId15"/>
    <p:sldId id="447" r:id="rId16"/>
    <p:sldId id="312" r:id="rId17"/>
    <p:sldId id="448" r:id="rId18"/>
    <p:sldId id="279" r:id="rId19"/>
    <p:sldId id="459" r:id="rId20"/>
    <p:sldId id="467" r:id="rId21"/>
    <p:sldId id="314" r:id="rId22"/>
    <p:sldId id="449" r:id="rId23"/>
    <p:sldId id="450" r:id="rId24"/>
    <p:sldId id="451" r:id="rId25"/>
    <p:sldId id="452" r:id="rId26"/>
    <p:sldId id="453" r:id="rId27"/>
    <p:sldId id="469" r:id="rId28"/>
    <p:sldId id="454" r:id="rId29"/>
    <p:sldId id="455" r:id="rId30"/>
    <p:sldId id="456" r:id="rId31"/>
    <p:sldId id="317" r:id="rId32"/>
    <p:sldId id="318" r:id="rId33"/>
    <p:sldId id="468" r:id="rId34"/>
    <p:sldId id="319" r:id="rId35"/>
    <p:sldId id="475" r:id="rId36"/>
    <p:sldId id="470" r:id="rId37"/>
    <p:sldId id="471" r:id="rId38"/>
    <p:sldId id="472" r:id="rId39"/>
    <p:sldId id="473" r:id="rId40"/>
    <p:sldId id="474" r:id="rId41"/>
    <p:sldId id="320" r:id="rId42"/>
    <p:sldId id="321" r:id="rId43"/>
    <p:sldId id="322" r:id="rId44"/>
    <p:sldId id="323" r:id="rId45"/>
    <p:sldId id="324" r:id="rId46"/>
    <p:sldId id="325" r:id="rId47"/>
    <p:sldId id="457" r:id="rId48"/>
    <p:sldId id="458" r:id="rId49"/>
    <p:sldId id="478" r:id="rId50"/>
    <p:sldId id="477" r:id="rId51"/>
    <p:sldId id="479" r:id="rId52"/>
    <p:sldId id="476" r:id="rId53"/>
    <p:sldId id="482" r:id="rId54"/>
    <p:sldId id="481" r:id="rId55"/>
    <p:sldId id="484" r:id="rId56"/>
    <p:sldId id="483" r:id="rId57"/>
    <p:sldId id="480" r:id="rId58"/>
    <p:sldId id="485" r:id="rId59"/>
    <p:sldId id="486" r:id="rId60"/>
    <p:sldId id="487" r:id="rId6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72005" autoAdjust="0"/>
  </p:normalViewPr>
  <p:slideViewPr>
    <p:cSldViewPr>
      <p:cViewPr varScale="1">
        <p:scale>
          <a:sx n="48" d="100"/>
          <a:sy n="48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CFC9D-ACB3-4B33-84E5-CE4B7D77F059}" type="datetimeFigureOut">
              <a:rPr lang="th-TH" smtClean="0"/>
              <a:t>18/11/59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E0A6B-E99B-4055-8837-6C775D0252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095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8825" cy="3427412"/>
          </a:xfrm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 lIns="89886" tIns="44943" rIns="89886" bIns="44943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>
              <a:defRPr/>
            </a:pPr>
            <a:r>
              <a:rPr lang="en-US" dirty="0" smtClean="0"/>
              <a:t>C4.5 is a</a:t>
            </a:r>
            <a:r>
              <a:rPr lang="en-US" baseline="0" dirty="0" smtClean="0"/>
              <a:t> descendant of ID3</a:t>
            </a:r>
            <a:r>
              <a:rPr lang="en-US" dirty="0" smtClean="0"/>
              <a:t>.</a:t>
            </a:r>
            <a:r>
              <a:rPr lang="en-US" baseline="0" dirty="0" smtClean="0"/>
              <a:t> It applied information gain with Split information to define the formula of Gain Ratio representing in the slide.</a:t>
            </a:r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4171109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showing the performance measure, this table denote the values used in those</a:t>
            </a:r>
            <a:r>
              <a:rPr lang="en-US" baseline="0" dirty="0" smtClean="0"/>
              <a:t> measures.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71312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840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8825" cy="3427412"/>
          </a:xfrm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 lIns="89886" tIns="44943" rIns="89886" bIns="44943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36483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9444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apply with a decision tree induction, it</a:t>
            </a:r>
            <a:r>
              <a:rPr lang="en-US" baseline="0" dirty="0" smtClean="0"/>
              <a:t> prefers the split that provide the lowest impurity. In this example, A will be selected as the best split.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82527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of impurity measures are entropy,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, … and DCSM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0263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formulas of entropy,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, classification error are presented in this slide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5016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information</a:t>
            </a:r>
            <a:r>
              <a:rPr lang="en-US" baseline="0" dirty="0" smtClean="0"/>
              <a:t> gain used in ID3 applied entropy into its formula as showing in this slide.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3691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18/11/59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18/11/59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18/11/59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3"/>
          </p:nvPr>
        </p:nvSpPr>
        <p:spPr>
          <a:xfrm>
            <a:off x="533400" y="1905000"/>
            <a:ext cx="3048000" cy="12192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0"/>
          <p:cNvSpPr>
            <a:spLocks noGrp="1"/>
          </p:cNvSpPr>
          <p:nvPr userDrawn="1">
            <p:ph type="body" sz="quarter" idx="14"/>
          </p:nvPr>
        </p:nvSpPr>
        <p:spPr>
          <a:xfrm>
            <a:off x="4343400" y="1905000"/>
            <a:ext cx="3048000" cy="12192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5"/>
          </p:nvPr>
        </p:nvSpPr>
        <p:spPr>
          <a:xfrm>
            <a:off x="533400" y="4343400"/>
            <a:ext cx="3048000" cy="12192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0"/>
          <p:cNvSpPr>
            <a:spLocks noGrp="1"/>
          </p:cNvSpPr>
          <p:nvPr userDrawn="1">
            <p:ph type="body" sz="quarter" idx="16"/>
          </p:nvPr>
        </p:nvSpPr>
        <p:spPr>
          <a:xfrm>
            <a:off x="4343400" y="4343400"/>
            <a:ext cx="3048000" cy="12192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 userDrawn="1">
            <p:ph type="body" sz="quarter" idx="17"/>
          </p:nvPr>
        </p:nvSpPr>
        <p:spPr>
          <a:xfrm>
            <a:off x="533400" y="1498600"/>
            <a:ext cx="2438400" cy="32004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 userDrawn="1">
            <p:ph type="body" sz="quarter" idx="18"/>
          </p:nvPr>
        </p:nvSpPr>
        <p:spPr>
          <a:xfrm>
            <a:off x="4343400" y="1498600"/>
            <a:ext cx="2514600" cy="32004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9" name="Text Placeholder 25"/>
          <p:cNvSpPr>
            <a:spLocks noGrp="1"/>
          </p:cNvSpPr>
          <p:nvPr userDrawn="1">
            <p:ph type="body" sz="quarter" idx="20"/>
          </p:nvPr>
        </p:nvSpPr>
        <p:spPr>
          <a:xfrm>
            <a:off x="533400" y="3962400"/>
            <a:ext cx="2590800" cy="32004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8" name="Text Placeholder 25"/>
          <p:cNvSpPr>
            <a:spLocks noGrp="1"/>
          </p:cNvSpPr>
          <p:nvPr userDrawn="1">
            <p:ph type="body" sz="quarter" idx="19"/>
          </p:nvPr>
        </p:nvSpPr>
        <p:spPr>
          <a:xfrm>
            <a:off x="4343400" y="3962400"/>
            <a:ext cx="2514600" cy="32004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620000" y="6324600"/>
            <a:ext cx="1371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08737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03468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18/11/59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18/11/59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18/11/59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18/11/59</a:t>
            </a:fld>
            <a:endParaRPr lang="th-T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18/11/59</a:t>
            </a:fld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18/11/59</a:t>
            </a:fld>
            <a:endParaRPr lang="th-T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18/11/59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18/11/59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46C3884-DC3C-4534-8F03-307CFFAB718B}" type="datetimeFigureOut">
              <a:rPr lang="th-TH" smtClean="0"/>
              <a:t>18/11/59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4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39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37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th-TH" sz="3200" b="1" dirty="0" smtClean="0">
                <a:latin typeface="BrowalliaUPC" pitchFamily="34" charset="-34"/>
                <a:cs typeface="BrowalliaUPC" pitchFamily="34" charset="-34"/>
              </a:rPr>
              <a:t>การทำเหมืองข้อมูลด้วย </a:t>
            </a:r>
            <a:r>
              <a:rPr lang="en-US" sz="3200" b="1" dirty="0" smtClean="0">
                <a:latin typeface="BrowalliaUPC" pitchFamily="34" charset="-34"/>
                <a:cs typeface="BrowalliaUPC" pitchFamily="34" charset="-34"/>
              </a:rPr>
              <a:t>RAPIDMINER STUDIO</a:t>
            </a:r>
          </a:p>
          <a:p>
            <a:endParaRPr lang="th-TH" sz="32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 WITH RAPIDMINER STUDIO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236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924800" cy="864096"/>
          </a:xfrm>
        </p:spPr>
        <p:txBody>
          <a:bodyPr/>
          <a:lstStyle/>
          <a:p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กฎความสัมพันธ์ (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Association Rule)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ระบบการแนะนำสินค้า (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Recommendation system)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 เช่น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Amazon</a:t>
            </a:r>
          </a:p>
          <a:p>
            <a:pPr lvl="1"/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lvl="1"/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lvl="1"/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lvl="1"/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marL="457200" lvl="1" indent="0">
              <a:buNone/>
            </a:pP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lvl="1"/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ระบบการบริหารสินค้าคงคลัง (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Inventory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Management)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เช่น บริษัทจัดการซ่อมชิ้นส่วนอุปกรณ์ ต้องการจัดวางตำแหน่งอะไหล่ ซึ่งใช้ในการซ่อมแซมอุปกรณ์ โดยให้อะไหล่ที่มีการใช้งานพร้อมกันให้มีการจัดวางด้วยกัน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3"/>
            <a:ext cx="3960440" cy="260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28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การจำแนก 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(Classification)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หากฎเพื่อระบุประเภทของวัตถุจากคุณสมบัติของวัตถุ เช่น 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การวิเคราะห์โอกาสการเกิดโรค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โดยใช้ข้อมูลผู้ป่วยและการวินิจฉัยของแพทย์ที่เก็บไว้ เพื่อนำมาช่วยวินิจฉัยโรคของผู้ป่วย หรือการวิจัยทางการแพทย์ 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การพิจารณาการอนุมัติ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เงินกู้ ในทาง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ธุรกิจ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จะดู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คุณสมบัติของผู้ที่จะก่อหนี้ดีหรือหนี้เสีย เพื่อ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ประกอบว่าควรพิจารณาให้กู้ยืมหรือไม่</a:t>
            </a:r>
          </a:p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การใช้เพื่อทำการตลาดแบบตรง โดยนำมาช่วยพิจารณาลูกค้าเป้าหมายที่มีโอกาสซื้อสินค้า ซึ่งการโฆษณาสินค้าให้กับบุคคลที่ไม่มีโอกาสซื้อสินค้าทำให้เกิดต้นทุนที่มากขึ้น</a:t>
            </a:r>
          </a:p>
        </p:txBody>
      </p:sp>
    </p:spTree>
    <p:extLst>
      <p:ext uri="{BB962C8B-B14F-4D97-AF65-F5344CB8AC3E}">
        <p14:creationId xmlns:p14="http://schemas.microsoft.com/office/powerpoint/2010/main" val="164381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การจำแนก 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(Classification)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การตรวจหาการโกงบัตรเครดิต โดยวิเคราะห์จากพฤติกรรมการใช้จ่ายผ่านบัตรเครดิตของลูกค้าที่เปลี่ยนไป</a:t>
            </a:r>
            <a:endParaRPr lang="th-TH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279" y="2348880"/>
            <a:ext cx="40481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55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การจำแนก 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(Classification)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วิเคราะห์การยกเลิกใช้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บริการ หรือ เปลี่ยนไปใช้บริการของคู่แข่งขัน</a:t>
            </a:r>
            <a:endParaRPr lang="th-TH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10373"/>
            <a:ext cx="371409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76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จัดกลุ่ม (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Clustering)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340768"/>
            <a:ext cx="7974086" cy="498383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แบ่ง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ข้อมูลออกเป็นกลุ่ม โดยที่มี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ลักษณะ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คล้ายกันอยู่ในกลุ่มเดียวกัน และมีลักษณะของความแตกต่างระหว่างข้อมูลที่อยู่ต่างกลุ่มกัน เช่น </a:t>
            </a:r>
          </a:p>
          <a:p>
            <a:pPr>
              <a:lnSpc>
                <a:spcPct val="90000"/>
              </a:lnSpc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แบ่งกลุ่ม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ผู้ป่วยที่เป็นโรคเดียวกันตามลักษณะอาการ เพื่อนำไปใช้ประโยชน์ในการวิเคราะห์หาสาเหตุของโรค โดยพิจารณาจากผู้ป่วยที่มีอาการคล้ายคลึง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กัน</a:t>
            </a:r>
          </a:p>
          <a:p>
            <a:pPr>
              <a:lnSpc>
                <a:spcPct val="90000"/>
              </a:lnSpc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การแบ่งส่วนตลาด โดยใช้คุณสมบัติต่างๆเขามาช่วยในการแบ่งกลุ่มของลูกค้า เช่น เพศ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อายุ รายได้ การศึกษา ภูมิศาสตร์ 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ฯลฯ การแบ่งส่วนตลาดเพื่อให้สามารถทำการตลาดได้ตรงกับกลุ่มย่อยของลูกค้า</a:t>
            </a:r>
            <a:r>
              <a:rPr lang="th-TH" sz="2000" dirty="0" err="1" smtClean="0">
                <a:latin typeface="BrowalliaUPC" pitchFamily="34" charset="-34"/>
                <a:cs typeface="BrowalliaUPC" pitchFamily="34" charset="-34"/>
              </a:rPr>
              <a:t>ได้มาก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ขึ้น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400" y="3789040"/>
            <a:ext cx="28194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93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จัดกลุ่ม (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Clustering)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340768"/>
            <a:ext cx="7974086" cy="498383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การจัดกลุ่มเอกสาร โดยดูจากเนื้อหาของเอกสารที่คล้ายคลึงกันให้อยู่ในกลุ่มเดียวกัน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4452" name="Picture 4" descr="http://www.cloudninediscovery.com/ediscoverydaily/wp-content/uploads/blog-images/Clus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357187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4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สรุปเทคนิคการทำเหมืองข้อมูล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03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4744"/>
            <a:ext cx="5415545" cy="409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1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00808"/>
            <a:ext cx="7924800" cy="1647056"/>
          </a:xfrm>
        </p:spPr>
        <p:txBody>
          <a:bodyPr/>
          <a:lstStyle/>
          <a:p>
            <a:pPr algn="ctr"/>
            <a:r>
              <a:rPr lang="th-TH" sz="4800" b="1" dirty="0" smtClean="0">
                <a:latin typeface="BrowalliaUPC" pitchFamily="34" charset="-34"/>
                <a:cs typeface="BrowalliaUPC" pitchFamily="34" charset="-34"/>
              </a:rPr>
              <a:t>เริ่มต้นใช้งาน </a:t>
            </a:r>
            <a:r>
              <a:rPr lang="en-US" sz="4800" b="1" dirty="0" smtClean="0">
                <a:latin typeface="BrowalliaUPC" pitchFamily="34" charset="-34"/>
                <a:cs typeface="BrowalliaUPC" pitchFamily="34" charset="-34"/>
              </a:rPr>
              <a:t>Rapid Miner</a:t>
            </a:r>
            <a:br>
              <a:rPr lang="en-US" sz="4800" b="1" dirty="0" smtClean="0">
                <a:latin typeface="BrowalliaUPC" pitchFamily="34" charset="-34"/>
                <a:cs typeface="BrowalliaUPC" pitchFamily="34" charset="-34"/>
              </a:rPr>
            </a:br>
            <a:r>
              <a:rPr lang="th-TH" sz="4800" b="1" dirty="0" smtClean="0">
                <a:latin typeface="BrowalliaUPC" pitchFamily="34" charset="-34"/>
                <a:cs typeface="BrowalliaUPC" pitchFamily="34" charset="-34"/>
              </a:rPr>
              <a:t>และการเตรียมข้อมูล</a:t>
            </a:r>
            <a:endParaRPr lang="th-TH" sz="48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8894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066130"/>
          </a:xfrm>
        </p:spPr>
        <p:txBody>
          <a:bodyPr/>
          <a:lstStyle/>
          <a:p>
            <a:r>
              <a:rPr lang="th-TH" sz="4000" b="1" dirty="0" smtClean="0"/>
              <a:t>ชนิดข้อมูล</a:t>
            </a:r>
            <a:endParaRPr lang="th-TH" sz="4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759611" y="1988840"/>
            <a:ext cx="7840801" cy="2731744"/>
            <a:chOff x="759611" y="1558731"/>
            <a:chExt cx="7840801" cy="2731744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759611" y="1558731"/>
              <a:ext cx="1380110" cy="577757"/>
              <a:chOff x="0" y="0"/>
              <a:chExt cx="684" cy="596"/>
            </a:xfrm>
          </p:grpSpPr>
          <p:sp>
            <p:nvSpPr>
              <p:cNvPr id="71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4" cy="59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  <p:grpSp>
            <p:nvGrpSpPr>
              <p:cNvPr id="7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684" cy="596"/>
                <a:chOff x="0" y="0"/>
                <a:chExt cx="684" cy="596"/>
              </a:xfrm>
            </p:grpSpPr>
            <p:sp>
              <p:nvSpPr>
                <p:cNvPr id="73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98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2000" b="1" dirty="0" smtClean="0">
                      <a:solidFill>
                        <a:schemeClr val="bg1"/>
                      </a:solidFill>
                      <a:latin typeface="BrowalliaUPC" pitchFamily="34" charset="-34"/>
                      <a:cs typeface="BrowalliaUPC" pitchFamily="34" charset="-34"/>
                    </a:rPr>
                    <a:t>ชนิดข้อมูล</a:t>
                  </a:r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  <a:p>
                  <a:pPr algn="ctr"/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  <p:sp>
              <p:nvSpPr>
                <p:cNvPr id="74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84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 sz="1800"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</p:grp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2139721" y="1558731"/>
              <a:ext cx="2830840" cy="577757"/>
              <a:chOff x="684" y="0"/>
              <a:chExt cx="1403" cy="596"/>
            </a:xfrm>
          </p:grpSpPr>
          <p:sp>
            <p:nvSpPr>
              <p:cNvPr id="67" name="Rectangle 10"/>
              <p:cNvSpPr>
                <a:spLocks noChangeArrowheads="1"/>
              </p:cNvSpPr>
              <p:nvPr/>
            </p:nvSpPr>
            <p:spPr bwMode="auto">
              <a:xfrm>
                <a:off x="684" y="0"/>
                <a:ext cx="1403" cy="59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  <p:grpSp>
            <p:nvGrpSpPr>
              <p:cNvPr id="68" name="Group 11"/>
              <p:cNvGrpSpPr>
                <a:grpSpLocks/>
              </p:cNvGrpSpPr>
              <p:nvPr/>
            </p:nvGrpSpPr>
            <p:grpSpPr bwMode="auto">
              <a:xfrm>
                <a:off x="684" y="0"/>
                <a:ext cx="1403" cy="596"/>
                <a:chOff x="684" y="0"/>
                <a:chExt cx="1403" cy="596"/>
              </a:xfrm>
            </p:grpSpPr>
            <p:sp>
              <p:nvSpPr>
                <p:cNvPr id="69" name="Rectangle 12"/>
                <p:cNvSpPr>
                  <a:spLocks noChangeArrowheads="1"/>
                </p:cNvSpPr>
                <p:nvPr/>
              </p:nvSpPr>
              <p:spPr bwMode="auto">
                <a:xfrm>
                  <a:off x="727" y="0"/>
                  <a:ext cx="1317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2000" b="1" dirty="0" smtClean="0">
                      <a:solidFill>
                        <a:schemeClr val="bg1"/>
                      </a:solidFill>
                      <a:latin typeface="BrowalliaUPC" pitchFamily="34" charset="-34"/>
                      <a:cs typeface="BrowalliaUPC" pitchFamily="34" charset="-34"/>
                    </a:rPr>
                    <a:t>คำอธิบาย</a:t>
                  </a:r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  <a:p>
                  <a:pPr algn="ctr"/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  <p:sp>
              <p:nvSpPr>
                <p:cNvPr id="70" name="Rectangle 13"/>
                <p:cNvSpPr>
                  <a:spLocks noChangeArrowheads="1"/>
                </p:cNvSpPr>
                <p:nvPr/>
              </p:nvSpPr>
              <p:spPr bwMode="auto">
                <a:xfrm>
                  <a:off x="684" y="0"/>
                  <a:ext cx="1403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 sz="1800"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</p:grp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4970561" y="1558731"/>
              <a:ext cx="1916820" cy="577757"/>
              <a:chOff x="2087" y="0"/>
              <a:chExt cx="950" cy="596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2087" y="0"/>
                <a:ext cx="950" cy="59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  <p:grpSp>
            <p:nvGrpSpPr>
              <p:cNvPr id="64" name="Group 16"/>
              <p:cNvGrpSpPr>
                <a:grpSpLocks/>
              </p:cNvGrpSpPr>
              <p:nvPr/>
            </p:nvGrpSpPr>
            <p:grpSpPr bwMode="auto">
              <a:xfrm>
                <a:off x="2087" y="0"/>
                <a:ext cx="950" cy="596"/>
                <a:chOff x="2087" y="0"/>
                <a:chExt cx="950" cy="596"/>
              </a:xfrm>
            </p:grpSpPr>
            <p:sp>
              <p:nvSpPr>
                <p:cNvPr id="65" name="Rectangle 17"/>
                <p:cNvSpPr>
                  <a:spLocks noChangeArrowheads="1"/>
                </p:cNvSpPr>
                <p:nvPr/>
              </p:nvSpPr>
              <p:spPr bwMode="auto">
                <a:xfrm>
                  <a:off x="2130" y="0"/>
                  <a:ext cx="864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2000" b="1" dirty="0" smtClean="0">
                      <a:solidFill>
                        <a:schemeClr val="bg1"/>
                      </a:solidFill>
                      <a:latin typeface="BrowalliaUPC" pitchFamily="34" charset="-34"/>
                      <a:cs typeface="BrowalliaUPC" pitchFamily="34" charset="-34"/>
                    </a:rPr>
                    <a:t>ตัวอย่าง</a:t>
                  </a:r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  <a:p>
                  <a:pPr algn="ctr"/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  <p:sp>
              <p:nvSpPr>
                <p:cNvPr id="66" name="Rectangle 18"/>
                <p:cNvSpPr>
                  <a:spLocks noChangeArrowheads="1"/>
                </p:cNvSpPr>
                <p:nvPr/>
              </p:nvSpPr>
              <p:spPr bwMode="auto">
                <a:xfrm>
                  <a:off x="2087" y="0"/>
                  <a:ext cx="950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 sz="1800"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</p:grp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6887381" y="1558731"/>
              <a:ext cx="1713031" cy="577757"/>
              <a:chOff x="3037" y="0"/>
              <a:chExt cx="849" cy="596"/>
            </a:xfrm>
          </p:grpSpPr>
          <p:sp>
            <p:nvSpPr>
              <p:cNvPr id="59" name="Rectangle 20"/>
              <p:cNvSpPr>
                <a:spLocks noChangeArrowheads="1"/>
              </p:cNvSpPr>
              <p:nvPr/>
            </p:nvSpPr>
            <p:spPr bwMode="auto">
              <a:xfrm>
                <a:off x="3037" y="0"/>
                <a:ext cx="849" cy="59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  <p:grpSp>
            <p:nvGrpSpPr>
              <p:cNvPr id="60" name="Group 21"/>
              <p:cNvGrpSpPr>
                <a:grpSpLocks/>
              </p:cNvGrpSpPr>
              <p:nvPr/>
            </p:nvGrpSpPr>
            <p:grpSpPr bwMode="auto">
              <a:xfrm>
                <a:off x="3037" y="0"/>
                <a:ext cx="849" cy="596"/>
                <a:chOff x="3037" y="0"/>
                <a:chExt cx="849" cy="596"/>
              </a:xfrm>
            </p:grpSpPr>
            <p:sp>
              <p:nvSpPr>
                <p:cNvPr id="61" name="Rectangle 22"/>
                <p:cNvSpPr>
                  <a:spLocks noChangeArrowheads="1"/>
                </p:cNvSpPr>
                <p:nvPr/>
              </p:nvSpPr>
              <p:spPr bwMode="auto">
                <a:xfrm>
                  <a:off x="3080" y="0"/>
                  <a:ext cx="763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sz="2000" b="1" dirty="0" smtClean="0">
                      <a:solidFill>
                        <a:schemeClr val="bg1"/>
                      </a:solidFill>
                      <a:latin typeface="BrowalliaUPC" pitchFamily="34" charset="-34"/>
                      <a:cs typeface="BrowalliaUPC" pitchFamily="34" charset="-34"/>
                    </a:rPr>
                    <a:t>RapidMiner</a:t>
                  </a:r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  <a:p>
                  <a:pPr algn="ctr"/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  <p:sp>
              <p:nvSpPr>
                <p:cNvPr id="62" name="Rectangle 23"/>
                <p:cNvSpPr>
                  <a:spLocks noChangeArrowheads="1"/>
                </p:cNvSpPr>
                <p:nvPr/>
              </p:nvSpPr>
              <p:spPr bwMode="auto">
                <a:xfrm>
                  <a:off x="3037" y="0"/>
                  <a:ext cx="849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 sz="1800"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</p:grpSp>
        </p:grpSp>
        <p:grpSp>
          <p:nvGrpSpPr>
            <p:cNvPr id="11" name="Group 24"/>
            <p:cNvGrpSpPr>
              <a:grpSpLocks/>
            </p:cNvGrpSpPr>
            <p:nvPr/>
          </p:nvGrpSpPr>
          <p:grpSpPr bwMode="auto">
            <a:xfrm>
              <a:off x="759611" y="2136488"/>
              <a:ext cx="1380110" cy="1095412"/>
              <a:chOff x="0" y="596"/>
              <a:chExt cx="684" cy="1130"/>
            </a:xfrm>
          </p:grpSpPr>
          <p:sp>
            <p:nvSpPr>
              <p:cNvPr id="57" name="Rectangle 25"/>
              <p:cNvSpPr>
                <a:spLocks noChangeArrowheads="1"/>
              </p:cNvSpPr>
              <p:nvPr/>
            </p:nvSpPr>
            <p:spPr bwMode="auto">
              <a:xfrm>
                <a:off x="43" y="596"/>
                <a:ext cx="598" cy="1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sz="2000" b="0">
                    <a:latin typeface="BrowalliaUPC" pitchFamily="34" charset="-34"/>
                    <a:cs typeface="BrowalliaUPC" pitchFamily="34" charset="-34"/>
                  </a:rPr>
                  <a:t>Nominal</a:t>
                </a:r>
                <a:endParaRPr lang="en-US" sz="1050" b="0">
                  <a:latin typeface="BrowalliaUPC" pitchFamily="34" charset="-34"/>
                  <a:cs typeface="BrowalliaUPC" pitchFamily="34" charset="-34"/>
                </a:endParaRPr>
              </a:p>
              <a:p>
                <a:pPr algn="ctr"/>
                <a:endParaRPr lang="en-US" sz="1800" b="0">
                  <a:latin typeface="BrowalliaUPC" pitchFamily="34" charset="-34"/>
                  <a:cs typeface="BrowalliaUPC" pitchFamily="34" charset="-34"/>
                </a:endParaRPr>
              </a:p>
            </p:txBody>
          </p:sp>
          <p:sp>
            <p:nvSpPr>
              <p:cNvPr id="58" name="Rectangle 26"/>
              <p:cNvSpPr>
                <a:spLocks noChangeArrowheads="1"/>
              </p:cNvSpPr>
              <p:nvPr/>
            </p:nvSpPr>
            <p:spPr bwMode="auto">
              <a:xfrm>
                <a:off x="0" y="596"/>
                <a:ext cx="684" cy="113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2139721" y="2136488"/>
              <a:ext cx="2830840" cy="1095412"/>
              <a:chOff x="684" y="596"/>
              <a:chExt cx="1403" cy="1130"/>
            </a:xfrm>
          </p:grpSpPr>
          <p:sp>
            <p:nvSpPr>
              <p:cNvPr id="55" name="Rectangle 28"/>
              <p:cNvSpPr>
                <a:spLocks noChangeArrowheads="1"/>
              </p:cNvSpPr>
              <p:nvPr/>
            </p:nvSpPr>
            <p:spPr bwMode="auto">
              <a:xfrm>
                <a:off x="727" y="596"/>
                <a:ext cx="1317" cy="1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h-TH" sz="2000" dirty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เป็นข้อมูลที่แบ่งเป็นกลุ่ม ไม่สามารถนำมาคำนวณได้</a:t>
                </a:r>
                <a:endParaRPr lang="en-US" sz="2000" b="0" dirty="0">
                  <a:latin typeface="BrowalliaUPC" pitchFamily="34" charset="-34"/>
                  <a:ea typeface="MS Mincho" pitchFamily="49" charset="-128"/>
                  <a:cs typeface="BrowalliaUPC" pitchFamily="34" charset="-34"/>
                  <a:sym typeface="Symbol" pitchFamily="18" charset="2"/>
                </a:endParaRPr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684" y="596"/>
                <a:ext cx="1403" cy="113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4970561" y="2136488"/>
              <a:ext cx="1916820" cy="1095412"/>
              <a:chOff x="2087" y="596"/>
              <a:chExt cx="950" cy="1130"/>
            </a:xfrm>
          </p:grpSpPr>
          <p:sp>
            <p:nvSpPr>
              <p:cNvPr id="53" name="Rectangle 31"/>
              <p:cNvSpPr>
                <a:spLocks noChangeArrowheads="1"/>
              </p:cNvSpPr>
              <p:nvPr/>
            </p:nvSpPr>
            <p:spPr bwMode="auto">
              <a:xfrm>
                <a:off x="2130" y="596"/>
                <a:ext cx="864" cy="1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h-TH" sz="2000" dirty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เพศ ชนิดโรงเรียน เป็นต้น</a:t>
                </a:r>
                <a:endParaRPr lang="en-US" sz="1800" b="0" dirty="0">
                  <a:latin typeface="BrowalliaUPC" pitchFamily="34" charset="-34"/>
                  <a:cs typeface="BrowalliaUPC" pitchFamily="34" charset="-34"/>
                </a:endParaRPr>
              </a:p>
            </p:txBody>
          </p:sp>
          <p:sp>
            <p:nvSpPr>
              <p:cNvPr id="54" name="Rectangle 32"/>
              <p:cNvSpPr>
                <a:spLocks noChangeArrowheads="1"/>
              </p:cNvSpPr>
              <p:nvPr/>
            </p:nvSpPr>
            <p:spPr bwMode="auto">
              <a:xfrm>
                <a:off x="2087" y="596"/>
                <a:ext cx="950" cy="113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  <p:grpSp>
          <p:nvGrpSpPr>
            <p:cNvPr id="14" name="Group 33"/>
            <p:cNvGrpSpPr>
              <a:grpSpLocks/>
            </p:cNvGrpSpPr>
            <p:nvPr/>
          </p:nvGrpSpPr>
          <p:grpSpPr bwMode="auto">
            <a:xfrm>
              <a:off x="6887381" y="2136488"/>
              <a:ext cx="1713031" cy="1095412"/>
              <a:chOff x="3037" y="596"/>
              <a:chExt cx="849" cy="1130"/>
            </a:xfrm>
          </p:grpSpPr>
          <p:sp>
            <p:nvSpPr>
              <p:cNvPr id="51" name="Rectangle 34"/>
              <p:cNvSpPr>
                <a:spLocks noChangeArrowheads="1"/>
              </p:cNvSpPr>
              <p:nvPr/>
            </p:nvSpPr>
            <p:spPr bwMode="auto">
              <a:xfrm>
                <a:off x="3080" y="596"/>
                <a:ext cx="763" cy="1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sz="2000" b="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Nominal</a:t>
                </a:r>
              </a:p>
              <a:p>
                <a:pPr eaLnBrk="1" hangingPunct="1"/>
                <a:r>
                  <a:rPr lang="en-US" sz="2000" b="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Binominal</a:t>
                </a:r>
              </a:p>
              <a:p>
                <a:pPr eaLnBrk="1" hangingPunct="1"/>
                <a:r>
                  <a:rPr lang="en-US" sz="2000" b="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polynomial</a:t>
                </a:r>
                <a:endParaRPr lang="en-US" sz="1050" b="0" dirty="0">
                  <a:latin typeface="BrowalliaUPC" pitchFamily="34" charset="-34"/>
                  <a:cs typeface="BrowalliaUPC" pitchFamily="34" charset="-34"/>
                  <a:sym typeface="Symbol" pitchFamily="18" charset="2"/>
                </a:endParaRPr>
              </a:p>
              <a:p>
                <a:endParaRPr lang="en-US" sz="2000" b="0" dirty="0">
                  <a:latin typeface="BrowalliaUPC" pitchFamily="34" charset="-34"/>
                  <a:ea typeface="MS Mincho" pitchFamily="49" charset="-128"/>
                  <a:cs typeface="BrowalliaUPC" pitchFamily="34" charset="-34"/>
                  <a:sym typeface="Symbol" pitchFamily="18" charset="2"/>
                </a:endParaRPr>
              </a:p>
            </p:txBody>
          </p:sp>
          <p:sp>
            <p:nvSpPr>
              <p:cNvPr id="52" name="Rectangle 35"/>
              <p:cNvSpPr>
                <a:spLocks noChangeArrowheads="1"/>
              </p:cNvSpPr>
              <p:nvPr/>
            </p:nvSpPr>
            <p:spPr bwMode="auto">
              <a:xfrm>
                <a:off x="3037" y="596"/>
                <a:ext cx="849" cy="113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  <p:grpSp>
          <p:nvGrpSpPr>
            <p:cNvPr id="15" name="Group 36"/>
            <p:cNvGrpSpPr>
              <a:grpSpLocks/>
            </p:cNvGrpSpPr>
            <p:nvPr/>
          </p:nvGrpSpPr>
          <p:grpSpPr bwMode="auto">
            <a:xfrm>
              <a:off x="759611" y="3231900"/>
              <a:ext cx="1380110" cy="1058575"/>
              <a:chOff x="0" y="1726"/>
              <a:chExt cx="684" cy="1092"/>
            </a:xfrm>
          </p:grpSpPr>
          <p:sp>
            <p:nvSpPr>
              <p:cNvPr id="49" name="Rectangle 37"/>
              <p:cNvSpPr>
                <a:spLocks noChangeArrowheads="1"/>
              </p:cNvSpPr>
              <p:nvPr/>
            </p:nvSpPr>
            <p:spPr bwMode="auto">
              <a:xfrm>
                <a:off x="43" y="1726"/>
                <a:ext cx="598" cy="10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sz="2000" b="0" dirty="0" smtClean="0">
                    <a:latin typeface="BrowalliaUPC" pitchFamily="34" charset="-34"/>
                    <a:cs typeface="BrowalliaUPC" pitchFamily="34" charset="-34"/>
                  </a:rPr>
                  <a:t>numeric</a:t>
                </a:r>
                <a:endParaRPr lang="en-US" sz="1050" b="0" dirty="0">
                  <a:latin typeface="BrowalliaUPC" pitchFamily="34" charset="-34"/>
                  <a:cs typeface="BrowalliaUPC" pitchFamily="34" charset="-34"/>
                </a:endParaRPr>
              </a:p>
              <a:p>
                <a:pPr algn="ctr"/>
                <a:endParaRPr lang="en-US" sz="1800" b="0" dirty="0">
                  <a:latin typeface="BrowalliaUPC" pitchFamily="34" charset="-34"/>
                  <a:cs typeface="BrowalliaUPC" pitchFamily="34" charset="-34"/>
                </a:endParaRPr>
              </a:p>
            </p:txBody>
          </p:sp>
          <p:sp>
            <p:nvSpPr>
              <p:cNvPr id="50" name="Rectangle 38"/>
              <p:cNvSpPr>
                <a:spLocks noChangeArrowheads="1"/>
              </p:cNvSpPr>
              <p:nvPr/>
            </p:nvSpPr>
            <p:spPr bwMode="auto">
              <a:xfrm>
                <a:off x="0" y="1726"/>
                <a:ext cx="684" cy="109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  <p:grpSp>
          <p:nvGrpSpPr>
            <p:cNvPr id="16" name="Group 39"/>
            <p:cNvGrpSpPr>
              <a:grpSpLocks/>
            </p:cNvGrpSpPr>
            <p:nvPr/>
          </p:nvGrpSpPr>
          <p:grpSpPr bwMode="auto">
            <a:xfrm>
              <a:off x="2139721" y="3231900"/>
              <a:ext cx="2830840" cy="1058575"/>
              <a:chOff x="684" y="1726"/>
              <a:chExt cx="1403" cy="1092"/>
            </a:xfrm>
          </p:grpSpPr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713" y="1764"/>
                <a:ext cx="1317" cy="1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th-TH" sz="200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ข้อมูลที่เป็นตัวเลข 		</a:t>
                </a:r>
                <a:endParaRPr lang="en-US" sz="1050" b="0" dirty="0" smtClean="0">
                  <a:latin typeface="BrowalliaUPC" pitchFamily="34" charset="-34"/>
                  <a:cs typeface="BrowalliaUPC" pitchFamily="34" charset="-34"/>
                </a:endParaRPr>
              </a:p>
              <a:p>
                <a:endParaRPr lang="en-US" sz="1800" b="0" dirty="0">
                  <a:latin typeface="BrowalliaUPC" pitchFamily="34" charset="-34"/>
                  <a:cs typeface="BrowalliaUPC" pitchFamily="34" charset="-34"/>
                </a:endParaRPr>
              </a:p>
            </p:txBody>
          </p:sp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684" y="1726"/>
                <a:ext cx="1403" cy="109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  <p:grpSp>
          <p:nvGrpSpPr>
            <p:cNvPr id="17" name="Group 42"/>
            <p:cNvGrpSpPr>
              <a:grpSpLocks/>
            </p:cNvGrpSpPr>
            <p:nvPr/>
          </p:nvGrpSpPr>
          <p:grpSpPr bwMode="auto">
            <a:xfrm>
              <a:off x="4970561" y="3231900"/>
              <a:ext cx="1916820" cy="1058575"/>
              <a:chOff x="2087" y="1726"/>
              <a:chExt cx="950" cy="1092"/>
            </a:xfrm>
          </p:grpSpPr>
          <p:sp>
            <p:nvSpPr>
              <p:cNvPr id="45" name="Rectangle 43"/>
              <p:cNvSpPr>
                <a:spLocks noChangeArrowheads="1"/>
              </p:cNvSpPr>
              <p:nvPr/>
            </p:nvSpPr>
            <p:spPr bwMode="auto">
              <a:xfrm>
                <a:off x="2130" y="1726"/>
                <a:ext cx="864" cy="10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th-TH" sz="200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น้ำหนัก อายุ ความสูง	</a:t>
                </a:r>
                <a:endParaRPr lang="en-US" sz="1050" b="0" dirty="0">
                  <a:latin typeface="BrowalliaUPC" pitchFamily="34" charset="-34"/>
                  <a:cs typeface="BrowalliaUPC" pitchFamily="34" charset="-34"/>
                </a:endParaRPr>
              </a:p>
              <a:p>
                <a:endParaRPr lang="en-US" sz="1800" b="0" dirty="0">
                  <a:latin typeface="BrowalliaUPC" pitchFamily="34" charset="-34"/>
                  <a:cs typeface="BrowalliaUPC" pitchFamily="34" charset="-34"/>
                </a:endParaRPr>
              </a:p>
            </p:txBody>
          </p:sp>
          <p:sp>
            <p:nvSpPr>
              <p:cNvPr id="46" name="Rectangle 44"/>
              <p:cNvSpPr>
                <a:spLocks noChangeArrowheads="1"/>
              </p:cNvSpPr>
              <p:nvPr/>
            </p:nvSpPr>
            <p:spPr bwMode="auto">
              <a:xfrm>
                <a:off x="2087" y="1726"/>
                <a:ext cx="950" cy="109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  <p:grpSp>
          <p:nvGrpSpPr>
            <p:cNvPr id="18" name="Group 45"/>
            <p:cNvGrpSpPr>
              <a:grpSpLocks/>
            </p:cNvGrpSpPr>
            <p:nvPr/>
          </p:nvGrpSpPr>
          <p:grpSpPr bwMode="auto">
            <a:xfrm>
              <a:off x="6887381" y="3231900"/>
              <a:ext cx="1713031" cy="1058575"/>
              <a:chOff x="3037" y="1726"/>
              <a:chExt cx="849" cy="1092"/>
            </a:xfrm>
          </p:grpSpPr>
          <p:sp>
            <p:nvSpPr>
              <p:cNvPr id="43" name="Rectangle 46"/>
              <p:cNvSpPr>
                <a:spLocks noChangeArrowheads="1"/>
              </p:cNvSpPr>
              <p:nvPr/>
            </p:nvSpPr>
            <p:spPr bwMode="auto">
              <a:xfrm>
                <a:off x="3080" y="1726"/>
                <a:ext cx="763" cy="10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sz="2000" b="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Numeric</a:t>
                </a:r>
              </a:p>
              <a:p>
                <a:pPr eaLnBrk="1" hangingPunct="1"/>
                <a:r>
                  <a:rPr lang="en-US" sz="2000" b="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real</a:t>
                </a:r>
              </a:p>
              <a:p>
                <a:pPr eaLnBrk="1" hangingPunct="1"/>
                <a:r>
                  <a:rPr lang="en-US" sz="2000" b="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integer</a:t>
                </a:r>
                <a:endParaRPr lang="en-US" sz="1050" b="0" dirty="0">
                  <a:latin typeface="BrowalliaUPC" pitchFamily="34" charset="-34"/>
                  <a:cs typeface="BrowalliaUPC" pitchFamily="34" charset="-34"/>
                </a:endParaRPr>
              </a:p>
              <a:p>
                <a:endParaRPr lang="en-US" sz="1800" b="0" dirty="0">
                  <a:latin typeface="BrowalliaUPC" pitchFamily="34" charset="-34"/>
                  <a:cs typeface="BrowalliaUPC" pitchFamily="34" charset="-34"/>
                </a:endParaRPr>
              </a:p>
            </p:txBody>
          </p:sp>
          <p:sp>
            <p:nvSpPr>
              <p:cNvPr id="44" name="Rectangle 47"/>
              <p:cNvSpPr>
                <a:spLocks noChangeArrowheads="1"/>
              </p:cNvSpPr>
              <p:nvPr/>
            </p:nvSpPr>
            <p:spPr bwMode="auto">
              <a:xfrm>
                <a:off x="3037" y="1726"/>
                <a:ext cx="849" cy="109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54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94122"/>
          </a:xfrm>
        </p:spPr>
        <p:txBody>
          <a:bodyPr/>
          <a:lstStyle/>
          <a:p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Outlier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ข้อมูลที่ต่ำกว่า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Q1 – (1.5 X IQR)</a:t>
            </a:r>
          </a:p>
          <a:p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ข้อมูล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ที่มากกว่า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Q3 + (1.5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X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IQR)</a:t>
            </a:r>
            <a:endParaRPr lang="th-TH" sz="2000" dirty="0">
              <a:latin typeface="BrowalliaUPC" pitchFamily="34" charset="-34"/>
              <a:cs typeface="BrowalliaUPC" pitchFamily="34" charset="-34"/>
            </a:endParaRPr>
          </a:p>
          <a:p>
            <a:endParaRPr lang="th-TH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68760"/>
            <a:ext cx="22574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31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OUTLINE</a:t>
            </a:r>
            <a:endParaRPr lang="th-TH" sz="4000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รู้จักกับการทำเหมืองข้อมูล</a:t>
            </a:r>
          </a:p>
          <a:p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การเตรียมข้อมูล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(Data Preparation)</a:t>
            </a:r>
            <a:endParaRPr lang="th-TH" sz="28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800" b="1" dirty="0" smtClean="0">
                <a:solidFill>
                  <a:srgbClr val="00B0F0"/>
                </a:solidFill>
                <a:latin typeface="BrowalliaUPC" pitchFamily="34" charset="-34"/>
                <a:cs typeface="BrowalliaUPC" pitchFamily="34" charset="-34"/>
              </a:rPr>
              <a:t>การจำแนกกลุ่ม </a:t>
            </a:r>
            <a:r>
              <a:rPr lang="en-US" sz="2800" b="1" dirty="0" smtClean="0">
                <a:solidFill>
                  <a:srgbClr val="00B0F0"/>
                </a:solidFill>
                <a:latin typeface="BrowalliaUPC" pitchFamily="34" charset="-34"/>
                <a:cs typeface="BrowalliaUPC" pitchFamily="34" charset="-34"/>
              </a:rPr>
              <a:t>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18758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เทคนิคการจำแนกข้อมูล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(Classification)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Decision Tree</a:t>
            </a:r>
          </a:p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Naïve Bayes</a:t>
            </a:r>
          </a:p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K-Nearest Neighbor (KNN)</a:t>
            </a:r>
          </a:p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Neural Network</a:t>
            </a:r>
          </a:p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Support Vector Machine (SVM)</a:t>
            </a:r>
            <a:endParaRPr lang="th-TH" sz="28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57124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การทำงานของเทคนิคการจำแนกข้อมูล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828442" name="Object 26"/>
          <p:cNvGraphicFramePr>
            <a:graphicFrameLocks noGrp="1" noChangeAspect="1"/>
          </p:cNvGraphicFramePr>
          <p:nvPr>
            <p:ph idx="4294967295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13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Decision Tree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533400" y="2699544"/>
            <a:ext cx="1372738" cy="1643856"/>
          </a:xfrm>
          <a:prstGeom prst="can">
            <a:avLst/>
          </a:prstGeom>
          <a:solidFill>
            <a:srgbClr val="F0F371">
              <a:alpha val="98824"/>
            </a:srgb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55" name="Group 54"/>
          <p:cNvGrpSpPr/>
          <p:nvPr/>
        </p:nvGrpSpPr>
        <p:grpSpPr>
          <a:xfrm>
            <a:off x="3581401" y="2683272"/>
            <a:ext cx="1752600" cy="1660128"/>
            <a:chOff x="3581401" y="2683272"/>
            <a:chExt cx="1752600" cy="1660128"/>
          </a:xfrm>
        </p:grpSpPr>
        <p:sp>
          <p:nvSpPr>
            <p:cNvPr id="70" name="Flowchart: Process 69"/>
            <p:cNvSpPr/>
            <p:nvPr/>
          </p:nvSpPr>
          <p:spPr>
            <a:xfrm>
              <a:off x="3581401" y="2743200"/>
              <a:ext cx="1752600" cy="1600200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dirty="0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1" y="2779826"/>
              <a:ext cx="1732200" cy="1526948"/>
            </a:xfrm>
            <a:prstGeom prst="rect">
              <a:avLst/>
            </a:prstGeom>
          </p:spPr>
        </p:pic>
        <p:sp>
          <p:nvSpPr>
            <p:cNvPr id="6" name="Flowchart: Process 5"/>
            <p:cNvSpPr/>
            <p:nvPr/>
          </p:nvSpPr>
          <p:spPr>
            <a:xfrm>
              <a:off x="3581401" y="2683272"/>
              <a:ext cx="1752600" cy="1600200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  <a:alpha val="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dirty="0"/>
            </a:p>
          </p:txBody>
        </p:sp>
      </p:grpSp>
      <p:sp>
        <p:nvSpPr>
          <p:cNvPr id="8" name="Flowchart: Process 7"/>
          <p:cNvSpPr/>
          <p:nvPr/>
        </p:nvSpPr>
        <p:spPr>
          <a:xfrm>
            <a:off x="7798287" y="3994944"/>
            <a:ext cx="341597" cy="348456"/>
          </a:xfrm>
          <a:prstGeom prst="flowChartProcess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Flowchart: Process 15"/>
          <p:cNvSpPr/>
          <p:nvPr/>
        </p:nvSpPr>
        <p:spPr>
          <a:xfrm>
            <a:off x="8269002" y="3309144"/>
            <a:ext cx="341597" cy="348456"/>
          </a:xfrm>
          <a:prstGeom prst="flowChartProcess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Flowchart: Process 17"/>
          <p:cNvSpPr/>
          <p:nvPr/>
        </p:nvSpPr>
        <p:spPr>
          <a:xfrm>
            <a:off x="7126003" y="3994944"/>
            <a:ext cx="341597" cy="348456"/>
          </a:xfrm>
          <a:prstGeom prst="flowChartProcess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410" y="3309144"/>
            <a:ext cx="360362" cy="3484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Arrow Connector 21"/>
          <p:cNvCxnSpPr>
            <a:stCxn id="54" idx="2"/>
            <a:endCxn id="23" idx="0"/>
          </p:cNvCxnSpPr>
          <p:nvPr/>
        </p:nvCxnSpPr>
        <p:spPr>
          <a:xfrm flipH="1">
            <a:off x="7625591" y="2967251"/>
            <a:ext cx="373158" cy="3418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4" idx="2"/>
            <a:endCxn id="16" idx="0"/>
          </p:cNvCxnSpPr>
          <p:nvPr/>
        </p:nvCxnSpPr>
        <p:spPr>
          <a:xfrm>
            <a:off x="7998749" y="2967251"/>
            <a:ext cx="441052" cy="3418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8" idx="0"/>
          </p:cNvCxnSpPr>
          <p:nvPr/>
        </p:nvCxnSpPr>
        <p:spPr>
          <a:xfrm>
            <a:off x="7625591" y="3657600"/>
            <a:ext cx="343495" cy="3373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2"/>
            <a:endCxn id="18" idx="0"/>
          </p:cNvCxnSpPr>
          <p:nvPr/>
        </p:nvCxnSpPr>
        <p:spPr>
          <a:xfrm flipH="1">
            <a:off x="7296802" y="3657600"/>
            <a:ext cx="328789" cy="3373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68" y="2618795"/>
            <a:ext cx="360362" cy="3484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Chevron 50"/>
          <p:cNvSpPr/>
          <p:nvPr/>
        </p:nvSpPr>
        <p:spPr>
          <a:xfrm>
            <a:off x="6400800" y="3200400"/>
            <a:ext cx="381000" cy="517128"/>
          </a:xfrm>
          <a:prstGeom prst="chevron">
            <a:avLst/>
          </a:prstGeom>
          <a:solidFill>
            <a:srgbClr val="FF0505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59" name="Chevron 58"/>
          <p:cNvSpPr/>
          <p:nvPr/>
        </p:nvSpPr>
        <p:spPr>
          <a:xfrm>
            <a:off x="6156278" y="3200400"/>
            <a:ext cx="381000" cy="517128"/>
          </a:xfrm>
          <a:prstGeom prst="chevron">
            <a:avLst/>
          </a:prstGeom>
          <a:solidFill>
            <a:srgbClr val="FFAFAF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271215" y="3200400"/>
            <a:ext cx="625522" cy="517128"/>
            <a:chOff x="2574878" y="3309144"/>
            <a:chExt cx="625522" cy="517128"/>
          </a:xfrm>
        </p:grpSpPr>
        <p:sp>
          <p:nvSpPr>
            <p:cNvPr id="58" name="Chevron 57"/>
            <p:cNvSpPr/>
            <p:nvPr/>
          </p:nvSpPr>
          <p:spPr>
            <a:xfrm>
              <a:off x="2819400" y="3309144"/>
              <a:ext cx="381000" cy="517128"/>
            </a:xfrm>
            <a:prstGeom prst="chevron">
              <a:avLst/>
            </a:prstGeom>
            <a:solidFill>
              <a:srgbClr val="FF0505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60" name="Chevron 59"/>
            <p:cNvSpPr/>
            <p:nvPr/>
          </p:nvSpPr>
          <p:spPr>
            <a:xfrm>
              <a:off x="2574878" y="3309144"/>
              <a:ext cx="381000" cy="517128"/>
            </a:xfrm>
            <a:prstGeom prst="chevron">
              <a:avLst/>
            </a:prstGeom>
            <a:solidFill>
              <a:srgbClr val="FFAFAF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33400" y="1981200"/>
            <a:ext cx="137273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rowalliaUPC" pitchFamily="34" charset="-34"/>
                <a:cs typeface="BrowalliaUPC" pitchFamily="34" charset="-34"/>
              </a:rPr>
              <a:t>dataset</a:t>
            </a:r>
            <a:endParaRPr lang="th-TH" sz="24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69777" y="1981200"/>
            <a:ext cx="25219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rowalliaUPC" pitchFamily="34" charset="-34"/>
                <a:cs typeface="BrowalliaUPC" pitchFamily="34" charset="-34"/>
              </a:rPr>
              <a:t>Decision Tree Induction </a:t>
            </a:r>
            <a:endParaRPr lang="th-TH" sz="24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41108" y="1957681"/>
            <a:ext cx="17980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rowalliaUPC" pitchFamily="34" charset="-34"/>
                <a:cs typeface="BrowalliaUPC" pitchFamily="34" charset="-34"/>
              </a:rPr>
              <a:t>Decision Tree</a:t>
            </a:r>
            <a:endParaRPr lang="th-TH" sz="24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09568" name="Rounded Rectangle 109567"/>
          <p:cNvSpPr/>
          <p:nvPr/>
        </p:nvSpPr>
        <p:spPr>
          <a:xfrm>
            <a:off x="3009900" y="1752600"/>
            <a:ext cx="2993978" cy="2819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22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4382833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8" grpId="0" animBg="1"/>
      <p:bldP spid="51" grpId="0" animBg="1"/>
      <p:bldP spid="59" grpId="0" animBg="1"/>
      <p:bldP spid="62" grpId="0"/>
      <p:bldP spid="63" grpId="0"/>
      <p:bldP spid="10956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  <a:ln>
            <a:noFill/>
          </a:ln>
        </p:spPr>
        <p:txBody>
          <a:bodyPr/>
          <a:lstStyle/>
          <a:p>
            <a:r>
              <a:rPr lang="en-JM" sz="4000" b="1" dirty="0" smtClean="0">
                <a:latin typeface="BrowalliaUPC" pitchFamily="34" charset="-34"/>
                <a:cs typeface="BrowalliaUPC" pitchFamily="34" charset="-34"/>
              </a:rPr>
              <a:t>Decision Tree Induction</a:t>
            </a:r>
            <a:endParaRPr lang="en-JM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Impurity Measure</a:t>
            </a:r>
            <a:endParaRPr lang="th-TH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819400" y="2903041"/>
            <a:ext cx="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19400" y="5112841"/>
            <a:ext cx="3429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048000" y="2514600"/>
            <a:ext cx="2886817" cy="1683841"/>
            <a:chOff x="1295401" y="2209800"/>
            <a:chExt cx="2886817" cy="1683841"/>
          </a:xfrm>
        </p:grpSpPr>
        <p:sp>
          <p:nvSpPr>
            <p:cNvPr id="8" name="TextBox 7"/>
            <p:cNvSpPr txBox="1"/>
            <p:nvPr/>
          </p:nvSpPr>
          <p:spPr>
            <a:xfrm>
              <a:off x="1295401" y="2971802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7999" y="2971800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81200" y="3124200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371601" y="2209800"/>
              <a:ext cx="2810617" cy="1455241"/>
              <a:chOff x="1371601" y="2209800"/>
              <a:chExt cx="2810617" cy="145524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371601" y="2209800"/>
                <a:ext cx="2429617" cy="1379041"/>
                <a:chOff x="1371601" y="2209800"/>
                <a:chExt cx="2429617" cy="1379041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981200" y="2819400"/>
                  <a:ext cx="372218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rgbClr val="00B050"/>
                      </a:solidFill>
                    </a:rPr>
                    <a:t>-</a:t>
                  </a:r>
                  <a:endParaRPr lang="th-TH" sz="28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124200" y="2209800"/>
                  <a:ext cx="372218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rgbClr val="00B050"/>
                      </a:solidFill>
                    </a:rPr>
                    <a:t>-</a:t>
                  </a:r>
                  <a:endParaRPr lang="th-TH" sz="28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429000" y="2514600"/>
                  <a:ext cx="372218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rgbClr val="00B050"/>
                      </a:solidFill>
                    </a:rPr>
                    <a:t>-</a:t>
                  </a:r>
                  <a:endParaRPr lang="th-TH" sz="28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371601" y="2514602"/>
                  <a:ext cx="372218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rgbClr val="00B050"/>
                      </a:solidFill>
                    </a:rPr>
                    <a:t>-</a:t>
                  </a:r>
                  <a:endParaRPr lang="th-TH" sz="28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133600" y="2438400"/>
                  <a:ext cx="372218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rgbClr val="00B050"/>
                      </a:solidFill>
                    </a:rPr>
                    <a:t>-</a:t>
                  </a:r>
                  <a:endParaRPr lang="th-TH" sz="28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895600" y="2514600"/>
                  <a:ext cx="372218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rgbClr val="00B050"/>
                      </a:solidFill>
                    </a:rPr>
                    <a:t>-</a:t>
                  </a:r>
                  <a:endParaRPr lang="th-TH" sz="2800" b="1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3810000" y="2895600"/>
                <a:ext cx="37221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 smtClean="0">
                    <a:solidFill>
                      <a:srgbClr val="00B050"/>
                    </a:solidFill>
                  </a:rPr>
                  <a:t>-</a:t>
                </a:r>
                <a:endParaRPr lang="th-TH" sz="2800" b="1" dirty="0">
                  <a:solidFill>
                    <a:srgbClr val="00B050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3048000" y="4046041"/>
            <a:ext cx="3103840" cy="1004260"/>
            <a:chOff x="1305580" y="3733800"/>
            <a:chExt cx="3103840" cy="1004260"/>
          </a:xfrm>
        </p:grpSpPr>
        <p:sp>
          <p:nvSpPr>
            <p:cNvPr id="6" name="TextBox 5"/>
            <p:cNvSpPr txBox="1"/>
            <p:nvPr/>
          </p:nvSpPr>
          <p:spPr>
            <a:xfrm rot="16200000">
              <a:off x="2197880" y="42029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2959880" y="36695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1446060" y="42791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1369860" y="37457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3721880" y="39743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046260" y="42791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121680" y="37457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1740680" y="38981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3264680" y="37457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3950480" y="42791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819400" y="3751421"/>
            <a:ext cx="3859784" cy="523220"/>
            <a:chOff x="3962400" y="3058180"/>
            <a:chExt cx="3859784" cy="52322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3962400" y="3276600"/>
              <a:ext cx="3429000" cy="0"/>
            </a:xfrm>
            <a:prstGeom prst="line">
              <a:avLst/>
            </a:prstGeom>
            <a:ln w="2540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467600" y="3058180"/>
              <a:ext cx="354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rowalliaUPC" pitchFamily="34" charset="-34"/>
                  <a:cs typeface="BrowalliaUPC" pitchFamily="34" charset="-34"/>
                </a:rPr>
                <a:t>A</a:t>
              </a:r>
              <a:endParaRPr lang="th-TH" b="1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2971800" y="2826841"/>
            <a:ext cx="2971800" cy="10668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Rectangle 46"/>
          <p:cNvSpPr/>
          <p:nvPr/>
        </p:nvSpPr>
        <p:spPr>
          <a:xfrm>
            <a:off x="2971800" y="4046041"/>
            <a:ext cx="2971800" cy="9144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23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103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6" grpId="3" animBg="1"/>
      <p:bldP spid="47" grpId="0" animBg="1"/>
      <p:bldP spid="47" grpId="1" animBg="1"/>
      <p:bldP spid="47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/>
          <a:lstStyle/>
          <a:p>
            <a:r>
              <a:rPr lang="en-JM" sz="4000" b="1" dirty="0" smtClean="0">
                <a:latin typeface="BrowalliaUPC" pitchFamily="34" charset="-34"/>
                <a:cs typeface="BrowalliaUPC" pitchFamily="34" charset="-34"/>
              </a:rPr>
              <a:t>Decision Tree Induction</a:t>
            </a:r>
            <a:endParaRPr lang="en-JM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Impurity Measure</a:t>
            </a:r>
            <a:endParaRPr lang="th-TH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95600" y="5181600"/>
            <a:ext cx="3429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95600" y="2971800"/>
            <a:ext cx="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4714220" y="2583359"/>
            <a:ext cx="1513820" cy="2535701"/>
            <a:chOff x="2885420" y="2126159"/>
            <a:chExt cx="1513820" cy="2535701"/>
          </a:xfrm>
        </p:grpSpPr>
        <p:sp>
          <p:nvSpPr>
            <p:cNvPr id="14" name="TextBox 13"/>
            <p:cNvSpPr txBox="1"/>
            <p:nvPr/>
          </p:nvSpPr>
          <p:spPr>
            <a:xfrm>
              <a:off x="3047998" y="28881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24199" y="21261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28999" y="24309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95599" y="24309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09999" y="28119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2949700" y="35933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3711700" y="38981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036080" y="42029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3254500" y="36695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3940300" y="42029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124200" y="2811959"/>
            <a:ext cx="1351240" cy="2307101"/>
            <a:chOff x="1295400" y="2354759"/>
            <a:chExt cx="1351240" cy="2307101"/>
          </a:xfrm>
        </p:grpSpPr>
        <p:sp>
          <p:nvSpPr>
            <p:cNvPr id="8" name="TextBox 7"/>
            <p:cNvSpPr txBox="1"/>
            <p:nvPr/>
          </p:nvSpPr>
          <p:spPr>
            <a:xfrm>
              <a:off x="1295400" y="2888161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81199" y="30405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81199" y="27357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1600" y="2430961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33599" y="23547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2187700" y="41267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1435880" y="42029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1359680" y="36695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111500" y="36695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1730500" y="38219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3048000" y="2895600"/>
            <a:ext cx="1295400" cy="21336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Rectangle 46"/>
          <p:cNvSpPr/>
          <p:nvPr/>
        </p:nvSpPr>
        <p:spPr>
          <a:xfrm>
            <a:off x="4724400" y="2895600"/>
            <a:ext cx="1295400" cy="21336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42" name="Group 43"/>
          <p:cNvGrpSpPr/>
          <p:nvPr/>
        </p:nvGrpSpPr>
        <p:grpSpPr>
          <a:xfrm>
            <a:off x="4361432" y="2060848"/>
            <a:ext cx="354584" cy="3143779"/>
            <a:chOff x="5428232" y="1530545"/>
            <a:chExt cx="354584" cy="281285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5562600" y="2057400"/>
              <a:ext cx="0" cy="2286000"/>
            </a:xfrm>
            <a:prstGeom prst="line">
              <a:avLst/>
            </a:prstGeom>
            <a:ln w="2540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428232" y="1530545"/>
              <a:ext cx="354584" cy="468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rowalliaUPC" pitchFamily="34" charset="-34"/>
                  <a:cs typeface="BrowalliaUPC" pitchFamily="34" charset="-34"/>
                </a:rPr>
                <a:t>B</a:t>
              </a:r>
              <a:endParaRPr lang="th-TH" b="1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24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1529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2809569" y="47988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3571569" y="42654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2057749" y="48750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981549" y="43416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333569" y="45702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2889" y="34153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090" y="3567742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5889" y="28057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9688" y="35677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40689" y="31105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83290" y="3110542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3657949" y="48750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678489" y="3110540"/>
            <a:ext cx="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78489" y="5320340"/>
            <a:ext cx="3429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45289" y="30343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92889" y="37201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07289" y="31105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21689" y="34915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2733369" y="43416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2352369" y="44940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16200000">
            <a:off x="3876369" y="43416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4562169" y="48750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grpSp>
        <p:nvGrpSpPr>
          <p:cNvPr id="3" name="Group 42"/>
          <p:cNvGrpSpPr/>
          <p:nvPr/>
        </p:nvGrpSpPr>
        <p:grpSpPr>
          <a:xfrm>
            <a:off x="1678489" y="4104860"/>
            <a:ext cx="3859784" cy="523220"/>
            <a:chOff x="3962400" y="3051720"/>
            <a:chExt cx="3859784" cy="52322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3962400" y="3276600"/>
              <a:ext cx="3429000" cy="0"/>
            </a:xfrm>
            <a:prstGeom prst="line">
              <a:avLst/>
            </a:prstGeom>
            <a:ln w="2540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467600" y="3051720"/>
              <a:ext cx="354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rowalliaUPC" pitchFamily="34" charset="-34"/>
                  <a:cs typeface="BrowalliaUPC" pitchFamily="34" charset="-34"/>
                </a:rPr>
                <a:t>A</a:t>
              </a:r>
              <a:endParaRPr lang="th-TH" b="1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</p:grpSp>
      <p:grpSp>
        <p:nvGrpSpPr>
          <p:cNvPr id="5" name="Group 43"/>
          <p:cNvGrpSpPr/>
          <p:nvPr/>
        </p:nvGrpSpPr>
        <p:grpSpPr>
          <a:xfrm>
            <a:off x="3101397" y="2594866"/>
            <a:ext cx="354584" cy="2725474"/>
            <a:chOff x="5385308" y="1617926"/>
            <a:chExt cx="354584" cy="2725474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5562600" y="2057400"/>
              <a:ext cx="0" cy="2286000"/>
            </a:xfrm>
            <a:prstGeom prst="line">
              <a:avLst/>
            </a:prstGeom>
            <a:ln w="2540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385308" y="1617926"/>
              <a:ext cx="354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rowalliaUPC" pitchFamily="34" charset="-34"/>
                  <a:cs typeface="BrowalliaUPC" pitchFamily="34" charset="-34"/>
                </a:rPr>
                <a:t>B</a:t>
              </a:r>
              <a:endParaRPr lang="th-TH" b="1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964489" y="2424740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BrowalliaUPC" pitchFamily="34" charset="-34"/>
                <a:cs typeface="BrowalliaUPC" pitchFamily="34" charset="-34"/>
              </a:rPr>
              <a:t>Highest impurity</a:t>
            </a:r>
            <a:endParaRPr lang="th-TH" b="1" dirty="0">
              <a:solidFill>
                <a:srgbClr val="00B0F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9489" y="4177340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BrowalliaUPC" pitchFamily="34" charset="-34"/>
                <a:cs typeface="BrowalliaUPC" pitchFamily="34" charset="-34"/>
              </a:rPr>
              <a:t>Lowest impurity (Preferred)</a:t>
            </a:r>
            <a:endParaRPr lang="th-TH" b="1" dirty="0">
              <a:solidFill>
                <a:srgbClr val="00B0F0"/>
              </a:solidFill>
              <a:latin typeface="BrowalliaUPC" pitchFamily="34" charset="-34"/>
              <a:cs typeface="BrowalliaUPC" pitchFamily="34" charset="-34"/>
            </a:endParaRPr>
          </a:p>
        </p:txBody>
      </p:sp>
      <p:cxnSp>
        <p:nvCxnSpPr>
          <p:cNvPr id="46" name="Straight Connector 45"/>
          <p:cNvCxnSpPr>
            <a:stCxn id="41" idx="3"/>
            <a:endCxn id="44" idx="1"/>
          </p:cNvCxnSpPr>
          <p:nvPr/>
        </p:nvCxnSpPr>
        <p:spPr>
          <a:xfrm>
            <a:off x="5538273" y="4366470"/>
            <a:ext cx="331216" cy="7248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3" idx="1"/>
          </p:cNvCxnSpPr>
          <p:nvPr/>
        </p:nvCxnSpPr>
        <p:spPr>
          <a:xfrm flipV="1">
            <a:off x="3431089" y="2686350"/>
            <a:ext cx="533400" cy="11939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25</a:t>
            </a:fld>
            <a:endParaRPr lang="en-JM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/>
          <a:lstStyle/>
          <a:p>
            <a:r>
              <a:rPr lang="en-JM" sz="4000" b="1" dirty="0" smtClean="0">
                <a:latin typeface="BrowalliaUPC" pitchFamily="34" charset="-34"/>
                <a:cs typeface="BrowalliaUPC" pitchFamily="34" charset="-34"/>
              </a:rPr>
              <a:t>Decision Tree Induction</a:t>
            </a:r>
            <a:endParaRPr lang="en-JM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33400" y="1498600"/>
            <a:ext cx="2438400" cy="320040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Impurity Measure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83760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33400" y="2133600"/>
            <a:ext cx="6553200" cy="23755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dirty="0">
                <a:latin typeface="BrowalliaUPC" pitchFamily="34" charset="-34"/>
                <a:cs typeface="BrowalliaUPC" pitchFamily="34" charset="-34"/>
              </a:rPr>
              <a:t>Entropy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dirty="0">
                <a:latin typeface="BrowalliaUPC" pitchFamily="34" charset="-34"/>
                <a:cs typeface="BrowalliaUPC" pitchFamily="34" charset="-34"/>
              </a:rPr>
              <a:t>GINI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dirty="0">
                <a:latin typeface="BrowalliaUPC" pitchFamily="34" charset="-34"/>
                <a:cs typeface="BrowalliaUPC" pitchFamily="34" charset="-34"/>
              </a:rPr>
              <a:t>Classification Error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dirty="0">
                <a:latin typeface="BrowalliaUPC" pitchFamily="34" charset="-34"/>
                <a:cs typeface="BrowalliaUPC" pitchFamily="34" charset="-34"/>
              </a:rPr>
              <a:t>Gain Ratio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26</a:t>
            </a:fld>
            <a:endParaRPr lang="en-JM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/>
          <a:lstStyle/>
          <a:p>
            <a:r>
              <a:rPr lang="en-JM" sz="4000" b="1" dirty="0" smtClean="0">
                <a:latin typeface="BrowalliaUPC" pitchFamily="34" charset="-34"/>
                <a:cs typeface="BrowalliaUPC" pitchFamily="34" charset="-34"/>
              </a:rPr>
              <a:t>Decision Tree Induction</a:t>
            </a:r>
            <a:endParaRPr lang="en-JM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33400" y="1498600"/>
            <a:ext cx="2438400" cy="320040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Impurity Measure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12689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among Splitting Criteria</a:t>
            </a:r>
          </a:p>
        </p:txBody>
      </p:sp>
      <p:pic>
        <p:nvPicPr>
          <p:cNvPr id="832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248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7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620000" cy="563563"/>
          </a:xfrm>
        </p:spPr>
        <p:txBody>
          <a:bodyPr/>
          <a:lstStyle/>
          <a:p>
            <a:r>
              <a:rPr lang="en-JM" sz="4000" b="1" dirty="0">
                <a:latin typeface="BrowalliaUPC" pitchFamily="34" charset="-34"/>
                <a:cs typeface="BrowalliaUPC" pitchFamily="34" charset="-34"/>
              </a:rPr>
              <a:t>Impurity Measure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Entropy</a:t>
            </a:r>
            <a:endParaRPr lang="th-TH" b="1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33400" y="3124200"/>
            <a:ext cx="2438400" cy="381000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GINI</a:t>
            </a:r>
            <a:endParaRPr lang="th-TH" b="1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5587" y="4648200"/>
            <a:ext cx="2438400" cy="381000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Classification Error</a:t>
            </a:r>
            <a:endParaRPr lang="th-TH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08199"/>
            <a:ext cx="4371975" cy="388081"/>
          </a:xfrm>
          <a:prstGeom prst="rect">
            <a:avLst/>
          </a:prstGeom>
          <a:noFill/>
          <a:ln w="1270" cap="rnd" cmpd="sng">
            <a:solidFill>
              <a:schemeClr val="tx1"/>
            </a:solidFill>
            <a:round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31" y="3813958"/>
            <a:ext cx="2628900" cy="370031"/>
          </a:xfrm>
          <a:prstGeom prst="rect">
            <a:avLst/>
          </a:prstGeom>
          <a:noFill/>
          <a:ln w="1270" cap="rnd" cmpd="sng">
            <a:solidFill>
              <a:schemeClr val="tx1"/>
            </a:solidFill>
            <a:round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344969"/>
            <a:ext cx="3457575" cy="370031"/>
          </a:xfrm>
          <a:prstGeom prst="rect">
            <a:avLst/>
          </a:prstGeom>
          <a:noFill/>
          <a:ln w="1270" cap="rnd" cmpd="sng">
            <a:solidFill>
              <a:schemeClr val="tx1"/>
            </a:solidFill>
            <a:round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875907" y="2108199"/>
            <a:ext cx="3199656" cy="343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US" b="1" i="1" spc="30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spc="30" dirty="0">
                <a:latin typeface="BrowalliaUPC" pitchFamily="34" charset="-34"/>
                <a:cs typeface="BrowalliaUPC" pitchFamily="34" charset="-34"/>
              </a:rPr>
              <a:t> is a set of instances on a binary-class </a:t>
            </a:r>
            <a:r>
              <a:rPr lang="en-US" spc="30" dirty="0" smtClean="0">
                <a:latin typeface="BrowalliaUPC" pitchFamily="34" charset="-34"/>
                <a:cs typeface="BrowalliaUPC" pitchFamily="34" charset="-34"/>
              </a:rPr>
              <a:t>dataset</a:t>
            </a:r>
            <a:endParaRPr lang="en-US" spc="30" dirty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US" b="1" i="1" spc="30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b="1" i="1" spc="30" baseline="-25000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+</a:t>
            </a:r>
            <a:r>
              <a:rPr lang="en-US" spc="30" dirty="0">
                <a:latin typeface="BrowalliaUPC" pitchFamily="34" charset="-34"/>
                <a:cs typeface="BrowalliaUPC" pitchFamily="34" charset="-34"/>
              </a:rPr>
              <a:t> is the probability of positive class over </a:t>
            </a:r>
            <a:r>
              <a:rPr lang="en-US" b="1" i="1" spc="30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D</a:t>
            </a:r>
            <a:endParaRPr lang="en-US" b="1" i="1" spc="30" dirty="0">
              <a:solidFill>
                <a:srgbClr val="FFFF00"/>
              </a:solidFill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US" b="1" i="1" spc="30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b="1" i="1" spc="30" baseline="-25000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-</a:t>
            </a:r>
            <a:r>
              <a:rPr lang="en-US" spc="30" dirty="0">
                <a:latin typeface="BrowalliaUPC" pitchFamily="34" charset="-34"/>
                <a:cs typeface="BrowalliaUPC" pitchFamily="34" charset="-34"/>
              </a:rPr>
              <a:t>  is the probability of negative class over </a:t>
            </a:r>
            <a:r>
              <a:rPr lang="en-US" b="1" i="1" spc="30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28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29686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/>
          <a:lstStyle/>
          <a:p>
            <a:r>
              <a:rPr lang="en-JM" sz="4000" b="1" dirty="0">
                <a:latin typeface="BrowalliaUPC" pitchFamily="34" charset="-34"/>
                <a:cs typeface="BrowalliaUPC" pitchFamily="34" charset="-34"/>
              </a:rPr>
              <a:t>Impurity Measure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Information Gain</a:t>
            </a:r>
            <a:endParaRPr lang="th-TH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247901"/>
            <a:ext cx="5353050" cy="1277537"/>
          </a:xfrm>
          <a:prstGeom prst="rect">
            <a:avLst/>
          </a:prstGeom>
          <a:noFill/>
          <a:ln w="1270" cap="rnd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sz="1800" b="1" dirty="0" smtClean="0"/>
              <a:t>Information Gain</a:t>
            </a:r>
            <a:endParaRPr lang="th-TH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12160" y="1196752"/>
            <a:ext cx="30130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baseline="30000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(1)</a:t>
            </a:r>
            <a:r>
              <a:rPr lang="en-US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is a set of instances in the first partition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baseline="30000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(2)</a:t>
            </a:r>
            <a:r>
              <a:rPr lang="en-US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is a set of instances in the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second partition</a:t>
            </a:r>
            <a:endParaRPr lang="en-US" b="1" i="1" dirty="0" smtClean="0">
              <a:solidFill>
                <a:srgbClr val="002060"/>
              </a:solidFill>
              <a:latin typeface="BrowalliaUPC" pitchFamily="34" charset="-34"/>
              <a:cs typeface="BrowalliaUPC" pitchFamily="34" charset="-34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A</a:t>
            </a:r>
            <a:r>
              <a:rPr lang="en-US" b="1" i="1" baseline="-25000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is a selected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attribute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1" i="1" dirty="0" err="1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b="1" i="1" baseline="-25000" dirty="0" err="1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t</a:t>
            </a:r>
            <a:r>
              <a:rPr lang="en-US" b="1" i="1" baseline="-25000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is a candidate on attribute </a:t>
            </a: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A</a:t>
            </a:r>
            <a:r>
              <a:rPr lang="en-US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 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to be examined</a:t>
            </a:r>
            <a:endParaRPr lang="en-US" b="1" i="1" dirty="0" smtClean="0">
              <a:solidFill>
                <a:srgbClr val="002060"/>
              </a:solidFill>
              <a:latin typeface="BrowalliaUPC" pitchFamily="34" charset="-34"/>
              <a:cs typeface="BrowalliaUPC" pitchFamily="34" charset="-34"/>
            </a:endParaRPr>
          </a:p>
          <a:p>
            <a:endParaRPr lang="en-US" dirty="0" smtClean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29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1449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dirty="0" smtClean="0">
                <a:latin typeface="BrowalliaUPC" pitchFamily="34" charset="-34"/>
                <a:cs typeface="BrowalliaUPC" pitchFamily="34" charset="-34"/>
              </a:rPr>
              <a:t>การทำเหมืองข้อมูล(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Data Mining</a:t>
            </a:r>
            <a:r>
              <a:rPr lang="en-US" sz="4000" dirty="0">
                <a:latin typeface="BrowalliaUPC" pitchFamily="34" charset="-34"/>
                <a:cs typeface="BrowalliaUPC" pitchFamily="34" charset="-34"/>
              </a:rPr>
              <a:t>)</a:t>
            </a:r>
            <a:r>
              <a:rPr lang="th-TH" sz="4000" dirty="0" smtClean="0">
                <a:latin typeface="BrowalliaUPC" pitchFamily="34" charset="-34"/>
                <a:cs typeface="BrowalliaUPC" pitchFamily="34" charset="-34"/>
              </a:rPr>
              <a:t> คืออะไร</a:t>
            </a:r>
            <a:endParaRPr lang="th-TH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การทำเหมืองข้อมูลเป็นหนึ่งในขั้นตอนการวิเคราะห์ของกระบวนการ</a:t>
            </a:r>
            <a:r>
              <a:rPr lang="th-TH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ค้นหา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ความรู้ </a:t>
            </a:r>
            <a:r>
              <a:rPr lang="en-US" sz="2000" b="1" dirty="0">
                <a:solidFill>
                  <a:srgbClr val="FFC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"Knowledge Discovery in Databases" process (KDD)</a:t>
            </a:r>
            <a:r>
              <a:rPr lang="en-US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ซึ่งเป็นสาขาหนึ่งในวิทยาการคอมพิวเตอร์ ซึ่งก็คือประมวลการในการค้นหารูปแบบที่อยู่ใน</a:t>
            </a:r>
            <a:r>
              <a:rPr lang="th-TH" sz="2000" b="1" dirty="0">
                <a:solidFill>
                  <a:srgbClr val="FFC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ข้อมูลที่มีขนาดใหญ่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โดยกระบวนการเหล่านี้เกี่ยวข้องกับวิธีการหรือเทคนิคต่างๆ ซึ่งสัมพันธ์กันในกลุ่มของ ปัญญาประดิษฐ์(</a:t>
            </a:r>
            <a:r>
              <a:rPr lang="en-US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Artificial Intelligent)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การเรียนรู้ของเครื่อง</a:t>
            </a:r>
            <a:r>
              <a:rPr lang="en-US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(Machine Learning)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และระบบข้อมูล(</a:t>
            </a:r>
            <a:r>
              <a:rPr lang="en-US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Database System)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โดยรวมแล้วเป้าหมายของการทำเหมืองข้อมูลคือ</a:t>
            </a:r>
            <a:r>
              <a:rPr lang="th-TH" sz="2000" b="1" dirty="0">
                <a:solidFill>
                  <a:srgbClr val="FFC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เพื่อให้ได้มาซึ่งข้อมูล </a:t>
            </a:r>
            <a:r>
              <a:rPr lang="en-US" sz="2000" b="1" dirty="0">
                <a:solidFill>
                  <a:srgbClr val="FFC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(Information</a:t>
            </a:r>
            <a:r>
              <a:rPr lang="th-TH" sz="2000" b="1" dirty="0">
                <a:solidFill>
                  <a:srgbClr val="FFC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)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จากชุดข้อมูลที่</a:t>
            </a:r>
            <a:r>
              <a:rPr lang="th-TH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มีอยู่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และแปลงให้อยู่ในรูปแบบหรือโครงสร้างที่สามารถเข้าใจได้</a:t>
            </a:r>
          </a:p>
        </p:txBody>
      </p:sp>
    </p:spTree>
    <p:extLst>
      <p:ext uri="{BB962C8B-B14F-4D97-AF65-F5344CB8AC3E}">
        <p14:creationId xmlns:p14="http://schemas.microsoft.com/office/powerpoint/2010/main" val="12272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/>
          <a:lstStyle/>
          <a:p>
            <a:r>
              <a:rPr lang="en-JM" sz="4000" b="1" dirty="0">
                <a:latin typeface="BrowalliaUPC" pitchFamily="34" charset="-34"/>
                <a:cs typeface="BrowalliaUPC" pitchFamily="34" charset="-34"/>
              </a:rPr>
              <a:t>Impurity Measure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Information Gain</a:t>
            </a:r>
            <a:endParaRPr lang="th-TH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Split Information</a:t>
            </a:r>
            <a:endParaRPr lang="th-TH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2108201"/>
            <a:ext cx="4562475" cy="1581233"/>
          </a:xfrm>
          <a:prstGeom prst="rect">
            <a:avLst/>
          </a:prstGeom>
          <a:noFill/>
          <a:ln w="1270" cap="rnd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5054601"/>
            <a:ext cx="3933825" cy="736599"/>
          </a:xfrm>
          <a:prstGeom prst="rect">
            <a:avLst/>
          </a:prstGeom>
          <a:noFill/>
          <a:ln w="1270" cap="rnd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33400" y="4445000"/>
            <a:ext cx="2438400" cy="381000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Gain Ratio</a:t>
            </a:r>
            <a:endParaRPr lang="th-TH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30</a:t>
            </a:fld>
            <a:endParaRPr lang="en-JM" dirty="0"/>
          </a:p>
        </p:txBody>
      </p:sp>
      <p:sp>
        <p:nvSpPr>
          <p:cNvPr id="12" name="TextBox 11"/>
          <p:cNvSpPr txBox="1"/>
          <p:nvPr/>
        </p:nvSpPr>
        <p:spPr>
          <a:xfrm>
            <a:off x="6012160" y="1196752"/>
            <a:ext cx="30130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baseline="30000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(1)</a:t>
            </a:r>
            <a:r>
              <a:rPr lang="en-US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is a set of instances in the first partition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baseline="30000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(2)</a:t>
            </a:r>
            <a:r>
              <a:rPr lang="en-US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is a set of instances in the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second partition</a:t>
            </a:r>
            <a:endParaRPr lang="en-US" b="1" i="1" dirty="0" smtClean="0">
              <a:solidFill>
                <a:srgbClr val="002060"/>
              </a:solidFill>
              <a:latin typeface="BrowalliaUPC" pitchFamily="34" charset="-34"/>
              <a:cs typeface="BrowalliaUPC" pitchFamily="34" charset="-34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A</a:t>
            </a:r>
            <a:r>
              <a:rPr lang="en-US" b="1" i="1" baseline="-25000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is a selected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attribute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1" i="1" dirty="0" err="1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b="1" i="1" baseline="-25000" dirty="0" err="1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t</a:t>
            </a:r>
            <a:r>
              <a:rPr lang="en-US" b="1" i="1" baseline="-25000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is a candidate on attribute </a:t>
            </a: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A</a:t>
            </a:r>
            <a:r>
              <a:rPr lang="en-US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 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to be examined</a:t>
            </a:r>
            <a:endParaRPr lang="en-US" b="1" i="1" dirty="0" smtClean="0">
              <a:solidFill>
                <a:srgbClr val="002060"/>
              </a:solidFill>
              <a:latin typeface="BrowalliaUPC" pitchFamily="34" charset="-34"/>
              <a:cs typeface="BrowalliaUPC" pitchFamily="34" charset="-34"/>
            </a:endParaRPr>
          </a:p>
          <a:p>
            <a:endParaRPr lang="en-US" dirty="0" smtClean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073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755709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ตัวอย่างการใช้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Decision Tree</a:t>
            </a:r>
          </a:p>
        </p:txBody>
      </p:sp>
      <p:grpSp>
        <p:nvGrpSpPr>
          <p:cNvPr id="889859" name="Group 3"/>
          <p:cNvGrpSpPr>
            <a:grpSpLocks/>
          </p:cNvGrpSpPr>
          <p:nvPr/>
        </p:nvGrpSpPr>
        <p:grpSpPr bwMode="auto">
          <a:xfrm>
            <a:off x="251563" y="1906803"/>
            <a:ext cx="3567113" cy="4313238"/>
            <a:chOff x="288" y="950"/>
            <a:chExt cx="2247" cy="2717"/>
          </a:xfrm>
        </p:grpSpPr>
        <p:graphicFrame>
          <p:nvGraphicFramePr>
            <p:cNvPr id="889860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7" name="Document" r:id="rId3" imgW="5405040" imgH="5780160" progId="Word.Document.8">
                    <p:embed/>
                  </p:oleObj>
                </mc:Choice>
                <mc:Fallback>
                  <p:oleObj name="Document" r:id="rId3" imgW="5405040" imgH="57801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44"/>
                          <a:ext cx="2246" cy="2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9861" name="Text Box 5"/>
            <p:cNvSpPr txBox="1">
              <a:spLocks noChangeArrowheads="1"/>
            </p:cNvSpPr>
            <p:nvPr/>
          </p:nvSpPr>
          <p:spPr bwMode="auto">
            <a:xfrm rot="19183191">
              <a:off x="698" y="950"/>
              <a:ext cx="7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</a:rPr>
                <a:t>categorical</a:t>
              </a:r>
            </a:p>
          </p:txBody>
        </p:sp>
        <p:sp>
          <p:nvSpPr>
            <p:cNvPr id="889862" name="Text Box 6"/>
            <p:cNvSpPr txBox="1">
              <a:spLocks noChangeArrowheads="1"/>
            </p:cNvSpPr>
            <p:nvPr/>
          </p:nvSpPr>
          <p:spPr bwMode="auto">
            <a:xfrm rot="19183191">
              <a:off x="1130" y="950"/>
              <a:ext cx="7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</a:rPr>
                <a:t>categorical</a:t>
              </a:r>
            </a:p>
          </p:txBody>
        </p:sp>
        <p:sp>
          <p:nvSpPr>
            <p:cNvPr id="889863" name="Text Box 7"/>
            <p:cNvSpPr txBox="1">
              <a:spLocks noChangeArrowheads="1"/>
            </p:cNvSpPr>
            <p:nvPr/>
          </p:nvSpPr>
          <p:spPr bwMode="auto">
            <a:xfrm rot="19183191">
              <a:off x="1664" y="950"/>
              <a:ext cx="7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</a:rPr>
                <a:t>continuous</a:t>
              </a:r>
            </a:p>
          </p:txBody>
        </p:sp>
        <p:sp>
          <p:nvSpPr>
            <p:cNvPr id="889864" name="Text Box 8"/>
            <p:cNvSpPr txBox="1">
              <a:spLocks noChangeArrowheads="1"/>
            </p:cNvSpPr>
            <p:nvPr/>
          </p:nvSpPr>
          <p:spPr bwMode="auto">
            <a:xfrm rot="19183191">
              <a:off x="2125" y="1046"/>
              <a:ext cx="41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</a:rPr>
                <a:t>class</a:t>
              </a:r>
            </a:p>
          </p:txBody>
        </p:sp>
      </p:grpSp>
      <p:sp>
        <p:nvSpPr>
          <p:cNvPr id="889865" name="Line 9"/>
          <p:cNvSpPr>
            <a:spLocks noChangeShapeType="1"/>
          </p:cNvSpPr>
          <p:nvPr/>
        </p:nvSpPr>
        <p:spPr bwMode="auto">
          <a:xfrm>
            <a:off x="6965950" y="4505325"/>
            <a:ext cx="242888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66" name="Line 10"/>
          <p:cNvSpPr>
            <a:spLocks noChangeShapeType="1"/>
          </p:cNvSpPr>
          <p:nvPr/>
        </p:nvSpPr>
        <p:spPr bwMode="auto">
          <a:xfrm flipH="1">
            <a:off x="5835650" y="4505325"/>
            <a:ext cx="32385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67" name="Line 11"/>
          <p:cNvSpPr>
            <a:spLocks noChangeShapeType="1"/>
          </p:cNvSpPr>
          <p:nvPr/>
        </p:nvSpPr>
        <p:spPr bwMode="auto">
          <a:xfrm flipH="1">
            <a:off x="6481763" y="3711575"/>
            <a:ext cx="403225" cy="528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68" name="Line 12"/>
          <p:cNvSpPr>
            <a:spLocks noChangeShapeType="1"/>
          </p:cNvSpPr>
          <p:nvPr/>
        </p:nvSpPr>
        <p:spPr bwMode="auto">
          <a:xfrm>
            <a:off x="7693025" y="3711575"/>
            <a:ext cx="484188" cy="528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69" name="Line 13"/>
          <p:cNvSpPr>
            <a:spLocks noChangeShapeType="1"/>
          </p:cNvSpPr>
          <p:nvPr/>
        </p:nvSpPr>
        <p:spPr bwMode="auto">
          <a:xfrm>
            <a:off x="6643688" y="2984500"/>
            <a:ext cx="56515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70" name="Line 14"/>
          <p:cNvSpPr>
            <a:spLocks noChangeShapeType="1"/>
          </p:cNvSpPr>
          <p:nvPr/>
        </p:nvSpPr>
        <p:spPr bwMode="auto">
          <a:xfrm flipH="1">
            <a:off x="5270500" y="2984500"/>
            <a:ext cx="56515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71" name="Text Box 15"/>
          <p:cNvSpPr txBox="1">
            <a:spLocks noChangeArrowheads="1"/>
          </p:cNvSpPr>
          <p:nvPr/>
        </p:nvSpPr>
        <p:spPr bwMode="auto">
          <a:xfrm>
            <a:off x="5788025" y="27209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72" name="Text Box 16"/>
          <p:cNvSpPr txBox="1">
            <a:spLocks noChangeArrowheads="1"/>
          </p:cNvSpPr>
          <p:nvPr/>
        </p:nvSpPr>
        <p:spPr bwMode="auto">
          <a:xfrm>
            <a:off x="6804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73" name="Text Box 17"/>
          <p:cNvSpPr txBox="1">
            <a:spLocks noChangeArrowheads="1"/>
          </p:cNvSpPr>
          <p:nvPr/>
        </p:nvSpPr>
        <p:spPr bwMode="auto"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74" name="AutoShape 18"/>
          <p:cNvSpPr>
            <a:spLocks noChangeArrowheads="1"/>
          </p:cNvSpPr>
          <p:nvPr/>
        </p:nvSpPr>
        <p:spPr bwMode="auto">
          <a:xfrm>
            <a:off x="7005638" y="502920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75" name="Text Box 19"/>
          <p:cNvSpPr txBox="1">
            <a:spLocks noChangeArrowheads="1"/>
          </p:cNvSpPr>
          <p:nvPr/>
        </p:nvSpPr>
        <p:spPr bwMode="auto">
          <a:xfrm>
            <a:off x="6929438" y="50292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76" name="AutoShape 20"/>
          <p:cNvSpPr>
            <a:spLocks noChangeArrowheads="1"/>
          </p:cNvSpPr>
          <p:nvPr/>
        </p:nvSpPr>
        <p:spPr bwMode="auto">
          <a:xfrm>
            <a:off x="5513388" y="504666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77" name="Text Box 21"/>
          <p:cNvSpPr txBox="1">
            <a:spLocks noChangeArrowheads="1"/>
          </p:cNvSpPr>
          <p:nvPr/>
        </p:nvSpPr>
        <p:spPr bwMode="auto">
          <a:xfrm>
            <a:off x="5610225" y="5032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78" name="AutoShape 22"/>
          <p:cNvSpPr>
            <a:spLocks noChangeArrowheads="1"/>
          </p:cNvSpPr>
          <p:nvPr/>
        </p:nvSpPr>
        <p:spPr bwMode="auto">
          <a:xfrm>
            <a:off x="4948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79" name="Text Box 23"/>
          <p:cNvSpPr txBox="1">
            <a:spLocks noChangeArrowheads="1"/>
          </p:cNvSpPr>
          <p:nvPr/>
        </p:nvSpPr>
        <p:spPr bwMode="auto">
          <a:xfrm>
            <a:off x="5043488" y="34480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pitchFamily="34" charset="0"/>
            </a:endParaRPr>
          </a:p>
        </p:txBody>
      </p:sp>
      <p:sp>
        <p:nvSpPr>
          <p:cNvPr id="889880" name="AutoShape 24"/>
          <p:cNvSpPr>
            <a:spLocks noChangeArrowheads="1"/>
          </p:cNvSpPr>
          <p:nvPr/>
        </p:nvSpPr>
        <p:spPr bwMode="auto">
          <a:xfrm>
            <a:off x="7843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81" name="Text Box 25"/>
          <p:cNvSpPr txBox="1">
            <a:spLocks noChangeArrowheads="1"/>
          </p:cNvSpPr>
          <p:nvPr/>
        </p:nvSpPr>
        <p:spPr bwMode="auto">
          <a:xfrm>
            <a:off x="7920038" y="42672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82" name="Text Box 26"/>
          <p:cNvSpPr txBox="1">
            <a:spLocks noChangeArrowheads="1"/>
          </p:cNvSpPr>
          <p:nvPr/>
        </p:nvSpPr>
        <p:spPr bwMode="auto">
          <a:xfrm>
            <a:off x="5060950" y="29845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83" name="Text Box 27"/>
          <p:cNvSpPr txBox="1">
            <a:spLocks noChangeArrowheads="1"/>
          </p:cNvSpPr>
          <p:nvPr/>
        </p:nvSpPr>
        <p:spPr bwMode="auto">
          <a:xfrm>
            <a:off x="6926263" y="29845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84" name="Text Box 28"/>
          <p:cNvSpPr txBox="1">
            <a:spLocks noChangeArrowheads="1"/>
          </p:cNvSpPr>
          <p:nvPr/>
        </p:nvSpPr>
        <p:spPr bwMode="auto">
          <a:xfrm>
            <a:off x="7908925" y="374967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889885" name="Text Box 29"/>
          <p:cNvSpPr txBox="1">
            <a:spLocks noChangeArrowheads="1"/>
          </p:cNvSpPr>
          <p:nvPr/>
        </p:nvSpPr>
        <p:spPr bwMode="auto">
          <a:xfrm>
            <a:off x="5692775" y="3778250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86" name="Text Box 30"/>
          <p:cNvSpPr txBox="1">
            <a:spLocks noChangeArrowheads="1"/>
          </p:cNvSpPr>
          <p:nvPr/>
        </p:nvSpPr>
        <p:spPr bwMode="auto">
          <a:xfrm>
            <a:off x="5313363" y="45704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87" name="Text Box 31"/>
          <p:cNvSpPr txBox="1">
            <a:spLocks noChangeArrowheads="1"/>
          </p:cNvSpPr>
          <p:nvPr/>
        </p:nvSpPr>
        <p:spPr bwMode="auto">
          <a:xfrm>
            <a:off x="7088188" y="45704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88" name="Text Box 32"/>
          <p:cNvSpPr txBox="1">
            <a:spLocks noChangeArrowheads="1"/>
          </p:cNvSpPr>
          <p:nvPr/>
        </p:nvSpPr>
        <p:spPr bwMode="auto">
          <a:xfrm>
            <a:off x="6427788" y="1766888"/>
            <a:ext cx="224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i="1">
                <a:solidFill>
                  <a:srgbClr val="FF0000"/>
                </a:solidFill>
                <a:latin typeface="Arial" pitchFamily="34" charset="0"/>
              </a:rPr>
              <a:t>Splitting Attributes</a:t>
            </a:r>
          </a:p>
        </p:txBody>
      </p:sp>
      <p:sp>
        <p:nvSpPr>
          <p:cNvPr id="889889" name="Line 33"/>
          <p:cNvSpPr>
            <a:spLocks noChangeShapeType="1"/>
          </p:cNvSpPr>
          <p:nvPr/>
        </p:nvSpPr>
        <p:spPr bwMode="auto">
          <a:xfrm flipH="1">
            <a:off x="6805613" y="214788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90" name="AutoShape 34"/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91" name="Line 35"/>
          <p:cNvSpPr>
            <a:spLocks noChangeShapeType="1"/>
          </p:cNvSpPr>
          <p:nvPr/>
        </p:nvSpPr>
        <p:spPr bwMode="auto">
          <a:xfrm>
            <a:off x="7418388" y="214788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92" name="Text Box 36"/>
          <p:cNvSpPr txBox="1">
            <a:spLocks noChangeArrowheads="1"/>
          </p:cNvSpPr>
          <p:nvPr/>
        </p:nvSpPr>
        <p:spPr bwMode="auto">
          <a:xfrm>
            <a:off x="360901" y="1334282"/>
            <a:ext cx="2514600" cy="3365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Training Data</a:t>
            </a:r>
          </a:p>
        </p:txBody>
      </p:sp>
      <p:sp>
        <p:nvSpPr>
          <p:cNvPr id="889893" name="Text Box 37"/>
          <p:cNvSpPr txBox="1">
            <a:spLocks noChangeArrowheads="1"/>
          </p:cNvSpPr>
          <p:nvPr/>
        </p:nvSpPr>
        <p:spPr bwMode="auto">
          <a:xfrm>
            <a:off x="5516171" y="1352096"/>
            <a:ext cx="3124200" cy="3365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Model: 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0194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 of Decision Tree</a:t>
            </a:r>
          </a:p>
        </p:txBody>
      </p:sp>
      <p:graphicFrame>
        <p:nvGraphicFramePr>
          <p:cNvPr id="834563" name="Object 3"/>
          <p:cNvGraphicFramePr>
            <a:graphicFrameLocks noChangeAspect="1"/>
          </p:cNvGraphicFramePr>
          <p:nvPr/>
        </p:nvGraphicFramePr>
        <p:xfrm>
          <a:off x="457200" y="2133600"/>
          <a:ext cx="356552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Document" r:id="rId3" imgW="5405040" imgH="5780160" progId="Word.Document.8">
                  <p:embed/>
                </p:oleObj>
              </mc:Choice>
              <mc:Fallback>
                <p:oleObj name="Document" r:id="rId3" imgW="5405040" imgH="5780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3565525" cy="368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64" name="Text Box 4"/>
          <p:cNvSpPr txBox="1">
            <a:spLocks noChangeArrowheads="1"/>
          </p:cNvSpPr>
          <p:nvPr/>
        </p:nvSpPr>
        <p:spPr bwMode="auto">
          <a:xfrm rot="-2416809">
            <a:off x="1066800" y="1509713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pitchFamily="34" charset="0"/>
              </a:rPr>
              <a:t>categorical</a:t>
            </a:r>
            <a:endParaRPr lang="en-US" sz="16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65" name="Text Box 5"/>
          <p:cNvSpPr txBox="1">
            <a:spLocks noChangeArrowheads="1"/>
          </p:cNvSpPr>
          <p:nvPr/>
        </p:nvSpPr>
        <p:spPr bwMode="auto">
          <a:xfrm rot="-2416809">
            <a:off x="1752600" y="1509713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pitchFamily="34" charset="0"/>
              </a:rPr>
              <a:t>categorical</a:t>
            </a:r>
            <a:endParaRPr lang="en-US" sz="16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66" name="Text Box 6"/>
          <p:cNvSpPr txBox="1">
            <a:spLocks noChangeArrowheads="1"/>
          </p:cNvSpPr>
          <p:nvPr/>
        </p:nvSpPr>
        <p:spPr bwMode="auto">
          <a:xfrm rot="-2416809">
            <a:off x="2590800" y="1509713"/>
            <a:ext cx="1277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pitchFamily="34" charset="0"/>
              </a:rPr>
              <a:t>continuous</a:t>
            </a:r>
            <a:endParaRPr lang="en-US" sz="16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67" name="Text Box 7"/>
          <p:cNvSpPr txBox="1">
            <a:spLocks noChangeArrowheads="1"/>
          </p:cNvSpPr>
          <p:nvPr/>
        </p:nvSpPr>
        <p:spPr bwMode="auto">
          <a:xfrm rot="-2416809">
            <a:off x="3352800" y="1662113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pitchFamily="34" charset="0"/>
              </a:rPr>
              <a:t>class</a:t>
            </a:r>
            <a:endParaRPr lang="en-US" sz="16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68" name="Line 8"/>
          <p:cNvSpPr>
            <a:spLocks noChangeShapeType="1"/>
          </p:cNvSpPr>
          <p:nvPr/>
        </p:nvSpPr>
        <p:spPr bwMode="auto">
          <a:xfrm>
            <a:off x="8005763" y="3497263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69" name="Line 9"/>
          <p:cNvSpPr>
            <a:spLocks noChangeShapeType="1"/>
          </p:cNvSpPr>
          <p:nvPr/>
        </p:nvSpPr>
        <p:spPr bwMode="auto">
          <a:xfrm flipH="1">
            <a:off x="6875463" y="3497263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70" name="Line 10"/>
          <p:cNvSpPr>
            <a:spLocks noChangeShapeType="1"/>
          </p:cNvSpPr>
          <p:nvPr/>
        </p:nvSpPr>
        <p:spPr bwMode="auto">
          <a:xfrm flipH="1">
            <a:off x="5881688" y="27336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71" name="Line 11"/>
          <p:cNvSpPr>
            <a:spLocks noChangeShapeType="1"/>
          </p:cNvSpPr>
          <p:nvPr/>
        </p:nvSpPr>
        <p:spPr bwMode="auto">
          <a:xfrm>
            <a:off x="7092950" y="27336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72" name="Line 12"/>
          <p:cNvSpPr>
            <a:spLocks noChangeShapeType="1"/>
          </p:cNvSpPr>
          <p:nvPr/>
        </p:nvSpPr>
        <p:spPr bwMode="auto">
          <a:xfrm>
            <a:off x="6043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73" name="Line 13"/>
          <p:cNvSpPr>
            <a:spLocks noChangeShapeType="1"/>
          </p:cNvSpPr>
          <p:nvPr/>
        </p:nvSpPr>
        <p:spPr bwMode="auto">
          <a:xfrm flipH="1">
            <a:off x="4670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74" name="Text Box 14"/>
          <p:cNvSpPr txBox="1">
            <a:spLocks noChangeArrowheads="1"/>
          </p:cNvSpPr>
          <p:nvPr/>
        </p:nvSpPr>
        <p:spPr bwMode="auto">
          <a:xfrm>
            <a:off x="5187950" y="17430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75" name="Text Box 15"/>
          <p:cNvSpPr txBox="1">
            <a:spLocks noChangeArrowheads="1"/>
          </p:cNvSpPr>
          <p:nvPr/>
        </p:nvSpPr>
        <p:spPr bwMode="auto">
          <a:xfrm>
            <a:off x="6203950" y="24701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76" name="Text Box 16"/>
          <p:cNvSpPr txBox="1">
            <a:spLocks noChangeArrowheads="1"/>
          </p:cNvSpPr>
          <p:nvPr/>
        </p:nvSpPr>
        <p:spPr bwMode="auto">
          <a:xfrm>
            <a:off x="7118350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77" name="AutoShape 17"/>
          <p:cNvSpPr>
            <a:spLocks noChangeArrowheads="1"/>
          </p:cNvSpPr>
          <p:nvPr/>
        </p:nvSpPr>
        <p:spPr bwMode="auto">
          <a:xfrm>
            <a:off x="8045450" y="4021138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78" name="Text Box 18"/>
          <p:cNvSpPr txBox="1">
            <a:spLocks noChangeArrowheads="1"/>
          </p:cNvSpPr>
          <p:nvPr/>
        </p:nvSpPr>
        <p:spPr bwMode="auto">
          <a:xfrm>
            <a:off x="7969250" y="4021138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79" name="AutoShape 19"/>
          <p:cNvSpPr>
            <a:spLocks noChangeArrowheads="1"/>
          </p:cNvSpPr>
          <p:nvPr/>
        </p:nvSpPr>
        <p:spPr bwMode="auto">
          <a:xfrm>
            <a:off x="6553200" y="4038600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80" name="Text Box 20"/>
          <p:cNvSpPr txBox="1">
            <a:spLocks noChangeArrowheads="1"/>
          </p:cNvSpPr>
          <p:nvPr/>
        </p:nvSpPr>
        <p:spPr bwMode="auto">
          <a:xfrm>
            <a:off x="6650038" y="4024313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81" name="AutoShape 21"/>
          <p:cNvSpPr>
            <a:spLocks noChangeArrowheads="1"/>
          </p:cNvSpPr>
          <p:nvPr/>
        </p:nvSpPr>
        <p:spPr bwMode="auto">
          <a:xfrm>
            <a:off x="4348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82" name="Text Box 22"/>
          <p:cNvSpPr txBox="1">
            <a:spLocks noChangeArrowheads="1"/>
          </p:cNvSpPr>
          <p:nvPr/>
        </p:nvSpPr>
        <p:spPr bwMode="auto">
          <a:xfrm>
            <a:off x="4443413" y="24701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pitchFamily="34" charset="0"/>
            </a:endParaRPr>
          </a:p>
        </p:txBody>
      </p:sp>
      <p:grpSp>
        <p:nvGrpSpPr>
          <p:cNvPr id="834595" name="Group 35"/>
          <p:cNvGrpSpPr>
            <a:grpSpLocks/>
          </p:cNvGrpSpPr>
          <p:nvPr/>
        </p:nvGrpSpPr>
        <p:grpSpPr bwMode="auto">
          <a:xfrm>
            <a:off x="5594350" y="3232150"/>
            <a:ext cx="685800" cy="381000"/>
            <a:chOff x="4927" y="2340"/>
            <a:chExt cx="432" cy="240"/>
          </a:xfrm>
        </p:grpSpPr>
        <p:sp>
          <p:nvSpPr>
            <p:cNvPr id="834583" name="AutoShape 23"/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34584" name="Text Box 24"/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</p:grpSp>
      <p:sp>
        <p:nvSpPr>
          <p:cNvPr id="834585" name="Text Box 25"/>
          <p:cNvSpPr txBox="1">
            <a:spLocks noChangeArrowheads="1"/>
          </p:cNvSpPr>
          <p:nvPr/>
        </p:nvSpPr>
        <p:spPr bwMode="auto">
          <a:xfrm>
            <a:off x="5518150" y="27749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86" name="Text Box 26"/>
          <p:cNvSpPr txBox="1">
            <a:spLocks noChangeArrowheads="1"/>
          </p:cNvSpPr>
          <p:nvPr/>
        </p:nvSpPr>
        <p:spPr bwMode="auto">
          <a:xfrm>
            <a:off x="7270750" y="269875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87" name="Text Box 27"/>
          <p:cNvSpPr txBox="1">
            <a:spLocks noChangeArrowheads="1"/>
          </p:cNvSpPr>
          <p:nvPr/>
        </p:nvSpPr>
        <p:spPr bwMode="auto">
          <a:xfrm>
            <a:off x="4146550" y="1936750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834588" name="Text Box 28"/>
          <p:cNvSpPr txBox="1">
            <a:spLocks noChangeArrowheads="1"/>
          </p:cNvSpPr>
          <p:nvPr/>
        </p:nvSpPr>
        <p:spPr bwMode="auto">
          <a:xfrm>
            <a:off x="5746750" y="1708150"/>
            <a:ext cx="13985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 dirty="0">
                <a:latin typeface="Arial" pitchFamily="34" charset="0"/>
              </a:rPr>
              <a:t>Single, Divorced</a:t>
            </a:r>
            <a:endParaRPr lang="en-US" sz="1600" b="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89" name="Text Box 29"/>
          <p:cNvSpPr txBox="1">
            <a:spLocks noChangeArrowheads="1"/>
          </p:cNvSpPr>
          <p:nvPr/>
        </p:nvSpPr>
        <p:spPr bwMode="auto">
          <a:xfrm>
            <a:off x="6353175" y="35623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8128000" y="35623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97" name="Text Box 37"/>
          <p:cNvSpPr txBox="1">
            <a:spLocks noChangeArrowheads="1"/>
          </p:cNvSpPr>
          <p:nvPr/>
        </p:nvSpPr>
        <p:spPr bwMode="auto">
          <a:xfrm>
            <a:off x="4343400" y="5029200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</p:spTree>
    <p:extLst>
      <p:ext uri="{BB962C8B-B14F-4D97-AF65-F5344CB8AC3E}">
        <p14:creationId xmlns:p14="http://schemas.microsoft.com/office/powerpoint/2010/main" val="34011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627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3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29" name="Text Box 5"/>
          <p:cNvSpPr txBox="1">
            <a:spLocks noChangeArrowheads="1"/>
          </p:cNvSpPr>
          <p:nvPr/>
        </p:nvSpPr>
        <p:spPr bwMode="auto">
          <a:xfrm>
            <a:off x="6804248" y="4251727"/>
            <a:ext cx="17338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BrowalliaUPC" pitchFamily="34" charset="-34"/>
                <a:cs typeface="BrowalliaUPC" pitchFamily="34" charset="-34"/>
              </a:rPr>
              <a:t>Decision Tree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การทำงานของเทคนิคการจำแนกข้อมูล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09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03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05" name="Text Box 5"/>
          <p:cNvSpPr txBox="1">
            <a:spLocks noChangeArrowheads="1"/>
          </p:cNvSpPr>
          <p:nvPr/>
        </p:nvSpPr>
        <p:spPr bwMode="auto">
          <a:xfrm>
            <a:off x="6732240" y="4114800"/>
            <a:ext cx="21602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BrowalliaUPC" pitchFamily="34" charset="-34"/>
                <a:cs typeface="BrowalliaUPC" pitchFamily="34" charset="-34"/>
              </a:rPr>
              <a:t>Decision Tree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การทำงานของเทคนิคการจำแนกข้อมูล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17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ตัวอย่างข้อมูล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300163"/>
            <a:ext cx="43434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592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ตัวอย่างการแบ่งข้อมูลที่มีสองค่า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195513"/>
            <a:ext cx="26670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586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th-TH" sz="4000" dirty="0" smtClean="0">
                <a:latin typeface="BrowalliaUPC" pitchFamily="34" charset="-34"/>
                <a:cs typeface="BrowalliaUPC" pitchFamily="34" charset="-34"/>
              </a:rPr>
              <a:t>ตัวอย่างการแบ่งข้อมูล 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Nominal</a:t>
            </a:r>
            <a:endParaRPr lang="th-TH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9784"/>
            <a:ext cx="6174923" cy="405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927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095500"/>
            <a:ext cx="80295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ตัวอย่างการแบ่งข้อมูล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Ordinal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6310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262188"/>
            <a:ext cx="68389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ตัวอย่างการแบ่งข้อมูลที่เป็นตัวเลข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952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การตรวจสอบการบุกรุกเข้าใช้งานเครือข่าย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(Network intrusion)</a:t>
            </a:r>
          </a:p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วิเคราะห์การรั่วของน้ำมันในทะเล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 (Oil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spill detection by satellite remote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sensing)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วิเคราะห์การซื้อสินค้า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Market basket analysis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การทุจริตการใช้บัตรเครดิต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(Credit card fraud)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วิเคราะห์การยกเลิกใช้บริการ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(Predicting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customer churn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)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กระบวนการอัตโนมัติเพื่อใช้ตรวจสอบทัศนคติของผู้พูดหรือผู้เขียนในหัวข้อเรื่องใดเรื่อง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หนึ่ง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 (Sentiment analysis)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ฯลฯ</a:t>
            </a:r>
            <a:endParaRPr lang="th-TH" sz="2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dirty="0" smtClean="0">
                <a:latin typeface="BrowalliaUPC" pitchFamily="34" charset="-34"/>
                <a:cs typeface="BrowalliaUPC" pitchFamily="34" charset="-34"/>
              </a:rPr>
              <a:t>ตัวอย่างวิเคราะห์ด้วยเทคนิคการทำเหมืองข้อมูล</a:t>
            </a:r>
            <a:endParaRPr lang="th-TH" sz="40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97836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เปรียบเทียบการแบ่ง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Binary </a:t>
            </a:r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กับ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MULTI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414588"/>
            <a:ext cx="76295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458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/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Apply Model to Test Data</a:t>
            </a:r>
          </a:p>
        </p:txBody>
      </p:sp>
      <p:grpSp>
        <p:nvGrpSpPr>
          <p:cNvPr id="890883" name="Group 3"/>
          <p:cNvGrpSpPr>
            <a:grpSpLocks/>
          </p:cNvGrpSpPr>
          <p:nvPr/>
        </p:nvGrpSpPr>
        <p:grpSpPr bwMode="auto">
          <a:xfrm>
            <a:off x="685800" y="2362200"/>
            <a:ext cx="4267200" cy="3298825"/>
            <a:chOff x="384" y="1584"/>
            <a:chExt cx="2451" cy="1694"/>
          </a:xfrm>
        </p:grpSpPr>
        <p:sp>
          <p:nvSpPr>
            <p:cNvPr id="89088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8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8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8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8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8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9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pitchFamily="34" charset="0"/>
                </a:rPr>
                <a:t>Refund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89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pitchFamily="34" charset="0"/>
                </a:rPr>
                <a:t>MarSt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89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pitchFamily="34" charset="0"/>
                </a:rPr>
                <a:t>TaxInc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89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9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89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9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89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9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NO</a:t>
              </a:r>
              <a:endParaRPr lang="en-US" sz="1600" b="0">
                <a:solidFill>
                  <a:srgbClr val="00FFFF"/>
                </a:solidFill>
                <a:latin typeface="Arial" pitchFamily="34" charset="0"/>
              </a:endParaRPr>
            </a:p>
          </p:txBody>
        </p:sp>
        <p:sp>
          <p:nvSpPr>
            <p:cNvPr id="89089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900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90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902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903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Married</a:t>
              </a:r>
              <a:r>
                <a:rPr lang="en-US" sz="1600" b="0">
                  <a:solidFill>
                    <a:schemeClr val="bg2"/>
                  </a:solidFill>
                  <a:latin typeface="Arial" pitchFamily="34" charset="0"/>
                </a:rPr>
                <a:t> </a:t>
              </a:r>
            </a:p>
          </p:txBody>
        </p:sp>
        <p:sp>
          <p:nvSpPr>
            <p:cNvPr id="890904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Single, Divorced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905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&lt; 80K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906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&gt; 80K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</p:grpSp>
      <p:graphicFrame>
        <p:nvGraphicFramePr>
          <p:cNvPr id="890907" name="Object 27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08" name="Text Box 28"/>
          <p:cNvSpPr txBox="1">
            <a:spLocks noChangeArrowheads="1"/>
          </p:cNvSpPr>
          <p:nvPr/>
        </p:nvSpPr>
        <p:spPr bwMode="auto">
          <a:xfrm>
            <a:off x="4800600" y="129225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</a:rPr>
              <a:t>Test Data</a:t>
            </a:r>
            <a:endParaRPr lang="en-US" sz="2000" b="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0909" name="Text Box 29"/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0">
                <a:latin typeface="Arial" pitchFamily="34" charset="0"/>
              </a:rPr>
              <a:t>Start from the root of tree.</a:t>
            </a:r>
          </a:p>
        </p:txBody>
      </p:sp>
      <p:sp>
        <p:nvSpPr>
          <p:cNvPr id="890910" name="Line 30"/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66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/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Apply Model to Test Data</a:t>
            </a:r>
          </a:p>
        </p:txBody>
      </p:sp>
      <p:grpSp>
        <p:nvGrpSpPr>
          <p:cNvPr id="891907" name="Group 3"/>
          <p:cNvGrpSpPr>
            <a:grpSpLocks/>
          </p:cNvGrpSpPr>
          <p:nvPr/>
        </p:nvGrpSpPr>
        <p:grpSpPr bwMode="auto">
          <a:xfrm>
            <a:off x="685800" y="2362200"/>
            <a:ext cx="4267200" cy="3298825"/>
            <a:chOff x="384" y="1584"/>
            <a:chExt cx="2451" cy="1694"/>
          </a:xfrm>
        </p:grpSpPr>
        <p:sp>
          <p:nvSpPr>
            <p:cNvPr id="891908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09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10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11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12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13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14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pitchFamily="34" charset="0"/>
                </a:rPr>
                <a:t>Refund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15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pitchFamily="34" charset="0"/>
                </a:rPr>
                <a:t>MarSt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16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pitchFamily="34" charset="0"/>
                </a:rPr>
                <a:t>TaxInc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17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18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19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20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21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22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NO</a:t>
              </a:r>
              <a:endParaRPr lang="en-US" sz="1600" b="0">
                <a:solidFill>
                  <a:srgbClr val="00FFFF"/>
                </a:solidFill>
                <a:latin typeface="Arial" pitchFamily="34" charset="0"/>
              </a:endParaRPr>
            </a:p>
          </p:txBody>
        </p:sp>
        <p:sp>
          <p:nvSpPr>
            <p:cNvPr id="891923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24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25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26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27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Married</a:t>
              </a:r>
              <a:r>
                <a:rPr lang="en-US" sz="1600" b="0">
                  <a:solidFill>
                    <a:schemeClr val="bg2"/>
                  </a:solidFill>
                  <a:latin typeface="Arial" pitchFamily="34" charset="0"/>
                </a:rPr>
                <a:t> </a:t>
              </a:r>
            </a:p>
          </p:txBody>
        </p:sp>
        <p:sp>
          <p:nvSpPr>
            <p:cNvPr id="891928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Single, Divorced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29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&lt; 80K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30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&gt; 80K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</p:grpSp>
      <p:graphicFrame>
        <p:nvGraphicFramePr>
          <p:cNvPr id="891931" name="Object 27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932" name="Text Box 28"/>
          <p:cNvSpPr txBox="1">
            <a:spLocks noChangeArrowheads="1"/>
          </p:cNvSpPr>
          <p:nvPr/>
        </p:nvSpPr>
        <p:spPr bwMode="auto">
          <a:xfrm>
            <a:off x="4783099" y="13112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</a:rPr>
              <a:t>Test Data</a:t>
            </a:r>
            <a:endParaRPr lang="en-US" sz="2000" b="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1933" name="Line 29"/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00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Apply Model to Test Data</a:t>
            </a:r>
          </a:p>
        </p:txBody>
      </p:sp>
      <p:sp>
        <p:nvSpPr>
          <p:cNvPr id="892931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32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33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34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35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36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37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38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39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40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41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42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43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44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45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pitchFamily="34" charset="0"/>
            </a:endParaRPr>
          </a:p>
        </p:txBody>
      </p:sp>
      <p:sp>
        <p:nvSpPr>
          <p:cNvPr id="892946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47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48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49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pitchFamily="34" charset="0"/>
              </a:rPr>
              <a:t>No</a:t>
            </a:r>
          </a:p>
        </p:txBody>
      </p:sp>
      <p:sp>
        <p:nvSpPr>
          <p:cNvPr id="892950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892951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52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53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graphicFrame>
        <p:nvGraphicFramePr>
          <p:cNvPr id="892954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55" name="Text Box 27"/>
          <p:cNvSpPr txBox="1">
            <a:spLocks noChangeArrowheads="1"/>
          </p:cNvSpPr>
          <p:nvPr/>
        </p:nvSpPr>
        <p:spPr bwMode="auto">
          <a:xfrm>
            <a:off x="4734596" y="126876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</a:rPr>
              <a:t>Test Data</a:t>
            </a:r>
            <a:endParaRPr lang="en-US" sz="2000" b="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56" name="Line 28"/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34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Apply Model to Test Data</a:t>
            </a:r>
          </a:p>
        </p:txBody>
      </p:sp>
      <p:sp>
        <p:nvSpPr>
          <p:cNvPr id="893955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56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57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58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59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61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62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63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64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66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67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68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69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pitchFamily="34" charset="0"/>
            </a:endParaRPr>
          </a:p>
        </p:txBody>
      </p:sp>
      <p:sp>
        <p:nvSpPr>
          <p:cNvPr id="893970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71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72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73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pitchFamily="34" charset="0"/>
              </a:rPr>
              <a:t>No</a:t>
            </a:r>
          </a:p>
        </p:txBody>
      </p:sp>
      <p:sp>
        <p:nvSpPr>
          <p:cNvPr id="893974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893975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76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77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graphicFrame>
        <p:nvGraphicFramePr>
          <p:cNvPr id="893978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79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Test Data</a:t>
            </a:r>
            <a:endParaRPr lang="en-US" sz="20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80" name="Line 28"/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62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Apply Model to Test Data</a:t>
            </a:r>
          </a:p>
        </p:txBody>
      </p:sp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80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81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82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83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84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85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4986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4987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4988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89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4990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91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4992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93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pitchFamily="34" charset="0"/>
            </a:endParaRPr>
          </a:p>
        </p:txBody>
      </p:sp>
      <p:sp>
        <p:nvSpPr>
          <p:cNvPr id="894994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95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4996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4997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pitchFamily="34" charset="0"/>
              </a:rPr>
              <a:t>No</a:t>
            </a:r>
          </a:p>
        </p:txBody>
      </p:sp>
      <p:sp>
        <p:nvSpPr>
          <p:cNvPr id="894998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pitchFamily="34" charset="0"/>
              </a:rPr>
              <a:t>Married </a:t>
            </a:r>
          </a:p>
        </p:txBody>
      </p:sp>
      <p:sp>
        <p:nvSpPr>
          <p:cNvPr id="894999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5000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5001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graphicFrame>
        <p:nvGraphicFramePr>
          <p:cNvPr id="895002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5003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Test Data</a:t>
            </a:r>
            <a:endParaRPr lang="en-US" sz="20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5004" name="Line 28"/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64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/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Apply Model to Test Data</a:t>
            </a:r>
          </a:p>
        </p:txBody>
      </p:sp>
      <p:sp>
        <p:nvSpPr>
          <p:cNvPr id="896003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04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05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06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07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08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09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10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11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12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13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14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15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16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17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pitchFamily="34" charset="0"/>
            </a:endParaRPr>
          </a:p>
        </p:txBody>
      </p:sp>
      <p:sp>
        <p:nvSpPr>
          <p:cNvPr id="896018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19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20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21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pitchFamily="34" charset="0"/>
              </a:rPr>
              <a:t>No</a:t>
            </a:r>
          </a:p>
        </p:txBody>
      </p:sp>
      <p:sp>
        <p:nvSpPr>
          <p:cNvPr id="896022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pitchFamily="34" charset="0"/>
              </a:rPr>
              <a:t>Married </a:t>
            </a:r>
          </a:p>
        </p:txBody>
      </p:sp>
      <p:sp>
        <p:nvSpPr>
          <p:cNvPr id="896023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24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25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graphicFrame>
        <p:nvGraphicFramePr>
          <p:cNvPr id="896026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6027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Test Data</a:t>
            </a:r>
            <a:endParaRPr lang="en-US" sz="20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28" name="Line 28"/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29" name="Text Box 29"/>
          <p:cNvSpPr txBox="1">
            <a:spLocks noChangeArrowheads="1"/>
          </p:cNvSpPr>
          <p:nvPr/>
        </p:nvSpPr>
        <p:spPr bwMode="auto">
          <a:xfrm>
            <a:off x="6019800" y="3581400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0">
                <a:latin typeface="Arial" pitchFamily="34" charset="0"/>
              </a:rPr>
              <a:t>Assign Cheat to “No”</a:t>
            </a:r>
          </a:p>
        </p:txBody>
      </p:sp>
    </p:spTree>
    <p:extLst>
      <p:ext uri="{BB962C8B-B14F-4D97-AF65-F5344CB8AC3E}">
        <p14:creationId xmlns:p14="http://schemas.microsoft.com/office/powerpoint/2010/main" val="32675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Confusion Matrix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410214"/>
              </p:ext>
            </p:extLst>
          </p:nvPr>
        </p:nvGraphicFramePr>
        <p:xfrm>
          <a:off x="1219200" y="2209800"/>
          <a:ext cx="6858000" cy="2032001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2364828"/>
                <a:gridCol w="2207172"/>
                <a:gridCol w="2286000"/>
              </a:tblGrid>
              <a:tr h="477567">
                <a:tc>
                  <a:txBody>
                    <a:bodyPr/>
                    <a:lstStyle/>
                    <a:p>
                      <a:pPr algn="l" fontAlgn="t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 Positive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 Negative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solidFill>
                      <a:schemeClr val="tx1"/>
                    </a:solidFill>
                  </a:tcPr>
                </a:tc>
              </a:tr>
              <a:tr h="777217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Predicted </a:t>
                      </a:r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  <a:p>
                      <a:pPr algn="l" fontAlgn="auto"/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(True Positive)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(False Positive)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777217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Predicted </a:t>
                      </a:r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  <a:p>
                      <a:pPr algn="l" fontAlgn="auto"/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(False Negative)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(True Negative)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47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17961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2060848"/>
            <a:ext cx="7634808" cy="432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92" y="188640"/>
            <a:ext cx="8215064" cy="10801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เครื่องมือวัดประสิทธิภาพ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(Performance measures)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419071"/>
              </p:ext>
            </p:extLst>
          </p:nvPr>
        </p:nvGraphicFramePr>
        <p:xfrm>
          <a:off x="2483768" y="2852936"/>
          <a:ext cx="24971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4" name="Equation" r:id="rId4" imgW="1295280" imgH="368280" progId="Equation.DSMT4">
                  <p:embed/>
                </p:oleObj>
              </mc:Choice>
              <mc:Fallback>
                <p:oleObj name="Equation" r:id="rId4" imgW="1295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852936"/>
                        <a:ext cx="249713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59865"/>
              </p:ext>
            </p:extLst>
          </p:nvPr>
        </p:nvGraphicFramePr>
        <p:xfrm>
          <a:off x="1475706" y="2156023"/>
          <a:ext cx="351631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5" name="Equation" r:id="rId6" imgW="1866600" imgH="368280" progId="Equation.DSMT4">
                  <p:embed/>
                </p:oleObj>
              </mc:Choice>
              <mc:Fallback>
                <p:oleObj name="Equation" r:id="rId6" imgW="1866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706" y="2156023"/>
                        <a:ext cx="3516313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663171"/>
              </p:ext>
            </p:extLst>
          </p:nvPr>
        </p:nvGraphicFramePr>
        <p:xfrm>
          <a:off x="2294856" y="3767336"/>
          <a:ext cx="29908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6" name="Equation" r:id="rId8" imgW="1536480" imgH="368280" progId="Equation.DSMT4">
                  <p:embed/>
                </p:oleObj>
              </mc:Choice>
              <mc:Fallback>
                <p:oleObj name="Equation" r:id="rId8" imgW="15364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856" y="3767336"/>
                        <a:ext cx="29908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62331"/>
              </p:ext>
            </p:extLst>
          </p:nvPr>
        </p:nvGraphicFramePr>
        <p:xfrm>
          <a:off x="2466306" y="5672336"/>
          <a:ext cx="42878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7" name="Equation" r:id="rId10" imgW="2234880" imgH="253800" progId="Equation.DSMT4">
                  <p:embed/>
                </p:oleObj>
              </mc:Choice>
              <mc:Fallback>
                <p:oleObj name="Equation" r:id="rId10" imgW="2234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306" y="5672336"/>
                        <a:ext cx="4287838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818070"/>
              </p:ext>
            </p:extLst>
          </p:nvPr>
        </p:nvGraphicFramePr>
        <p:xfrm>
          <a:off x="2009106" y="4681736"/>
          <a:ext cx="48609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8" name="Equation" r:id="rId12" imgW="2565360" imgH="444240" progId="Equation.DSMT4">
                  <p:embed/>
                </p:oleObj>
              </mc:Choice>
              <mc:Fallback>
                <p:oleObj name="Equation" r:id="rId12" imgW="2565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106" y="4681736"/>
                        <a:ext cx="4860925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7"/>
          <p:cNvSpPr txBox="1">
            <a:spLocks/>
          </p:cNvSpPr>
          <p:nvPr/>
        </p:nvSpPr>
        <p:spPr>
          <a:xfrm>
            <a:off x="609600" y="1371600"/>
            <a:ext cx="2895600" cy="360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500" b="1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600" b="1">
                <a:solidFill>
                  <a:srgbClr val="CC3399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600" b="1">
                <a:solidFill>
                  <a:srgbClr val="CC339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600" b="1">
                <a:solidFill>
                  <a:srgbClr val="CC339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600" b="1">
                <a:solidFill>
                  <a:srgbClr val="CC339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JM" sz="1800" dirty="0" smtClean="0"/>
              <a:t>Performance measures</a:t>
            </a:r>
            <a:endParaRPr lang="en-JM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48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59838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Train-Test Validation</a:t>
            </a:r>
          </a:p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K-fold validation</a:t>
            </a:r>
          </a:p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Leave-one-out </a:t>
            </a:r>
            <a:endParaRPr lang="th-TH" sz="28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8274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dirty="0"/>
              <a:t>“การทำเหมืองข้อมูล” กับ “สถิติ</a:t>
            </a:r>
            <a:r>
              <a:rPr lang="th-TH" sz="4000" dirty="0" smtClean="0"/>
              <a:t>” หรือสาขาอื่นๆ แตกต่าง</a:t>
            </a:r>
            <a:r>
              <a:rPr lang="th-TH" sz="4000" dirty="0"/>
              <a:t>กันอย่างไร 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244214" y="3517900"/>
            <a:ext cx="2057400" cy="2108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58414" y="1841500"/>
            <a:ext cx="2057400" cy="21082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2234814" y="1917700"/>
            <a:ext cx="2057400" cy="2108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1549014" y="3060700"/>
            <a:ext cx="1504950" cy="1543050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Data Mining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162806" y="2398871"/>
            <a:ext cx="2133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Machine </a:t>
            </a:r>
            <a:r>
              <a:rPr lang="en-US" sz="2400" b="1" dirty="0" smtClean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Learning</a:t>
            </a:r>
            <a:br>
              <a:rPr lang="en-US" sz="2400" b="1" dirty="0" smtClean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en-US" sz="2400" b="1" dirty="0" smtClean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/ Pattern Recognition</a:t>
            </a:r>
            <a:endParaRPr lang="en-US" sz="2400" b="1" dirty="0">
              <a:solidFill>
                <a:schemeClr val="bg1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897246" y="2374106"/>
            <a:ext cx="1371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Statistics/</a:t>
            </a:r>
            <a:br>
              <a:rPr lang="en-US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en-US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AI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544946" y="4572000"/>
            <a:ext cx="1447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Database systems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32" y="1917700"/>
            <a:ext cx="41044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การทำเหมืองข้อมูล กับ สถิติ แตกต่างกันหรือไม่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การทำเหมืองข้อมูล ระบบจัดการฐานข้อมูล (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DBMS)</a:t>
            </a: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ใช่หรือไม่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ใช้กาวิเคราะห์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Correlation </a:t>
            </a: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แทน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Association Rule </a:t>
            </a: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ได้หรือไม่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?</a:t>
            </a:r>
            <a:endParaRPr lang="th-TH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753596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Train-test validation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08919"/>
            <a:ext cx="42291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/>
          </a:bodyPr>
          <a:lstStyle/>
          <a:p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การแบ่งข้อมูลจะนิยมแบ่งเป็น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TRAIN:TEST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ที่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60:40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หรือ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70:30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endParaRPr lang="th-TH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7670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Train-test validation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การแบ่งข้อมูลสัดส่วนของ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class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ในแต่สะส่วนทั้งใน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Train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Test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จะต้องใกล้เคียงกับสัดส่วนก่อนแบ่ง เช่น ในข้อมูลประกอบด้วย </a:t>
            </a:r>
            <a:endParaRPr lang="th-TH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880012"/>
              </p:ext>
            </p:extLst>
          </p:nvPr>
        </p:nvGraphicFramePr>
        <p:xfrm>
          <a:off x="1572344" y="29969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10 % of CLASS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th-TH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90 % of CLASS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th-TH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61633"/>
              </p:ext>
            </p:extLst>
          </p:nvPr>
        </p:nvGraphicFramePr>
        <p:xfrm>
          <a:off x="395536" y="5013176"/>
          <a:ext cx="3888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10 % of CLASS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th-TH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90 % of CLASS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th-TH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32219"/>
              </p:ext>
            </p:extLst>
          </p:nvPr>
        </p:nvGraphicFramePr>
        <p:xfrm>
          <a:off x="5580112" y="5013176"/>
          <a:ext cx="3215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1607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10 % of CLASS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th-TH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90 % of CLASS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th-TH" sz="16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8775"/>
              </p:ext>
            </p:extLst>
          </p:nvPr>
        </p:nvGraphicFramePr>
        <p:xfrm>
          <a:off x="1547664" y="25541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th-TH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4213"/>
              </p:ext>
            </p:extLst>
          </p:nvPr>
        </p:nvGraphicFramePr>
        <p:xfrm>
          <a:off x="395536" y="4581128"/>
          <a:ext cx="3888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TRAIN DATA</a:t>
                      </a:r>
                      <a:endParaRPr lang="th-TH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88866"/>
              </p:ext>
            </p:extLst>
          </p:nvPr>
        </p:nvGraphicFramePr>
        <p:xfrm>
          <a:off x="5580112" y="4509120"/>
          <a:ext cx="3240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th-TH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2339752" y="3429000"/>
            <a:ext cx="136815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" idx="0"/>
          </p:cNvCxnSpPr>
          <p:nvPr/>
        </p:nvCxnSpPr>
        <p:spPr>
          <a:xfrm>
            <a:off x="5580112" y="3429000"/>
            <a:ext cx="162018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63" y="3697640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70%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ถูกแบ่งเป็น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Train Data</a:t>
            </a:r>
            <a:endParaRPr lang="th-TH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9577" y="3573016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owalliaUPC" pitchFamily="34" charset="-34"/>
                <a:cs typeface="BrowalliaUPC" pitchFamily="34" charset="-34"/>
              </a:rPr>
              <a:t>3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0%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ถูกแบ่งเป็น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Train Data</a:t>
            </a:r>
            <a:endParaRPr lang="th-TH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179402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K-fold cross validation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13666" name="Picture 2" descr="k-fold-cross-validation-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21088"/>
            <a:ext cx="643679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61912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92375" y="1528988"/>
            <a:ext cx="17721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ถ้าจำนวน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K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เท่ากับจำนวนข้อมูลจะเรียกว่า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Leave-one-out</a:t>
            </a:r>
            <a:endParaRPr lang="th-TH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609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52638"/>
            <a:ext cx="8717710" cy="296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1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5" y="2370690"/>
            <a:ext cx="8437241" cy="24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1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24542"/>
            <a:ext cx="5530982" cy="547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00"/>
            <a:ext cx="9220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35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5" y="2420888"/>
            <a:ext cx="909719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5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625"/>
            <a:ext cx="91440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8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63627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9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แขนงวิชาต่างๆที่เกี่ยวข้องกับการทำเหมืองข้อมูล</a:t>
            </a:r>
            <a:endParaRPr lang="th-TH" sz="4000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755576" y="1736558"/>
            <a:ext cx="7579568" cy="3886200"/>
            <a:chOff x="192" y="1152"/>
            <a:chExt cx="5376" cy="2736"/>
          </a:xfrm>
        </p:grpSpPr>
        <p:sp>
          <p:nvSpPr>
            <p:cNvPr id="5" name="Oval 19"/>
            <p:cNvSpPr>
              <a:spLocks noChangeArrowheads="1"/>
            </p:cNvSpPr>
            <p:nvPr/>
          </p:nvSpPr>
          <p:spPr bwMode="auto">
            <a:xfrm>
              <a:off x="2160" y="2160"/>
              <a:ext cx="1440" cy="67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BrowalliaUPC" panose="020B0604020202020204" pitchFamily="34" charset="-34"/>
                  <a:cs typeface="BrowalliaUPC" panose="020B0604020202020204" pitchFamily="34" charset="-34"/>
                </a:rPr>
                <a:t>Data Mining</a:t>
              </a:r>
            </a:p>
          </p:txBody>
        </p:sp>
        <p:sp>
          <p:nvSpPr>
            <p:cNvPr id="6" name="Line 13"/>
            <p:cNvSpPr>
              <a:spLocks noChangeShapeType="1"/>
            </p:cNvSpPr>
            <p:nvPr/>
          </p:nvSpPr>
          <p:spPr bwMode="auto">
            <a:xfrm>
              <a:off x="1488" y="244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1824" y="1680"/>
              <a:ext cx="81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 flipH="1">
              <a:off x="3072" y="1680"/>
              <a:ext cx="72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 flipH="1">
              <a:off x="3600" y="244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 flipH="1" flipV="1">
              <a:off x="3168" y="2784"/>
              <a:ext cx="124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 flipV="1">
              <a:off x="1536" y="2784"/>
              <a:ext cx="100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  <p:sp>
          <p:nvSpPr>
            <p:cNvPr id="12" name="Oval 21"/>
            <p:cNvSpPr>
              <a:spLocks noChangeArrowheads="1"/>
            </p:cNvSpPr>
            <p:nvPr/>
          </p:nvSpPr>
          <p:spPr bwMode="auto">
            <a:xfrm>
              <a:off x="1056" y="1152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Database </a:t>
              </a:r>
            </a:p>
            <a:p>
              <a:pPr algn="ctr"/>
              <a:r>
                <a:rPr lang="en-US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Technology</a:t>
              </a:r>
            </a:p>
          </p:txBody>
        </p:sp>
        <p:sp>
          <p:nvSpPr>
            <p:cNvPr id="13" name="Oval 22"/>
            <p:cNvSpPr>
              <a:spLocks noChangeArrowheads="1"/>
            </p:cNvSpPr>
            <p:nvPr/>
          </p:nvSpPr>
          <p:spPr bwMode="auto">
            <a:xfrm>
              <a:off x="3216" y="1200"/>
              <a:ext cx="1296" cy="48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Statistics</a:t>
              </a:r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192" y="2208"/>
              <a:ext cx="1296" cy="528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BrowalliaUPC" panose="020B0604020202020204" pitchFamily="34" charset="-34"/>
                  <a:cs typeface="BrowalliaUPC" panose="020B0604020202020204" pitchFamily="34" charset="-34"/>
                </a:rPr>
                <a:t>Machine</a:t>
              </a:r>
            </a:p>
            <a:p>
              <a:pPr algn="ctr"/>
              <a:r>
                <a:rPr lang="en-US" sz="2000">
                  <a:latin typeface="BrowalliaUPC" panose="020B0604020202020204" pitchFamily="34" charset="-34"/>
                  <a:cs typeface="BrowalliaUPC" panose="020B0604020202020204" pitchFamily="34" charset="-34"/>
                </a:rPr>
                <a:t>Learning</a:t>
              </a:r>
            </a:p>
          </p:txBody>
        </p:sp>
        <p:sp>
          <p:nvSpPr>
            <p:cNvPr id="15" name="Oval 24"/>
            <p:cNvSpPr>
              <a:spLocks noChangeArrowheads="1"/>
            </p:cNvSpPr>
            <p:nvPr/>
          </p:nvSpPr>
          <p:spPr bwMode="auto">
            <a:xfrm>
              <a:off x="336" y="3072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BrowalliaUPC" panose="020B0604020202020204" pitchFamily="34" charset="-34"/>
                  <a:cs typeface="BrowalliaUPC" panose="020B0604020202020204" pitchFamily="34" charset="-34"/>
                </a:rPr>
                <a:t>Pattern</a:t>
              </a:r>
            </a:p>
            <a:p>
              <a:pPr algn="ctr"/>
              <a:r>
                <a:rPr lang="en-US" sz="2000">
                  <a:latin typeface="BrowalliaUPC" panose="020B0604020202020204" pitchFamily="34" charset="-34"/>
                  <a:cs typeface="BrowalliaUPC" panose="020B0604020202020204" pitchFamily="34" charset="-34"/>
                </a:rPr>
                <a:t>Recognition</a:t>
              </a:r>
            </a:p>
          </p:txBody>
        </p:sp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2208" y="3360"/>
              <a:ext cx="1296" cy="528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BrowalliaUPC" panose="020B0604020202020204" pitchFamily="34" charset="-34"/>
                  <a:cs typeface="BrowalliaUPC" panose="020B0604020202020204" pitchFamily="34" charset="-34"/>
                </a:rPr>
                <a:t>Algorithm</a:t>
              </a:r>
            </a:p>
          </p:txBody>
        </p:sp>
        <p:sp>
          <p:nvSpPr>
            <p:cNvPr id="17" name="Oval 26"/>
            <p:cNvSpPr>
              <a:spLocks noChangeArrowheads="1"/>
            </p:cNvSpPr>
            <p:nvPr/>
          </p:nvSpPr>
          <p:spPr bwMode="auto">
            <a:xfrm>
              <a:off x="4032" y="3216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Other</a:t>
              </a:r>
            </a:p>
            <a:p>
              <a:pPr algn="ctr"/>
              <a:r>
                <a:rPr lang="en-US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Disciplines</a:t>
              </a:r>
            </a:p>
          </p:txBody>
        </p:sp>
        <p:sp>
          <p:nvSpPr>
            <p:cNvPr id="18" name="Oval 27"/>
            <p:cNvSpPr>
              <a:spLocks noChangeArrowheads="1"/>
            </p:cNvSpPr>
            <p:nvPr/>
          </p:nvSpPr>
          <p:spPr bwMode="auto">
            <a:xfrm>
              <a:off x="4272" y="2160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000">
                  <a:latin typeface="BrowalliaUPC" panose="020B0604020202020204" pitchFamily="34" charset="-34"/>
                  <a:cs typeface="BrowalliaUPC" panose="020B0604020202020204" pitchFamily="34" charset="-34"/>
                </a:rPr>
                <a:t>Visualization</a:t>
              </a:r>
            </a:p>
          </p:txBody>
        </p:sp>
        <p:sp>
          <p:nvSpPr>
            <p:cNvPr id="19" name="Line 28"/>
            <p:cNvSpPr>
              <a:spLocks noChangeShapeType="1"/>
            </p:cNvSpPr>
            <p:nvPr/>
          </p:nvSpPr>
          <p:spPr bwMode="auto">
            <a:xfrm flipH="1" flipV="1">
              <a:off x="2832" y="283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0480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855926"/>
              </p:ext>
            </p:extLst>
          </p:nvPr>
        </p:nvGraphicFramePr>
        <p:xfrm>
          <a:off x="395537" y="188642"/>
          <a:ext cx="8496943" cy="639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1"/>
                <a:gridCol w="1512168"/>
                <a:gridCol w="1368152"/>
                <a:gridCol w="1152128"/>
                <a:gridCol w="1152128"/>
                <a:gridCol w="648072"/>
                <a:gridCol w="1296144"/>
              </a:tblGrid>
              <a:tr h="2072800">
                <a:tc>
                  <a:txBody>
                    <a:bodyPr/>
                    <a:lstStyle/>
                    <a:p>
                      <a:r>
                        <a:rPr lang="th-TH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เอกสารเลขที่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Label</a:t>
                      </a:r>
                      <a:r>
                        <a:rPr lang="en-US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(</a:t>
                      </a:r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Class)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คำที่</a:t>
                      </a:r>
                      <a:r>
                        <a:rPr lang="th-TH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</a:t>
                      </a:r>
                      <a:r>
                        <a:rPr lang="en-US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คำที่</a:t>
                      </a:r>
                      <a:r>
                        <a:rPr lang="th-TH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</a:t>
                      </a:r>
                      <a:r>
                        <a:rPr lang="en-US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2</a:t>
                      </a:r>
                      <a:endParaRPr lang="en-US" sz="4000" dirty="0" smtClean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คำที่</a:t>
                      </a:r>
                      <a:r>
                        <a:rPr lang="th-TH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</a:t>
                      </a:r>
                      <a:r>
                        <a:rPr lang="en-US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3</a:t>
                      </a:r>
                      <a:endParaRPr lang="en-US" sz="4000" dirty="0" smtClean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…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คำที่</a:t>
                      </a:r>
                      <a:r>
                        <a:rPr lang="th-TH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</a:t>
                      </a:r>
                      <a:r>
                        <a:rPr lang="en-US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n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</a:tr>
              <a:tr h="864375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Positive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</a:tr>
              <a:tr h="864375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2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Negative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</a:tr>
              <a:tr h="864375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3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Negative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</a:tr>
              <a:tr h="864375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…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</a:tr>
              <a:tr h="864375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m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Positive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การค้นหาความรู้ในฐานข้อมูล </a:t>
            </a:r>
            <a:r>
              <a:rPr lang="en-US" sz="4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(KDD)</a:t>
            </a:r>
            <a:endParaRPr lang="th-TH" sz="4000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 dirty="0"/>
          </a:p>
        </p:txBody>
      </p:sp>
      <p:grpSp>
        <p:nvGrpSpPr>
          <p:cNvPr id="6" name="กลุ่ม 5"/>
          <p:cNvGrpSpPr/>
          <p:nvPr/>
        </p:nvGrpSpPr>
        <p:grpSpPr>
          <a:xfrm>
            <a:off x="190220" y="1700808"/>
            <a:ext cx="8775732" cy="4025304"/>
            <a:chOff x="190220" y="1700808"/>
            <a:chExt cx="8775732" cy="4025304"/>
          </a:xfrm>
        </p:grpSpPr>
        <p:pic>
          <p:nvPicPr>
            <p:cNvPr id="5" name="Picture 2" descr="C:\Users\WINDOWS\Pictures\RapidMiner\Fayyad96kdd-proces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20" y="1700808"/>
              <a:ext cx="8775732" cy="4025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123728" y="4730660"/>
              <a:ext cx="750526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Target Data</a:t>
              </a:r>
              <a:endParaRPr lang="th-TH" sz="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0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924800" cy="850106"/>
          </a:xfrm>
        </p:spPr>
        <p:txBody>
          <a:bodyPr/>
          <a:lstStyle/>
          <a:p>
            <a:r>
              <a:rPr lang="en-US" sz="4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Cross-Industry Standard Process for Data </a:t>
            </a:r>
            <a:r>
              <a:rPr lang="en-US" sz="4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Mining (CRISP-DM)</a:t>
            </a:r>
            <a:endParaRPr lang="th-TH" sz="4000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4326811" cy="433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6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924800" cy="864096"/>
          </a:xfrm>
        </p:spPr>
        <p:txBody>
          <a:bodyPr/>
          <a:lstStyle/>
          <a:p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กฎความสัมพันธ์ (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Association Rule)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</p:spPr>
        <p:txBody>
          <a:bodyPr/>
          <a:lstStyle/>
          <a:p>
            <a:pPr marL="57150" indent="0">
              <a:buNone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แสดงความสัมพันธ์ของเหตุการณ์หรือวัตถุ ที่เกิดขึ้นพร้อมกัน ตัวอย่างของการประยุกต์ใช้กฎเชื่อมโยง เช่น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lvl="1"/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วิเคราะห์ข้อมูล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การซื้อสินค้า (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Market basket analysis) </a:t>
            </a:r>
          </a:p>
          <a:p>
            <a:pPr lvl="1"/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การวิเคราะห์เพื่อจัดชั้นวางสินค้า (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Supermarket shelf management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)</a:t>
            </a:r>
          </a:p>
        </p:txBody>
      </p:sp>
      <p:pic>
        <p:nvPicPr>
          <p:cNvPr id="5140" name="Picture 20" descr="http://im.ft-static.com/content/images/a4087614-5ec9-11e0-8e7d-00144feab49a.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0967"/>
            <a:ext cx="3756670" cy="23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52472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1715</TotalTime>
  <Words>1643</Words>
  <Application>Microsoft Office PowerPoint</Application>
  <PresentationFormat>On-screen Show (4:3)</PresentationFormat>
  <Paragraphs>425</Paragraphs>
  <Slides>60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Horizon</vt:lpstr>
      <vt:lpstr>Visio</vt:lpstr>
      <vt:lpstr>Document</vt:lpstr>
      <vt:lpstr>Equation</vt:lpstr>
      <vt:lpstr>Data MINING WITH RAPIDMINER STUDIO</vt:lpstr>
      <vt:lpstr>OUTLINE</vt:lpstr>
      <vt:lpstr>การทำเหมืองข้อมูล(Data Mining) คืออะไร</vt:lpstr>
      <vt:lpstr>ตัวอย่างวิเคราะห์ด้วยเทคนิคการทำเหมืองข้อมูล</vt:lpstr>
      <vt:lpstr>“การทำเหมืองข้อมูล” กับ “สถิติ” หรือสาขาอื่นๆ แตกต่างกันอย่างไร </vt:lpstr>
      <vt:lpstr>แขนงวิชาต่างๆที่เกี่ยวข้องกับการทำเหมืองข้อมูล</vt:lpstr>
      <vt:lpstr>การค้นหาความรู้ในฐานข้อมูล (KDD)</vt:lpstr>
      <vt:lpstr>Cross-Industry Standard Process for Data Mining (CRISP-DM)</vt:lpstr>
      <vt:lpstr>กฎความสัมพันธ์ (Association Rule)</vt:lpstr>
      <vt:lpstr>กฎความสัมพันธ์ (Association Rule)</vt:lpstr>
      <vt:lpstr>การจำแนก (Classification)</vt:lpstr>
      <vt:lpstr>การจำแนก (Classification)</vt:lpstr>
      <vt:lpstr>การจำแนก (Classification)</vt:lpstr>
      <vt:lpstr>การจัดกลุ่ม (Clustering)</vt:lpstr>
      <vt:lpstr>การจัดกลุ่ม (Clustering)</vt:lpstr>
      <vt:lpstr>สรุปเทคนิคการทำเหมืองข้อมูล</vt:lpstr>
      <vt:lpstr>เริ่มต้นใช้งาน Rapid Miner และการเตรียมข้อมูล</vt:lpstr>
      <vt:lpstr>ชนิดข้อมูล</vt:lpstr>
      <vt:lpstr>Outlier</vt:lpstr>
      <vt:lpstr>เทคนิคการจำแนกข้อมูล (Classification)</vt:lpstr>
      <vt:lpstr>การทำงานของเทคนิคการจำแนกข้อมูล</vt:lpstr>
      <vt:lpstr>Decision Tree</vt:lpstr>
      <vt:lpstr>Decision Tree Induction</vt:lpstr>
      <vt:lpstr>Decision Tree Induction</vt:lpstr>
      <vt:lpstr>Decision Tree Induction</vt:lpstr>
      <vt:lpstr>Decision Tree Induction</vt:lpstr>
      <vt:lpstr>Comparison among Splitting Criteria</vt:lpstr>
      <vt:lpstr>Impurity Measure</vt:lpstr>
      <vt:lpstr>Impurity Measure</vt:lpstr>
      <vt:lpstr>Impurity Measure</vt:lpstr>
      <vt:lpstr>ตัวอย่างการใช้ Decision Tree</vt:lpstr>
      <vt:lpstr>Another Example of Decision Tree</vt:lpstr>
      <vt:lpstr>การทำงานของเทคนิคการจำแนกข้อมูล</vt:lpstr>
      <vt:lpstr>การทำงานของเทคนิคการจำแนกข้อมูล</vt:lpstr>
      <vt:lpstr>ตัวอย่างข้อมูล</vt:lpstr>
      <vt:lpstr>ตัวอย่างการแบ่งข้อมูลที่มีสองค่า</vt:lpstr>
      <vt:lpstr>ตัวอย่างการแบ่งข้อมูล Nominal</vt:lpstr>
      <vt:lpstr>ตัวอย่างการแบ่งข้อมูล Ordinal</vt:lpstr>
      <vt:lpstr>ตัวอย่างการแบ่งข้อมูลที่เป็นตัวเลข</vt:lpstr>
      <vt:lpstr>เปรียบเทียบการแบ่ง Binary กับ MULTI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Confusion Matrix</vt:lpstr>
      <vt:lpstr>เครื่องมือวัดประสิทธิภาพ (Performance measures)</vt:lpstr>
      <vt:lpstr>Cross validation</vt:lpstr>
      <vt:lpstr>Train-test validation</vt:lpstr>
      <vt:lpstr>Train-test validation</vt:lpstr>
      <vt:lpstr>K-fold cross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WITH RAPIDMINER STUDIO</dc:title>
  <dc:creator>WINDOWS</dc:creator>
  <cp:lastModifiedBy>Kesinee Boonchuay</cp:lastModifiedBy>
  <cp:revision>107</cp:revision>
  <dcterms:created xsi:type="dcterms:W3CDTF">2015-06-25T17:36:21Z</dcterms:created>
  <dcterms:modified xsi:type="dcterms:W3CDTF">2016-11-18T15:32:07Z</dcterms:modified>
</cp:coreProperties>
</file>