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9"/>
  </p:notesMasterIdLst>
  <p:sldIdLst>
    <p:sldId id="256" r:id="rId2"/>
    <p:sldId id="257" r:id="rId3"/>
    <p:sldId id="258" r:id="rId4"/>
    <p:sldId id="292" r:id="rId5"/>
    <p:sldId id="269" r:id="rId6"/>
    <p:sldId id="270" r:id="rId7"/>
    <p:sldId id="260" r:id="rId8"/>
    <p:sldId id="259" r:id="rId9"/>
    <p:sldId id="295" r:id="rId10"/>
    <p:sldId id="443" r:id="rId11"/>
    <p:sldId id="444" r:id="rId12"/>
    <p:sldId id="445" r:id="rId13"/>
    <p:sldId id="446" r:id="rId14"/>
    <p:sldId id="304" r:id="rId15"/>
    <p:sldId id="447" r:id="rId16"/>
    <p:sldId id="312" r:id="rId17"/>
    <p:sldId id="448" r:id="rId18"/>
    <p:sldId id="279" r:id="rId19"/>
    <p:sldId id="459" r:id="rId20"/>
    <p:sldId id="467" r:id="rId21"/>
    <p:sldId id="314" r:id="rId22"/>
    <p:sldId id="449" r:id="rId23"/>
    <p:sldId id="450" r:id="rId24"/>
    <p:sldId id="451" r:id="rId25"/>
    <p:sldId id="452" r:id="rId26"/>
    <p:sldId id="453" r:id="rId27"/>
    <p:sldId id="469" r:id="rId28"/>
    <p:sldId id="454" r:id="rId29"/>
    <p:sldId id="455" r:id="rId30"/>
    <p:sldId id="456" r:id="rId31"/>
    <p:sldId id="317" r:id="rId32"/>
    <p:sldId id="318" r:id="rId33"/>
    <p:sldId id="468" r:id="rId34"/>
    <p:sldId id="319" r:id="rId35"/>
    <p:sldId id="475" r:id="rId36"/>
    <p:sldId id="470" r:id="rId37"/>
    <p:sldId id="471" r:id="rId38"/>
    <p:sldId id="472" r:id="rId39"/>
    <p:sldId id="473" r:id="rId40"/>
    <p:sldId id="474" r:id="rId41"/>
    <p:sldId id="320" r:id="rId42"/>
    <p:sldId id="321" r:id="rId43"/>
    <p:sldId id="322" r:id="rId44"/>
    <p:sldId id="323" r:id="rId45"/>
    <p:sldId id="324" r:id="rId46"/>
    <p:sldId id="325" r:id="rId47"/>
    <p:sldId id="457" r:id="rId48"/>
    <p:sldId id="458" r:id="rId49"/>
    <p:sldId id="478" r:id="rId50"/>
    <p:sldId id="477" r:id="rId51"/>
    <p:sldId id="479" r:id="rId52"/>
    <p:sldId id="476" r:id="rId53"/>
    <p:sldId id="494" r:id="rId54"/>
    <p:sldId id="492" r:id="rId55"/>
    <p:sldId id="482" r:id="rId56"/>
    <p:sldId id="489" r:id="rId57"/>
    <p:sldId id="481" r:id="rId58"/>
    <p:sldId id="484" r:id="rId59"/>
    <p:sldId id="490" r:id="rId60"/>
    <p:sldId id="488" r:id="rId61"/>
    <p:sldId id="483" r:id="rId62"/>
    <p:sldId id="480" r:id="rId63"/>
    <p:sldId id="485" r:id="rId64"/>
    <p:sldId id="486" r:id="rId65"/>
    <p:sldId id="491" r:id="rId66"/>
    <p:sldId id="487" r:id="rId67"/>
    <p:sldId id="493" r:id="rId6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72005" autoAdjust="0"/>
  </p:normalViewPr>
  <p:slideViewPr>
    <p:cSldViewPr>
      <p:cViewPr varScale="1">
        <p:scale>
          <a:sx n="48" d="100"/>
          <a:sy n="48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CFC9D-ACB3-4B33-84E5-CE4B7D77F059}" type="datetimeFigureOut">
              <a:rPr lang="th-TH" smtClean="0"/>
              <a:t>19/11/59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E0A6B-E99B-4055-8837-6C775D0252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095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8825" cy="3427412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 lIns="89886" tIns="44943" rIns="89886" bIns="44943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>
              <a:defRPr/>
            </a:pPr>
            <a:r>
              <a:rPr lang="en-US" dirty="0" smtClean="0"/>
              <a:t>C4.5 is a</a:t>
            </a:r>
            <a:r>
              <a:rPr lang="en-US" baseline="0" dirty="0" smtClean="0"/>
              <a:t> descendant of ID3</a:t>
            </a:r>
            <a:r>
              <a:rPr lang="en-US" dirty="0" smtClean="0"/>
              <a:t>.</a:t>
            </a:r>
            <a:r>
              <a:rPr lang="en-US" baseline="0" dirty="0" smtClean="0"/>
              <a:t> It applied information gain with Split information to define the formula of Gain Ratio representing in the slide.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417110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showing the performance measure, this table denote the values used in those</a:t>
            </a:r>
            <a:r>
              <a:rPr lang="en-US" baseline="0" dirty="0" smtClean="0"/>
              <a:t> measures.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71312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840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8825" cy="3427412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 lIns="89886" tIns="44943" rIns="89886" bIns="44943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648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9444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apply with a decision tree induction, it</a:t>
            </a:r>
            <a:r>
              <a:rPr lang="en-US" baseline="0" dirty="0" smtClean="0"/>
              <a:t> prefers the split that provide the lowest impurity. In this example, A will be selected as the best split.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8252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impurity measures are entropy,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, … and DCSM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026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formulas of entropy,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, classification error are presented in this slide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5016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information</a:t>
            </a:r>
            <a:r>
              <a:rPr lang="en-US" baseline="0" dirty="0" smtClean="0"/>
              <a:t> gain used in ID3 applied entropy into its formula as showing in this slide.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69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9050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9050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43434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43434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498600"/>
            <a:ext cx="25146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3962400"/>
            <a:ext cx="25908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3962400"/>
            <a:ext cx="25146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620000" y="6324600"/>
            <a:ext cx="1371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08737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346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46C3884-DC3C-4534-8F03-307CFFAB718B}" type="datetimeFigureOut">
              <a:rPr lang="th-TH" smtClean="0"/>
              <a:t>19/11/59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h-TH" sz="3200" b="1" dirty="0" smtClean="0">
                <a:latin typeface="BrowalliaUPC" pitchFamily="34" charset="-34"/>
                <a:cs typeface="BrowalliaUPC" pitchFamily="34" charset="-34"/>
              </a:rPr>
              <a:t>การทำเหมืองข้อมูลด้วย </a:t>
            </a:r>
            <a:r>
              <a:rPr lang="en-US" sz="3200" b="1" dirty="0" smtClean="0">
                <a:latin typeface="BrowalliaUPC" pitchFamily="34" charset="-34"/>
                <a:cs typeface="BrowalliaUPC" pitchFamily="34" charset="-34"/>
              </a:rPr>
              <a:t>RAPIDMINER STUDIO</a:t>
            </a:r>
          </a:p>
          <a:p>
            <a:endParaRPr lang="th-TH" sz="32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WITH RAPIDMINER STUDIO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236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924800" cy="864096"/>
          </a:xfrm>
        </p:spPr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กฎความสัมพันธ์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Association Rule)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ระบบการแนะนำสินค้า (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Recommendation system)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เช่น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Amazon</a:t>
            </a:r>
          </a:p>
          <a:p>
            <a:pPr lvl="1"/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1"/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1"/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457200" lvl="1" indent="0">
              <a:buNone/>
            </a:pP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ระบบการบริหารสินค้าคงคลัง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Inventory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Management)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บริษัทจัดการซ่อมชิ้นส่วนอุปกรณ์ ต้องการจัดวางตำแหน่งอะไหล่ ซึ่งใช้ในการซ่อมแซมอุปกรณ์ โดยให้อะไหล่ที่มีการใช้งานพร้อมกันให้มีการจัดวางด้วยกัน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3"/>
            <a:ext cx="3960440" cy="260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การจำแนก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หากฎเพื่อระบุประเภทของวัตถุจากคุณสมบัติของวัตถุ เช่น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การวิเคราะห์โอกาสการเกิดโรค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โดยใช้ข้อมูลผู้ป่วยและการวินิจฉัยของแพทย์ที่เก็บไว้ เพื่อนำมาช่วยวินิจฉัยโรคของผู้ป่วย หรือการวิจัยทางการแพทย์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การพิจารณาการอนุมัติ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เงินกู้ ในทาง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ธุรกิจ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จะดู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คุณสมบัติของผู้ที่จะก่อหนี้ดีหรือหนี้เสีย เพื่อ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ประกอบว่าควรพิจารณาให้กู้ยืมหรือไม่</a:t>
            </a: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การใช้เพื่อทำการตลาดแบบตรง โดยนำมาช่วยพิจารณาลูกค้าเป้าหมายที่มีโอกาสซื้อสินค้า ซึ่งการโฆษณาสินค้าให้กับบุคคลที่ไม่มีโอกาสซื้อสินค้าทำให้เกิดต้นทุนที่มากขึ้น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164381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การจำแนก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การตรวจหาการโกงบัตรเครดิต โดยวิเคราะห์จากพฤติกรรมการใช้จ่ายผ่านบัตรเครดิตของลูกค้าที่เปลี่ยนไป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79" y="2348880"/>
            <a:ext cx="40481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5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การจำแนก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วิเคราะห์การยกเลิกใช้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บริการ หรือ เปลี่ยนไปใช้บริการของคู่แข่งขัน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10373"/>
            <a:ext cx="371409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6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จัดกลุ่ม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Clustering)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974086" cy="498383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แบ่ง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ข้อมูลออกเป็นกลุ่ม โดยที่มี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ลักษณะ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คล้ายกันอยู่ในกลุ่มเดียวกัน และมีลักษณะของความแตกต่างระหว่างข้อมูลที่อยู่ต่างกลุ่มกัน เช่น </a:t>
            </a:r>
          </a:p>
          <a:p>
            <a:pPr>
              <a:lnSpc>
                <a:spcPct val="90000"/>
              </a:lnSpc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แบ่งกลุ่ม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ผู้ป่วยที่เป็นโรคเดียวกันตามลักษณะอาการ เพื่อนำไปใช้ประโยชน์ในการวิเคราะห์หาสาเหตุของโรค โดยพิจารณาจากผู้ป่วยที่มีอาการคล้ายคลึง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กัน</a:t>
            </a:r>
          </a:p>
          <a:p>
            <a:pPr>
              <a:lnSpc>
                <a:spcPct val="90000"/>
              </a:lnSpc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การแบ่งส่วนตลาด โดยใช้คุณสมบัติต่างๆเขามาช่วยในการแบ่งกลุ่มของลูกค้า เช่น เพศ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อายุ รายได้ การศึกษา ภูมิศาสตร์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ฯลฯ การแบ่งส่วนตลาดเพื่อให้สามารถทำการตลาดได้ตรงกับกลุ่มย่อยของลูกค้า</a:t>
            </a:r>
            <a:r>
              <a:rPr lang="th-TH" sz="2000" dirty="0" err="1" smtClean="0">
                <a:latin typeface="BrowalliaUPC" pitchFamily="34" charset="-34"/>
                <a:cs typeface="BrowalliaUPC" pitchFamily="34" charset="-34"/>
              </a:rPr>
              <a:t>ได้มาก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ขึ้น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00" y="3789040"/>
            <a:ext cx="2819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3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จัดกลุ่ม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Clustering)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974086" cy="49838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การจัดกลุ่มเอกสาร โดยดูจากเนื้อหาของเอกสารที่คล้ายคลึงกันให้อยู่ในกลุ่มเดียวกัน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4452" name="Picture 4" descr="http://www.cloudninediscovery.com/ediscoverydaily/wp-content/uploads/blog-images/Cl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5718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สรุปเทคนิคการทำเหมืองข้อมูล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415545" cy="409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1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7924800" cy="1647056"/>
          </a:xfrm>
        </p:spPr>
        <p:txBody>
          <a:bodyPr/>
          <a:lstStyle/>
          <a:p>
            <a:pPr algn="ctr"/>
            <a:r>
              <a:rPr lang="th-TH" sz="4800" b="1" dirty="0" smtClean="0">
                <a:latin typeface="BrowalliaUPC" pitchFamily="34" charset="-34"/>
                <a:cs typeface="BrowalliaUPC" pitchFamily="34" charset="-34"/>
              </a:rPr>
              <a:t>เริ่มต้นใช้งาน </a:t>
            </a:r>
            <a:r>
              <a:rPr lang="en-US" sz="4800" b="1" dirty="0" smtClean="0">
                <a:latin typeface="BrowalliaUPC" pitchFamily="34" charset="-34"/>
                <a:cs typeface="BrowalliaUPC" pitchFamily="34" charset="-34"/>
              </a:rPr>
              <a:t>Rapid Miner</a:t>
            </a:r>
            <a:br>
              <a:rPr lang="en-US" sz="4800" b="1" dirty="0" smtClean="0">
                <a:latin typeface="BrowalliaUPC" pitchFamily="34" charset="-34"/>
                <a:cs typeface="BrowalliaUPC" pitchFamily="34" charset="-34"/>
              </a:rPr>
            </a:br>
            <a:r>
              <a:rPr lang="th-TH" sz="4800" b="1" dirty="0" smtClean="0">
                <a:latin typeface="BrowalliaUPC" pitchFamily="34" charset="-34"/>
                <a:cs typeface="BrowalliaUPC" pitchFamily="34" charset="-34"/>
              </a:rPr>
              <a:t>และการเตรียมข้อมูล</a:t>
            </a:r>
            <a:endParaRPr lang="th-TH" sz="48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9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066130"/>
          </a:xfrm>
        </p:spPr>
        <p:txBody>
          <a:bodyPr/>
          <a:lstStyle/>
          <a:p>
            <a:r>
              <a:rPr lang="th-TH" sz="4000" b="1" dirty="0" smtClean="0"/>
              <a:t>ชนิดข้อมูล</a:t>
            </a:r>
            <a:endParaRPr lang="th-TH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59611" y="1988840"/>
            <a:ext cx="7840801" cy="2731744"/>
            <a:chOff x="759611" y="1558731"/>
            <a:chExt cx="7840801" cy="273174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759611" y="1558731"/>
              <a:ext cx="1380110" cy="577757"/>
              <a:chOff x="0" y="0"/>
              <a:chExt cx="684" cy="596"/>
            </a:xfrm>
          </p:grpSpPr>
          <p:sp>
            <p:nvSpPr>
              <p:cNvPr id="7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7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7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98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ชนิดข้อมูล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7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139721" y="1558731"/>
              <a:ext cx="2830840" cy="577757"/>
              <a:chOff x="684" y="0"/>
              <a:chExt cx="1403" cy="596"/>
            </a:xfrm>
          </p:grpSpPr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84" y="0"/>
                <a:ext cx="1403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68" name="Group 11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69" name="Rectangle 12"/>
                <p:cNvSpPr>
                  <a:spLocks noChangeArrowheads="1"/>
                </p:cNvSpPr>
                <p:nvPr/>
              </p:nvSpPr>
              <p:spPr bwMode="auto">
                <a:xfrm>
                  <a:off x="727" y="0"/>
                  <a:ext cx="1317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คำอธิบาย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70" name="Rectangle 13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4970561" y="1558731"/>
              <a:ext cx="1916820" cy="577757"/>
              <a:chOff x="2087" y="0"/>
              <a:chExt cx="950" cy="596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2087" y="0"/>
                <a:ext cx="950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64" name="Group 16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65" name="Rectangle 17"/>
                <p:cNvSpPr>
                  <a:spLocks noChangeArrowheads="1"/>
                </p:cNvSpPr>
                <p:nvPr/>
              </p:nvSpPr>
              <p:spPr bwMode="auto">
                <a:xfrm>
                  <a:off x="2130" y="0"/>
                  <a:ext cx="864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ตัวอย่าง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6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6887381" y="1558731"/>
              <a:ext cx="1713031" cy="577757"/>
              <a:chOff x="3037" y="0"/>
              <a:chExt cx="849" cy="596"/>
            </a:xfrm>
          </p:grpSpPr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3037" y="0"/>
                <a:ext cx="849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60" name="Group 21"/>
              <p:cNvGrpSpPr>
                <a:grpSpLocks/>
              </p:cNvGrpSpPr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61" name="Rectangle 22"/>
                <p:cNvSpPr>
                  <a:spLocks noChangeArrowheads="1"/>
                </p:cNvSpPr>
                <p:nvPr/>
              </p:nvSpPr>
              <p:spPr bwMode="auto">
                <a:xfrm>
                  <a:off x="3080" y="0"/>
                  <a:ext cx="763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RapidMiner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62" name="Rectangle 23"/>
                <p:cNvSpPr>
                  <a:spLocks noChangeArrowheads="1"/>
                </p:cNvSpPr>
                <p:nvPr/>
              </p:nvSpPr>
              <p:spPr bwMode="auto">
                <a:xfrm>
                  <a:off x="3037" y="0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759611" y="2136488"/>
              <a:ext cx="1380110" cy="1095412"/>
              <a:chOff x="0" y="596"/>
              <a:chExt cx="684" cy="1130"/>
            </a:xfrm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43" y="596"/>
                <a:ext cx="598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sz="2000" b="0">
                    <a:latin typeface="BrowalliaUPC" pitchFamily="34" charset="-34"/>
                    <a:cs typeface="BrowalliaUPC" pitchFamily="34" charset="-34"/>
                  </a:rPr>
                  <a:t>Nominal</a:t>
                </a:r>
                <a:endParaRPr lang="en-US" sz="1050" b="0">
                  <a:latin typeface="BrowalliaUPC" pitchFamily="34" charset="-34"/>
                  <a:cs typeface="BrowalliaUPC" pitchFamily="34" charset="-34"/>
                </a:endParaRPr>
              </a:p>
              <a:p>
                <a:pPr algn="ctr"/>
                <a:endParaRPr lang="en-US" sz="1800" b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0" y="596"/>
                <a:ext cx="684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139721" y="2136488"/>
              <a:ext cx="2830840" cy="1095412"/>
              <a:chOff x="684" y="596"/>
              <a:chExt cx="1403" cy="1130"/>
            </a:xfrm>
          </p:grpSpPr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727" y="596"/>
                <a:ext cx="1317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h-TH" sz="2000" dirty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เป็นข้อมูลที่แบ่งเป็นกลุ่ม ไม่สามารถนำมาคำนวณได้</a:t>
                </a:r>
                <a:endParaRPr lang="en-US" sz="2000" b="0" dirty="0">
                  <a:latin typeface="BrowalliaUPC" pitchFamily="34" charset="-34"/>
                  <a:ea typeface="MS Mincho" pitchFamily="49" charset="-128"/>
                  <a:cs typeface="BrowalliaUPC" pitchFamily="34" charset="-34"/>
                  <a:sym typeface="Symbol" pitchFamily="18" charset="2"/>
                </a:endParaRPr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684" y="596"/>
                <a:ext cx="1403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970561" y="2136488"/>
              <a:ext cx="1916820" cy="1095412"/>
              <a:chOff x="2087" y="596"/>
              <a:chExt cx="950" cy="1130"/>
            </a:xfrm>
          </p:grpSpPr>
          <p:sp>
            <p:nvSpPr>
              <p:cNvPr id="53" name="Rectangle 31"/>
              <p:cNvSpPr>
                <a:spLocks noChangeArrowheads="1"/>
              </p:cNvSpPr>
              <p:nvPr/>
            </p:nvSpPr>
            <p:spPr bwMode="auto">
              <a:xfrm>
                <a:off x="2130" y="596"/>
                <a:ext cx="864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h-TH" sz="2000" dirty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เพศ ชนิดโรงเรียน เป็นต้น</a:t>
                </a:r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54" name="Rectangle 32"/>
              <p:cNvSpPr>
                <a:spLocks noChangeArrowheads="1"/>
              </p:cNvSpPr>
              <p:nvPr/>
            </p:nvSpPr>
            <p:spPr bwMode="auto">
              <a:xfrm>
                <a:off x="2087" y="596"/>
                <a:ext cx="950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4" name="Group 33"/>
            <p:cNvGrpSpPr>
              <a:grpSpLocks/>
            </p:cNvGrpSpPr>
            <p:nvPr/>
          </p:nvGrpSpPr>
          <p:grpSpPr bwMode="auto">
            <a:xfrm>
              <a:off x="6887381" y="2136488"/>
              <a:ext cx="1713031" cy="1095412"/>
              <a:chOff x="3037" y="596"/>
              <a:chExt cx="849" cy="1130"/>
            </a:xfrm>
          </p:grpSpPr>
          <p:sp>
            <p:nvSpPr>
              <p:cNvPr id="51" name="Rectangle 34"/>
              <p:cNvSpPr>
                <a:spLocks noChangeArrowheads="1"/>
              </p:cNvSpPr>
              <p:nvPr/>
            </p:nvSpPr>
            <p:spPr bwMode="auto">
              <a:xfrm>
                <a:off x="3080" y="596"/>
                <a:ext cx="763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Nominal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Binominal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polynomial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  <a:sym typeface="Symbol" pitchFamily="18" charset="2"/>
                </a:endParaRPr>
              </a:p>
              <a:p>
                <a:endParaRPr lang="en-US" sz="2000" b="0" dirty="0">
                  <a:latin typeface="BrowalliaUPC" pitchFamily="34" charset="-34"/>
                  <a:ea typeface="MS Mincho" pitchFamily="49" charset="-128"/>
                  <a:cs typeface="BrowalliaUPC" pitchFamily="34" charset="-34"/>
                  <a:sym typeface="Symbol" pitchFamily="18" charset="2"/>
                </a:endParaRPr>
              </a:p>
            </p:txBody>
          </p:sp>
          <p:sp>
            <p:nvSpPr>
              <p:cNvPr id="52" name="Rectangle 35"/>
              <p:cNvSpPr>
                <a:spLocks noChangeArrowheads="1"/>
              </p:cNvSpPr>
              <p:nvPr/>
            </p:nvSpPr>
            <p:spPr bwMode="auto">
              <a:xfrm>
                <a:off x="3037" y="596"/>
                <a:ext cx="849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759611" y="3231900"/>
              <a:ext cx="1380110" cy="1058575"/>
              <a:chOff x="0" y="1726"/>
              <a:chExt cx="684" cy="1092"/>
            </a:xfrm>
          </p:grpSpPr>
          <p:sp>
            <p:nvSpPr>
              <p:cNvPr id="49" name="Rectangle 37"/>
              <p:cNvSpPr>
                <a:spLocks noChangeArrowheads="1"/>
              </p:cNvSpPr>
              <p:nvPr/>
            </p:nvSpPr>
            <p:spPr bwMode="auto">
              <a:xfrm>
                <a:off x="43" y="1726"/>
                <a:ext cx="598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sz="2000" b="0" dirty="0" smtClean="0">
                    <a:latin typeface="BrowalliaUPC" pitchFamily="34" charset="-34"/>
                    <a:cs typeface="BrowalliaUPC" pitchFamily="34" charset="-34"/>
                  </a:rPr>
                  <a:t>numeric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</a:endParaRPr>
              </a:p>
              <a:p>
                <a:pPr algn="ctr"/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50" name="Rectangle 38"/>
              <p:cNvSpPr>
                <a:spLocks noChangeArrowheads="1"/>
              </p:cNvSpPr>
              <p:nvPr/>
            </p:nvSpPr>
            <p:spPr bwMode="auto">
              <a:xfrm>
                <a:off x="0" y="1726"/>
                <a:ext cx="684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2139721" y="3231900"/>
              <a:ext cx="2830840" cy="1058575"/>
              <a:chOff x="684" y="1726"/>
              <a:chExt cx="1403" cy="1092"/>
            </a:xfrm>
          </p:grpSpPr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713" y="1764"/>
                <a:ext cx="1317" cy="1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th-TH" sz="200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ข้อมูลที่เป็นตัวเลข 		</a:t>
                </a:r>
                <a:endParaRPr lang="en-US" sz="1050" b="0" dirty="0" smtClean="0">
                  <a:latin typeface="BrowalliaUPC" pitchFamily="34" charset="-34"/>
                  <a:cs typeface="BrowalliaUPC" pitchFamily="34" charset="-34"/>
                </a:endParaRPr>
              </a:p>
              <a:p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684" y="1726"/>
                <a:ext cx="1403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4970561" y="3231900"/>
              <a:ext cx="1916820" cy="1058575"/>
              <a:chOff x="2087" y="1726"/>
              <a:chExt cx="950" cy="1092"/>
            </a:xfrm>
          </p:grpSpPr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>
                <a:off x="2130" y="1726"/>
                <a:ext cx="864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th-TH" sz="200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น้ำหนัก อายุ ความสูง	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</a:endParaRPr>
              </a:p>
              <a:p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46" name="Rectangle 44"/>
              <p:cNvSpPr>
                <a:spLocks noChangeArrowheads="1"/>
              </p:cNvSpPr>
              <p:nvPr/>
            </p:nvSpPr>
            <p:spPr bwMode="auto">
              <a:xfrm>
                <a:off x="2087" y="1726"/>
                <a:ext cx="950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8" name="Group 45"/>
            <p:cNvGrpSpPr>
              <a:grpSpLocks/>
            </p:cNvGrpSpPr>
            <p:nvPr/>
          </p:nvGrpSpPr>
          <p:grpSpPr bwMode="auto">
            <a:xfrm>
              <a:off x="6887381" y="3231900"/>
              <a:ext cx="1713031" cy="1058575"/>
              <a:chOff x="3037" y="1726"/>
              <a:chExt cx="849" cy="1092"/>
            </a:xfrm>
          </p:grpSpPr>
          <p:sp>
            <p:nvSpPr>
              <p:cNvPr id="43" name="Rectangle 46"/>
              <p:cNvSpPr>
                <a:spLocks noChangeArrowheads="1"/>
              </p:cNvSpPr>
              <p:nvPr/>
            </p:nvSpPr>
            <p:spPr bwMode="auto">
              <a:xfrm>
                <a:off x="3080" y="1726"/>
                <a:ext cx="763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Numeric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real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integer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</a:endParaRPr>
              </a:p>
              <a:p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44" name="Rectangle 47"/>
              <p:cNvSpPr>
                <a:spLocks noChangeArrowheads="1"/>
              </p:cNvSpPr>
              <p:nvPr/>
            </p:nvSpPr>
            <p:spPr bwMode="auto">
              <a:xfrm>
                <a:off x="3037" y="1726"/>
                <a:ext cx="849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4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Outlier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ข้อมูลที่ต่ำกว่า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Q1 – (1.5 X IQR)</a:t>
            </a: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ข้อมูล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ที่มากกว่า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Q3 + (1.5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X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IQR)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  <a:p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22574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31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OUTLINE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รู้จักกับการทำเหมืองข้อมูล</a:t>
            </a:r>
          </a:p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การเตรียมข้อมูล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(Data Preparation)</a:t>
            </a:r>
            <a:endParaRPr lang="th-TH" sz="28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800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การจำแนกกลุ่ม </a:t>
            </a:r>
            <a:r>
              <a:rPr lang="en-US" sz="2800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8758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เทคนิคการจำแนกข้อมูล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Decision Tree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Naïve Bayes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K-Nearest Neighbor (KNN)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Neural Network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Support Vector Machine (SVM)</a:t>
            </a:r>
            <a:endParaRPr lang="th-TH" sz="2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712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การทำงานของเทคนิคการจำแนกข้อมูล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4294967295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1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33400" y="2699544"/>
            <a:ext cx="1372738" cy="1643856"/>
          </a:xfrm>
          <a:prstGeom prst="can">
            <a:avLst/>
          </a:prstGeom>
          <a:solidFill>
            <a:srgbClr val="F0F371">
              <a:alpha val="98824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55" name="Group 54"/>
          <p:cNvGrpSpPr/>
          <p:nvPr/>
        </p:nvGrpSpPr>
        <p:grpSpPr>
          <a:xfrm>
            <a:off x="3581401" y="2683272"/>
            <a:ext cx="1752600" cy="1660128"/>
            <a:chOff x="3581401" y="2683272"/>
            <a:chExt cx="1752600" cy="1660128"/>
          </a:xfrm>
        </p:grpSpPr>
        <p:sp>
          <p:nvSpPr>
            <p:cNvPr id="70" name="Flowchart: Process 69"/>
            <p:cNvSpPr/>
            <p:nvPr/>
          </p:nvSpPr>
          <p:spPr>
            <a:xfrm>
              <a:off x="3581401" y="2743200"/>
              <a:ext cx="1752600" cy="16002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1" y="2779826"/>
              <a:ext cx="1732200" cy="1526948"/>
            </a:xfrm>
            <a:prstGeom prst="rect">
              <a:avLst/>
            </a:prstGeom>
          </p:spPr>
        </p:pic>
        <p:sp>
          <p:nvSpPr>
            <p:cNvPr id="6" name="Flowchart: Process 5"/>
            <p:cNvSpPr/>
            <p:nvPr/>
          </p:nvSpPr>
          <p:spPr>
            <a:xfrm>
              <a:off x="3581401" y="2683272"/>
              <a:ext cx="1752600" cy="16002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  <a:alpha val="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dirty="0"/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7798287" y="3994944"/>
            <a:ext cx="341597" cy="348456"/>
          </a:xfrm>
          <a:prstGeom prst="flowChartProcess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Flowchart: Process 15"/>
          <p:cNvSpPr/>
          <p:nvPr/>
        </p:nvSpPr>
        <p:spPr>
          <a:xfrm>
            <a:off x="8269002" y="3309144"/>
            <a:ext cx="341597" cy="348456"/>
          </a:xfrm>
          <a:prstGeom prst="flowChartProcess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Flowchart: Process 17"/>
          <p:cNvSpPr/>
          <p:nvPr/>
        </p:nvSpPr>
        <p:spPr>
          <a:xfrm>
            <a:off x="7126003" y="3994944"/>
            <a:ext cx="341597" cy="348456"/>
          </a:xfrm>
          <a:prstGeom prst="flowChartProcess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10" y="3309144"/>
            <a:ext cx="360362" cy="3484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>
            <a:stCxn id="54" idx="2"/>
            <a:endCxn id="23" idx="0"/>
          </p:cNvCxnSpPr>
          <p:nvPr/>
        </p:nvCxnSpPr>
        <p:spPr>
          <a:xfrm flipH="1">
            <a:off x="7625591" y="2967251"/>
            <a:ext cx="373158" cy="341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4" idx="2"/>
            <a:endCxn id="16" idx="0"/>
          </p:cNvCxnSpPr>
          <p:nvPr/>
        </p:nvCxnSpPr>
        <p:spPr>
          <a:xfrm>
            <a:off x="7998749" y="2967251"/>
            <a:ext cx="441052" cy="341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8" idx="0"/>
          </p:cNvCxnSpPr>
          <p:nvPr/>
        </p:nvCxnSpPr>
        <p:spPr>
          <a:xfrm>
            <a:off x="7625591" y="3657600"/>
            <a:ext cx="343495" cy="337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18" idx="0"/>
          </p:cNvCxnSpPr>
          <p:nvPr/>
        </p:nvCxnSpPr>
        <p:spPr>
          <a:xfrm flipH="1">
            <a:off x="7296802" y="3657600"/>
            <a:ext cx="328789" cy="337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68" y="2618795"/>
            <a:ext cx="360362" cy="3484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Chevron 50"/>
          <p:cNvSpPr/>
          <p:nvPr/>
        </p:nvSpPr>
        <p:spPr>
          <a:xfrm>
            <a:off x="6400800" y="3200400"/>
            <a:ext cx="381000" cy="517128"/>
          </a:xfrm>
          <a:prstGeom prst="chevron">
            <a:avLst/>
          </a:prstGeom>
          <a:solidFill>
            <a:srgbClr val="FF0505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6156278" y="3200400"/>
            <a:ext cx="381000" cy="517128"/>
          </a:xfrm>
          <a:prstGeom prst="chevron">
            <a:avLst/>
          </a:prstGeom>
          <a:solidFill>
            <a:srgbClr val="FFAFAF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271215" y="3200400"/>
            <a:ext cx="625522" cy="517128"/>
            <a:chOff x="2574878" y="3309144"/>
            <a:chExt cx="625522" cy="517128"/>
          </a:xfrm>
        </p:grpSpPr>
        <p:sp>
          <p:nvSpPr>
            <p:cNvPr id="58" name="Chevron 57"/>
            <p:cNvSpPr/>
            <p:nvPr/>
          </p:nvSpPr>
          <p:spPr>
            <a:xfrm>
              <a:off x="2819400" y="3309144"/>
              <a:ext cx="381000" cy="517128"/>
            </a:xfrm>
            <a:prstGeom prst="chevron">
              <a:avLst/>
            </a:prstGeom>
            <a:solidFill>
              <a:srgbClr val="FF0505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60" name="Chevron 59"/>
            <p:cNvSpPr/>
            <p:nvPr/>
          </p:nvSpPr>
          <p:spPr>
            <a:xfrm>
              <a:off x="2574878" y="3309144"/>
              <a:ext cx="381000" cy="517128"/>
            </a:xfrm>
            <a:prstGeom prst="chevron">
              <a:avLst/>
            </a:prstGeom>
            <a:solidFill>
              <a:srgbClr val="FFAFAF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3400" y="1981200"/>
            <a:ext cx="13727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dataset</a:t>
            </a:r>
            <a:endParaRPr lang="th-TH" sz="24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69777" y="1981200"/>
            <a:ext cx="25219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Decision Tree Induction </a:t>
            </a:r>
            <a:endParaRPr lang="th-TH" sz="24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41108" y="1957681"/>
            <a:ext cx="17980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Decision Tree</a:t>
            </a:r>
            <a:endParaRPr lang="th-TH" sz="24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9568" name="Rounded Rectangle 109567"/>
          <p:cNvSpPr/>
          <p:nvPr/>
        </p:nvSpPr>
        <p:spPr>
          <a:xfrm>
            <a:off x="3009900" y="1752600"/>
            <a:ext cx="2993978" cy="2819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22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4382833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8" grpId="0" animBg="1"/>
      <p:bldP spid="51" grpId="0" animBg="1"/>
      <p:bldP spid="59" grpId="0" animBg="1"/>
      <p:bldP spid="62" grpId="0"/>
      <p:bldP spid="63" grpId="0"/>
      <p:bldP spid="1095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  <a:ln>
            <a:noFill/>
          </a:ln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19400" y="2903041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5112841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048000" y="2514600"/>
            <a:ext cx="2886817" cy="1683841"/>
            <a:chOff x="1295401" y="2209800"/>
            <a:chExt cx="2886817" cy="1683841"/>
          </a:xfrm>
        </p:grpSpPr>
        <p:sp>
          <p:nvSpPr>
            <p:cNvPr id="8" name="TextBox 7"/>
            <p:cNvSpPr txBox="1"/>
            <p:nvPr/>
          </p:nvSpPr>
          <p:spPr>
            <a:xfrm>
              <a:off x="1295401" y="2971802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7999" y="2971800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81200" y="3124200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371601" y="2209800"/>
              <a:ext cx="2810617" cy="1455241"/>
              <a:chOff x="1371601" y="2209800"/>
              <a:chExt cx="2810617" cy="145524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371601" y="2209800"/>
                <a:ext cx="2429617" cy="1379041"/>
                <a:chOff x="1371601" y="2209800"/>
                <a:chExt cx="2429617" cy="1379041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981200" y="28194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124200" y="22098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29000" y="25146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371601" y="2514602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133600" y="24384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895600" y="25146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810000" y="2895600"/>
                <a:ext cx="3722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rgbClr val="00B050"/>
                    </a:solidFill>
                  </a:rPr>
                  <a:t>-</a:t>
                </a:r>
                <a:endParaRPr lang="th-TH" sz="2800" b="1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048000" y="4046041"/>
            <a:ext cx="3103840" cy="1004260"/>
            <a:chOff x="1305580" y="3733800"/>
            <a:chExt cx="3103840" cy="1004260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219788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95988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446060" y="4279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369860" y="3745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3721880" y="39743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046260" y="4279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121680" y="3745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740680" y="3898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3264680" y="3745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3950480" y="4279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19400" y="3751421"/>
            <a:ext cx="3859784" cy="523220"/>
            <a:chOff x="3962400" y="3058180"/>
            <a:chExt cx="3859784" cy="5232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962400" y="3276600"/>
              <a:ext cx="3429000" cy="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467600" y="3058180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A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971800" y="2826841"/>
            <a:ext cx="2971800" cy="10668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2971800" y="4046041"/>
            <a:ext cx="2971800" cy="9144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23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03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95600" y="5181600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29718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714220" y="2583359"/>
            <a:ext cx="1513820" cy="2535701"/>
            <a:chOff x="2885420" y="2126159"/>
            <a:chExt cx="1513820" cy="2535701"/>
          </a:xfrm>
        </p:grpSpPr>
        <p:sp>
          <p:nvSpPr>
            <p:cNvPr id="14" name="TextBox 13"/>
            <p:cNvSpPr txBox="1"/>
            <p:nvPr/>
          </p:nvSpPr>
          <p:spPr>
            <a:xfrm>
              <a:off x="3047998" y="28881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4199" y="21261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8999" y="24309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5599" y="24309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999" y="28119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949700" y="35933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3711700" y="3898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03608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325450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394030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24200" y="2811959"/>
            <a:ext cx="1351240" cy="2307101"/>
            <a:chOff x="1295400" y="2354759"/>
            <a:chExt cx="1351240" cy="2307101"/>
          </a:xfrm>
        </p:grpSpPr>
        <p:sp>
          <p:nvSpPr>
            <p:cNvPr id="8" name="TextBox 7"/>
            <p:cNvSpPr txBox="1"/>
            <p:nvPr/>
          </p:nvSpPr>
          <p:spPr>
            <a:xfrm>
              <a:off x="1295400" y="2888161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81199" y="30405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1199" y="27357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600" y="2430961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3599" y="23547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187700" y="4126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43588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35968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11150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730500" y="3821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48000" y="2895600"/>
            <a:ext cx="1295400" cy="21336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4724400" y="2895600"/>
            <a:ext cx="1295400" cy="21336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2" name="Group 43"/>
          <p:cNvGrpSpPr/>
          <p:nvPr/>
        </p:nvGrpSpPr>
        <p:grpSpPr>
          <a:xfrm>
            <a:off x="4361432" y="2060848"/>
            <a:ext cx="354584" cy="3143779"/>
            <a:chOff x="5428232" y="1530545"/>
            <a:chExt cx="354584" cy="281285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562600" y="2057400"/>
              <a:ext cx="0" cy="228600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28232" y="1530545"/>
              <a:ext cx="354584" cy="468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B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24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52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2809569" y="47988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571569" y="42654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057749" y="4875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981549" y="43416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333569" y="45702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2889" y="34153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090" y="3567742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5889" y="28057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9688" y="35677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0689" y="31105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3290" y="3110542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657949" y="4875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78489" y="311054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78489" y="5320340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5289" y="30343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2889" y="37201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7289" y="31105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1689" y="34915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733369" y="43416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2352369" y="4494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3876369" y="43416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62169" y="4875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grpSp>
        <p:nvGrpSpPr>
          <p:cNvPr id="3" name="Group 42"/>
          <p:cNvGrpSpPr/>
          <p:nvPr/>
        </p:nvGrpSpPr>
        <p:grpSpPr>
          <a:xfrm>
            <a:off x="1678489" y="4104860"/>
            <a:ext cx="3859784" cy="523220"/>
            <a:chOff x="3962400" y="3051720"/>
            <a:chExt cx="3859784" cy="5232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962400" y="3276600"/>
              <a:ext cx="3429000" cy="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467600" y="3051720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A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3101397" y="2594866"/>
            <a:ext cx="354584" cy="2725474"/>
            <a:chOff x="5385308" y="1617926"/>
            <a:chExt cx="354584" cy="272547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562600" y="2057400"/>
              <a:ext cx="0" cy="228600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385308" y="1617926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B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64489" y="242474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Highest impurity</a:t>
            </a:r>
            <a:endParaRPr lang="th-TH" b="1" dirty="0">
              <a:solidFill>
                <a:srgbClr val="00B0F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9489" y="4177340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Lowest impurity (Preferred)</a:t>
            </a:r>
            <a:endParaRPr lang="th-TH" b="1" dirty="0">
              <a:solidFill>
                <a:srgbClr val="00B0F0"/>
              </a:solidFill>
              <a:latin typeface="BrowalliaUPC" pitchFamily="34" charset="-34"/>
              <a:cs typeface="BrowalliaUPC" pitchFamily="34" charset="-34"/>
            </a:endParaRPr>
          </a:p>
        </p:txBody>
      </p:sp>
      <p:cxnSp>
        <p:nvCxnSpPr>
          <p:cNvPr id="46" name="Straight Connector 45"/>
          <p:cNvCxnSpPr>
            <a:stCxn id="41" idx="3"/>
            <a:endCxn id="44" idx="1"/>
          </p:cNvCxnSpPr>
          <p:nvPr/>
        </p:nvCxnSpPr>
        <p:spPr>
          <a:xfrm>
            <a:off x="5538273" y="4366470"/>
            <a:ext cx="331216" cy="7248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3" idx="1"/>
          </p:cNvCxnSpPr>
          <p:nvPr/>
        </p:nvCxnSpPr>
        <p:spPr>
          <a:xfrm flipV="1">
            <a:off x="3431089" y="2686350"/>
            <a:ext cx="533400" cy="11939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25</a:t>
            </a:fld>
            <a:endParaRPr lang="en-JM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8376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3400" y="2133600"/>
            <a:ext cx="6553200" cy="23755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Entropy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GINI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Classification Error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Gain Ratio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26</a:t>
            </a:fld>
            <a:endParaRPr lang="en-JM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2689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among Splitting Criteria</a:t>
            </a:r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4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7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563563"/>
          </a:xfrm>
        </p:spPr>
        <p:txBody>
          <a:bodyPr/>
          <a:lstStyle/>
          <a:p>
            <a:r>
              <a:rPr lang="en-JM" sz="4000" b="1" dirty="0">
                <a:latin typeface="BrowalliaUPC" pitchFamily="34" charset="-34"/>
                <a:cs typeface="BrowalliaUPC" pitchFamily="34" charset="-34"/>
              </a:rPr>
              <a:t>Impurity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Entropy</a:t>
            </a:r>
            <a:endParaRPr lang="th-TH" b="1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0" y="3124200"/>
            <a:ext cx="2438400" cy="381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GINI</a:t>
            </a:r>
            <a:endParaRPr lang="th-TH" b="1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5587" y="4648200"/>
            <a:ext cx="2438400" cy="381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Classification Error</a:t>
            </a:r>
            <a:endParaRPr lang="th-TH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08199"/>
            <a:ext cx="4371975" cy="388081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31" y="3813958"/>
            <a:ext cx="2628900" cy="370031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344969"/>
            <a:ext cx="3457575" cy="370031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875907" y="2108199"/>
            <a:ext cx="3199656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spc="30" dirty="0">
                <a:latin typeface="BrowalliaUPC" pitchFamily="34" charset="-34"/>
                <a:cs typeface="BrowalliaUPC" pitchFamily="34" charset="-34"/>
              </a:rPr>
              <a:t> is a set of instances on a binary-class </a:t>
            </a:r>
            <a:r>
              <a:rPr lang="en-US" spc="30" dirty="0" smtClean="0">
                <a:latin typeface="BrowalliaUPC" pitchFamily="34" charset="-34"/>
                <a:cs typeface="BrowalliaUPC" pitchFamily="34" charset="-34"/>
              </a:rPr>
              <a:t>dataset</a:t>
            </a:r>
            <a:endParaRPr lang="en-US" spc="3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b="1" i="1" spc="30" baseline="-2500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+</a:t>
            </a:r>
            <a:r>
              <a:rPr lang="en-US" spc="30" dirty="0">
                <a:latin typeface="BrowalliaUPC" pitchFamily="34" charset="-34"/>
                <a:cs typeface="BrowalliaUPC" pitchFamily="34" charset="-34"/>
              </a:rPr>
              <a:t> is the probability of positive class over </a:t>
            </a:r>
            <a:r>
              <a:rPr lang="en-US" b="1" i="1" spc="3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endParaRPr lang="en-US" b="1" i="1" spc="30" dirty="0">
              <a:solidFill>
                <a:srgbClr val="FFFF00"/>
              </a:solidFill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b="1" i="1" spc="30" baseline="-2500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-</a:t>
            </a:r>
            <a:r>
              <a:rPr lang="en-US" spc="30" dirty="0">
                <a:latin typeface="BrowalliaUPC" pitchFamily="34" charset="-34"/>
                <a:cs typeface="BrowalliaUPC" pitchFamily="34" charset="-34"/>
              </a:rPr>
              <a:t>  is the probability of negative class over </a:t>
            </a: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28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968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>
                <a:latin typeface="BrowalliaUPC" pitchFamily="34" charset="-34"/>
                <a:cs typeface="BrowalliaUPC" pitchFamily="34" charset="-34"/>
              </a:rPr>
              <a:t>Impurity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Information Gain</a:t>
            </a:r>
            <a:endParaRPr lang="th-TH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47901"/>
            <a:ext cx="5353050" cy="1277537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1800" b="1" dirty="0" smtClean="0"/>
              <a:t>Information Gain</a:t>
            </a:r>
            <a:endParaRPr lang="th-TH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1196752"/>
            <a:ext cx="3013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(1)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set of instances in the first partition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(2)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set of instances in the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second partition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selected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attribute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b="1" i="1" baseline="-25000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t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candidate on attribute </a:t>
            </a: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to be examined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endParaRPr lang="en-US" dirty="0" smtClean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29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144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การทำเหมืองข้อมูล(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Data Mining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 คืออะไร</a:t>
            </a:r>
            <a:endParaRPr lang="th-TH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การทำเหมืองข้อมูลเป็นหนึ่งในขั้นตอนการวิเคราะห์ของกระบวนการ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ค้นหา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ความรู้ </a:t>
            </a:r>
            <a:r>
              <a:rPr lang="en-US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"Knowledge Discovery in Databases" process (KDD)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ซึ่งเป็นสาขาหนึ่งในวิทยาการคอมพิวเตอร์ ซึ่งก็คือประมวลการในการค้นหารูปแบบที่อยู่ใน</a:t>
            </a:r>
            <a:r>
              <a:rPr lang="th-TH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ข้อมูลที่มีขนาดใหญ่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โดยกระบวนการเหล่านี้เกี่ยวข้องกับวิธีการหรือเทคนิคต่างๆ ซึ่งสัมพันธ์กันในกลุ่มของ ปัญญาประดิษฐ์(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Artificial Intelligent)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การเรียนรู้ของเครื่อง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(Machine Learning)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และระบบข้อมูล(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Database System)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โดยรวมแล้วเป้าหมายของการทำเหมืองข้อมูลคือ</a:t>
            </a:r>
            <a:r>
              <a:rPr lang="th-TH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เพื่อให้ได้มาซึ่งข้อมูล </a:t>
            </a:r>
            <a:r>
              <a:rPr lang="en-US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(Information</a:t>
            </a:r>
            <a:r>
              <a:rPr lang="th-TH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จากชุดข้อมูลที่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มีอยู่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และแปลงให้อยู่ในรูปแบบหรือโครงสร้างที่สามารถเข้าใจได้</a:t>
            </a:r>
          </a:p>
        </p:txBody>
      </p:sp>
    </p:spTree>
    <p:extLst>
      <p:ext uri="{BB962C8B-B14F-4D97-AF65-F5344CB8AC3E}">
        <p14:creationId xmlns:p14="http://schemas.microsoft.com/office/powerpoint/2010/main" val="12272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>
                <a:latin typeface="BrowalliaUPC" pitchFamily="34" charset="-34"/>
                <a:cs typeface="BrowalliaUPC" pitchFamily="34" charset="-34"/>
              </a:rPr>
              <a:t>Impurity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Information Gain</a:t>
            </a:r>
            <a:endParaRPr lang="th-TH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Split Information</a:t>
            </a:r>
            <a:endParaRPr lang="th-TH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108201"/>
            <a:ext cx="4562475" cy="1581233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5054601"/>
            <a:ext cx="3933825" cy="736599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3400" y="4445000"/>
            <a:ext cx="2438400" cy="381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Gain Ratio</a:t>
            </a:r>
            <a:endParaRPr lang="th-TH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30</a:t>
            </a:fld>
            <a:endParaRPr lang="en-JM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1196752"/>
            <a:ext cx="3013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(1)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set of instances in the first partition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(2)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set of instances in the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second partition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selected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attribute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b="1" i="1" baseline="-25000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t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candidate on attribute </a:t>
            </a: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to be examined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endParaRPr lang="en-US" dirty="0" smtClean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73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55709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ตัวอย่างการใช้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251563" y="1906803"/>
            <a:ext cx="3567113" cy="4313238"/>
            <a:chOff x="288" y="950"/>
            <a:chExt cx="2247" cy="2717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0" name="Document" r:id="rId3" imgW="5405040" imgH="5780160" progId="Word.Document.8">
                    <p:embed/>
                  </p:oleObj>
                </mc:Choice>
                <mc:Fallback>
                  <p:oleObj name="Document" r:id="rId3" imgW="5405040" imgH="57801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19183191">
              <a:off x="698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categorical</a:t>
              </a: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19183191">
              <a:off x="1130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categorical</a:t>
              </a: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19183191">
              <a:off x="1664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continuous</a:t>
              </a: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19183191">
              <a:off x="2125" y="104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class</a:t>
              </a: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>
                <a:solidFill>
                  <a:srgbClr val="FF0000"/>
                </a:solidFill>
                <a:latin typeface="Arial" pitchFamily="34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360901" y="1334282"/>
            <a:ext cx="2514600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Training Data</a:t>
            </a: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516171" y="1352096"/>
            <a:ext cx="3124200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Model: 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194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/>
        </p:nvGraphicFramePr>
        <p:xfrm>
          <a:off x="457200" y="2133600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Document" r:id="rId3" imgW="5405040" imgH="5780160" progId="Word.Document.8">
                  <p:embed/>
                </p:oleObj>
              </mc:Choice>
              <mc:Fallback>
                <p:oleObj name="Document" r:id="rId3" imgW="5405040" imgH="5780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-2416809">
            <a:off x="10668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-2416809">
            <a:off x="17526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-2416809">
            <a:off x="2590800" y="1509713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continuous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-2416809">
            <a:off x="3352800" y="16621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class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6203950" y="24701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 dirty="0">
                <a:latin typeface="Arial" pitchFamily="34" charset="0"/>
              </a:rPr>
              <a:t>Single, Divorced</a:t>
            </a:r>
            <a:endParaRPr lang="en-US" sz="16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34011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627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6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6804248" y="4251727"/>
            <a:ext cx="1733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การทำงานของเทคนิคการจำแนกข้อมูล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09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3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6732240" y="4114800"/>
            <a:ext cx="21602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การทำงานของเทคนิคการจำแนกข้อมูล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17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ตัวอย่างข้อมูล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00163"/>
            <a:ext cx="43434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5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ตัวอย่างการแบ่งข้อมูลที่มีสองค่า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95513"/>
            <a:ext cx="26670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5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 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Nominal</a:t>
            </a:r>
            <a:endParaRPr lang="th-TH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9784"/>
            <a:ext cx="6174923" cy="405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927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095500"/>
            <a:ext cx="80295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Ordinal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63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262188"/>
            <a:ext cx="68389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ตัวอย่างการแบ่งข้อมูลที่เป็นตัวเลข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52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การตรวจสอบการบุกรุกเข้าใช้งานเครือข่าย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(Network intrusion)</a:t>
            </a: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วิเคราะห์การรั่วของน้ำมันในทะเล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(Oil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spill detection by satellite remote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sensing)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วิเคราะห์การซื้อสินค้า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Market basket analysis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การทุจริตการใช้บัตรเครดิต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(Credit card fraud)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วิเคราะห์การยกเลิกใช้บริการ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(Predicting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customer churn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กระบวนการอัตโนมัติเพื่อใช้ตรวจสอบทัศนคติของผู้พูดหรือผู้เขียนในหัวข้อเรื่องใดเรื่อง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หนึ่ง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(Sentiment analysis)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ฯลฯ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ตัวอย่างวิเคราะห์ด้วยเทคนิคการทำเหมืองข้อมูล</a:t>
            </a:r>
            <a:endParaRPr lang="th-TH" sz="4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7836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เปรียบเทียบการแบ่ง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Binary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กับ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MULTI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414588"/>
            <a:ext cx="7629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458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pitchFamily="34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4800600" y="129225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pitchFamily="34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66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pitchFamily="34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4783099" y="13112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00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4734596" y="126876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34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62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64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pitchFamily="34" charset="0"/>
              </a:rPr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32675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Confusion Matrix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10214"/>
              </p:ext>
            </p:extLst>
          </p:nvPr>
        </p:nvGraphicFramePr>
        <p:xfrm>
          <a:off x="1219200" y="2209800"/>
          <a:ext cx="6858000" cy="2032001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2364828"/>
                <a:gridCol w="2207172"/>
                <a:gridCol w="2286000"/>
              </a:tblGrid>
              <a:tr h="477567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Positive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Negative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/>
                    </a:solidFill>
                  </a:tcPr>
                </a:tc>
              </a:tr>
              <a:tr h="777217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Predicted 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  <a:p>
                      <a:pPr algn="l" fontAlgn="auto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(True Positive)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(False Positive)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777217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Predicted 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  <a:p>
                      <a:pPr algn="l" fontAlgn="auto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(False Negative)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(True Negative)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47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796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2060848"/>
            <a:ext cx="7634808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92" y="188640"/>
            <a:ext cx="8215064" cy="10801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เครื่องมือวัดประสิทธิภาพ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(Performance measures)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19071"/>
              </p:ext>
            </p:extLst>
          </p:nvPr>
        </p:nvGraphicFramePr>
        <p:xfrm>
          <a:off x="2483768" y="2852936"/>
          <a:ext cx="24971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9" name="Equation" r:id="rId4" imgW="1295280" imgH="368280" progId="Equation.DSMT4">
                  <p:embed/>
                </p:oleObj>
              </mc:Choice>
              <mc:Fallback>
                <p:oleObj name="Equation" r:id="rId4" imgW="1295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852936"/>
                        <a:ext cx="24971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865"/>
              </p:ext>
            </p:extLst>
          </p:nvPr>
        </p:nvGraphicFramePr>
        <p:xfrm>
          <a:off x="1475706" y="2156023"/>
          <a:ext cx="35163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0" name="Equation" r:id="rId6" imgW="1866600" imgH="368280" progId="Equation.DSMT4">
                  <p:embed/>
                </p:oleObj>
              </mc:Choice>
              <mc:Fallback>
                <p:oleObj name="Equation" r:id="rId6" imgW="1866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06" y="2156023"/>
                        <a:ext cx="3516313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663171"/>
              </p:ext>
            </p:extLst>
          </p:nvPr>
        </p:nvGraphicFramePr>
        <p:xfrm>
          <a:off x="2294856" y="3767336"/>
          <a:ext cx="2990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1" name="Equation" r:id="rId8" imgW="1536480" imgH="368280" progId="Equation.DSMT4">
                  <p:embed/>
                </p:oleObj>
              </mc:Choice>
              <mc:Fallback>
                <p:oleObj name="Equation" r:id="rId8" imgW="1536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56" y="3767336"/>
                        <a:ext cx="2990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2331"/>
              </p:ext>
            </p:extLst>
          </p:nvPr>
        </p:nvGraphicFramePr>
        <p:xfrm>
          <a:off x="2466306" y="5672336"/>
          <a:ext cx="42878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2" name="Equation" r:id="rId10" imgW="2234880" imgH="253800" progId="Equation.DSMT4">
                  <p:embed/>
                </p:oleObj>
              </mc:Choice>
              <mc:Fallback>
                <p:oleObj name="Equation" r:id="rId10" imgW="2234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306" y="5672336"/>
                        <a:ext cx="428783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18070"/>
              </p:ext>
            </p:extLst>
          </p:nvPr>
        </p:nvGraphicFramePr>
        <p:xfrm>
          <a:off x="2009106" y="4681736"/>
          <a:ext cx="48609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3" name="Equation" r:id="rId12" imgW="2565360" imgH="444240" progId="Equation.DSMT4">
                  <p:embed/>
                </p:oleObj>
              </mc:Choice>
              <mc:Fallback>
                <p:oleObj name="Equation" r:id="rId12" imgW="2565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106" y="4681736"/>
                        <a:ext cx="486092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7"/>
          <p:cNvSpPr txBox="1">
            <a:spLocks/>
          </p:cNvSpPr>
          <p:nvPr/>
        </p:nvSpPr>
        <p:spPr>
          <a:xfrm>
            <a:off x="609600" y="1371600"/>
            <a:ext cx="2895600" cy="360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500" b="1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JM" sz="1800" dirty="0" smtClean="0"/>
              <a:t>Performance measures</a:t>
            </a:r>
            <a:endParaRPr lang="en-JM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48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9838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Train-Test Validation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K-fold validation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Leave-one-out </a:t>
            </a:r>
            <a:endParaRPr lang="th-TH" sz="2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274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/>
              <a:t>“การทำเหมืองข้อมูล” กับ “สถิติ</a:t>
            </a:r>
            <a:r>
              <a:rPr lang="th-TH" sz="4000" dirty="0" smtClean="0"/>
              <a:t>” หรือสาขาอื่นๆ แตกต่าง</a:t>
            </a:r>
            <a:r>
              <a:rPr lang="th-TH" sz="4000" dirty="0"/>
              <a:t>กันอย่างไร 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244214" y="35179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58414" y="18415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234814" y="19177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549014" y="3060700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Data Mining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162806" y="2398871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Machine </a:t>
            </a:r>
            <a:r>
              <a:rPr lang="en-US" sz="24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Learning</a:t>
            </a:r>
            <a:br>
              <a:rPr lang="en-US" sz="24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24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/ Pattern Recognition</a:t>
            </a:r>
            <a:endParaRPr lang="en-US" sz="2400" b="1" dirty="0">
              <a:solidFill>
                <a:schemeClr val="bg1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97246" y="2374106"/>
            <a:ext cx="1371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Statistics/</a:t>
            </a:r>
            <a:b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AI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544946" y="4572000"/>
            <a:ext cx="1447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Database systems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32" y="1917700"/>
            <a:ext cx="4104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การทำเหมืองข้อมูล กับ สถิติ แตกต่างกันหรือไม่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การทำเหมืองข้อมูล ระบบจัดการฐานข้อมูล (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DBMS)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ใช่หรือไม่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ใช้กาวิเคราะห์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Correlation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แทน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Association Rule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ได้หรือไม่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?</a:t>
            </a:r>
            <a:endParaRPr lang="th-TH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5359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Train-test validation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19"/>
            <a:ext cx="42291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การแบ่งข้อมูลจะนิยมแบ่งเป็น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TRAIN:TEST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ที่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60:40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หรือ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70:30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6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Train-test validation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การแบ่งข้อมูลสัดส่วนของ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class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ในแต่สะส่วนทั้งใน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Train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Test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จะต้องใกล้เคียงกับสัดส่วนก่อนแบ่ง เช่น ในข้อมูลประกอบด้วย 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80012"/>
              </p:ext>
            </p:extLst>
          </p:nvPr>
        </p:nvGraphicFramePr>
        <p:xfrm>
          <a:off x="1572344" y="29969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th-TH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61633"/>
              </p:ext>
            </p:extLst>
          </p:nvPr>
        </p:nvGraphicFramePr>
        <p:xfrm>
          <a:off x="395536" y="5013176"/>
          <a:ext cx="388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th-TH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32219"/>
              </p:ext>
            </p:extLst>
          </p:nvPr>
        </p:nvGraphicFramePr>
        <p:xfrm>
          <a:off x="5580112" y="5013176"/>
          <a:ext cx="3215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1607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10 % of CLASS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th-TH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90 % of CLASS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th-TH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8775"/>
              </p:ext>
            </p:extLst>
          </p:nvPr>
        </p:nvGraphicFramePr>
        <p:xfrm>
          <a:off x="1547664" y="25541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4213"/>
              </p:ext>
            </p:extLst>
          </p:nvPr>
        </p:nvGraphicFramePr>
        <p:xfrm>
          <a:off x="395536" y="4581128"/>
          <a:ext cx="388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TRAIN DATA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88866"/>
              </p:ext>
            </p:extLst>
          </p:nvPr>
        </p:nvGraphicFramePr>
        <p:xfrm>
          <a:off x="5580112" y="4509120"/>
          <a:ext cx="3240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2339752" y="3429000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0"/>
          </p:cNvCxnSpPr>
          <p:nvPr/>
        </p:nvCxnSpPr>
        <p:spPr>
          <a:xfrm>
            <a:off x="5580112" y="3429000"/>
            <a:ext cx="16201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63" y="3697640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70%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ถูกแบ่งเป็น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Train Data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9577" y="3573016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3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0%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ถูกแบ่งเป็น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Train Data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79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K-fold cross validation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3666" name="Picture 2" descr="k-fold-cross-validation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643679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61912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92375" y="1528988"/>
            <a:ext cx="1772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ถ้าจำนวน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K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เท่ากับจำนวนข้อมูลจะเรียกว่า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Leave-one-out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09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792"/>
            <a:ext cx="7924800" cy="201622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en-US" sz="4800" b="1" dirty="0" smtClean="0">
                <a:latin typeface="BrowalliaUPC" pitchFamily="34" charset="-34"/>
                <a:cs typeface="BrowalliaUPC" pitchFamily="34" charset="-34"/>
              </a:rPr>
              <a:t>LAB: Classification </a:t>
            </a:r>
            <a:r>
              <a:rPr lang="th-TH" sz="4800" b="1" dirty="0" smtClean="0">
                <a:latin typeface="BrowalliaUPC" pitchFamily="34" charset="-34"/>
                <a:cs typeface="BrowalliaUPC" pitchFamily="34" charset="-34"/>
              </a:rPr>
              <a:t>โดยใช้ </a:t>
            </a:r>
            <a:r>
              <a:rPr lang="en-US" sz="4800" b="1" dirty="0" smtClean="0">
                <a:latin typeface="BrowalliaUPC" pitchFamily="34" charset="-34"/>
                <a:cs typeface="BrowalliaUPC" pitchFamily="34" charset="-34"/>
              </a:rPr>
              <a:t>RAPIDMINER</a:t>
            </a:r>
            <a:endParaRPr lang="en-US" sz="48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90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792"/>
            <a:ext cx="7924800" cy="201622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th-TH" sz="4800" b="1" dirty="0">
                <a:latin typeface="BrowalliaUPC" pitchFamily="34" charset="-34"/>
                <a:cs typeface="BrowalliaUPC" pitchFamily="34" charset="-34"/>
              </a:rPr>
              <a:t>ตัวอย่างการทำ </a:t>
            </a:r>
            <a:r>
              <a:rPr lang="en-US" sz="4800" b="1" dirty="0">
                <a:latin typeface="BrowalliaUPC" pitchFamily="34" charset="-34"/>
                <a:cs typeface="BrowalliaUPC" pitchFamily="34" charset="-34"/>
              </a:rPr>
              <a:t>Sentiment Analysis </a:t>
            </a:r>
            <a:r>
              <a:rPr lang="th-TH" sz="4800" b="1" dirty="0">
                <a:latin typeface="BrowalliaUPC" pitchFamily="34" charset="-34"/>
                <a:cs typeface="BrowalliaUPC" pitchFamily="34" charset="-34"/>
              </a:rPr>
              <a:t>โดยใช้วิธีการ </a:t>
            </a:r>
            <a:r>
              <a:rPr lang="en-US" sz="4800" b="1" dirty="0">
                <a:latin typeface="BrowalliaUPC" pitchFamily="34" charset="-34"/>
                <a:cs typeface="BrowalliaUPC" pitchFamily="34" charset="-34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26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Movie Reviews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52638"/>
            <a:ext cx="8717710" cy="296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1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28" y="130622"/>
            <a:ext cx="7924800" cy="92211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กำหนดข้อมูลตาม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14" y="1052736"/>
            <a:ext cx="745762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4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5" y="2370690"/>
            <a:ext cx="8437241" cy="24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0428" y="130622"/>
            <a:ext cx="7924800" cy="12101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สร้าง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Process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ภายใน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Process documents from files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41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04" y="1355981"/>
            <a:ext cx="5530982" cy="547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0428" y="130622"/>
            <a:ext cx="7924800" cy="12101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กำหนด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vector creation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ให้กับ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Process documents from files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3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ความหมาย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118072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Term Occurrence 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คือ</a:t>
            </a:r>
            <a:r>
              <a:rPr lang="th-TH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จำนวนครั้งที่คำนั้นปรากฏใน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เอกสาร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Binary Term </a:t>
            </a:r>
            <a:r>
              <a:rPr lang="en-US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Occurrence 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คือ</a:t>
            </a:r>
            <a:r>
              <a:rPr lang="th-TH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คำ</a:t>
            </a:r>
            <a:r>
              <a:rPr lang="th-TH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นั้นปรากฏใน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เอกสารหรือไม่ (ถ้ามีเป็น</a:t>
            </a:r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1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ถ้าไม่มีเป็น </a:t>
            </a:r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0)</a:t>
            </a:r>
            <a:endParaRPr lang="th-TH" sz="3200" b="1" dirty="0" smtClean="0">
              <a:solidFill>
                <a:srgbClr val="FFC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Term Frequency 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คือ สัดส่วนของจำนวนครั้งที่คำนั้นปรากฏในเอกสาร ต่อ คำในเอกสารทั้งหมด</a:t>
            </a:r>
          </a:p>
          <a:p>
            <a:pPr marL="0" indent="0">
              <a:buNone/>
            </a:pPr>
            <a:endParaRPr lang="th-TH" sz="3200" b="1" dirty="0">
              <a:solidFill>
                <a:srgbClr val="FFC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/>
            </a:r>
            <a:b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6549" y="4653136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TF(t)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= (Number of times term t appears in a document) /   (Total number of terms in the document).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แขนงวิชาต่างๆที่เกี่ยวข้องกับการทำเหมืองข้อมูล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55576" y="1736558"/>
            <a:ext cx="7579568" cy="3886200"/>
            <a:chOff x="192" y="1152"/>
            <a:chExt cx="5376" cy="2736"/>
          </a:xfrm>
        </p:grpSpPr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1440" cy="67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BrowalliaUPC" panose="020B0604020202020204" pitchFamily="34" charset="-34"/>
                  <a:cs typeface="BrowalliaUPC" panose="020B0604020202020204" pitchFamily="34" charset="-34"/>
                </a:rPr>
                <a:t>Data Mining</a:t>
              </a:r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1056" y="115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Database </a:t>
              </a:r>
            </a:p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Technology</a:t>
              </a: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Statistics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Machine</a:t>
              </a:r>
            </a:p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Learning</a:t>
              </a:r>
            </a:p>
          </p:txBody>
        </p:sp>
        <p:sp>
          <p:nvSpPr>
            <p:cNvPr id="15" name="Oval 24"/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Pattern</a:t>
              </a:r>
            </a:p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Recognition</a:t>
              </a:r>
            </a:p>
          </p:txBody>
        </p: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Algorithm</a:t>
              </a:r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Other</a:t>
              </a:r>
            </a:p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Disciplines</a:t>
              </a: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Visualization</a:t>
              </a:r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048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118072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TF(t)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= (Number of times term t appears in a document) /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(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Total number of terms in the document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).</a:t>
            </a:r>
          </a:p>
          <a:p>
            <a:r>
              <a:rPr lang="en-US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IDF(t)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=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log(Total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number of documents / Number of documents with term t in it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).</a:t>
            </a:r>
          </a:p>
          <a:p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8" y="4221336"/>
            <a:ext cx="5785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TF-IDF(t) = TF(t) * IDF(t)</a:t>
            </a:r>
            <a:endParaRPr lang="en-US" sz="6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49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2" y="1628800"/>
            <a:ext cx="884701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ตัวอย่างผลการวิเคราะห์โดยใช้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Binary Term Occurrence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03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" y="2528697"/>
            <a:ext cx="909719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นำข้อมูลที่ได้ไปทำ 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Classification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โดยกำหนดใน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process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ชื่อ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cross validation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85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91440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แสดงผลลัพธ์การทำ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Classification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38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560840" cy="53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แสดงโมเดล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Decision Tree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69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738538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สำหรับภาษาไทย ในส่วนของ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Process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documents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 จะต้องทำนอกโปรแกรม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(</a:t>
            </a:r>
            <a:r>
              <a:rPr lang="en-US" sz="4000" b="1" dirty="0" err="1" smtClean="0">
                <a:latin typeface="BrowalliaUPC" pitchFamily="34" charset="-34"/>
                <a:cs typeface="BrowalliaUPC" pitchFamily="34" charset="-34"/>
              </a:rPr>
              <a:t>Kucut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+ </a:t>
            </a:r>
            <a:r>
              <a:rPr lang="en-US" sz="4000" b="1" dirty="0" err="1" smtClean="0">
                <a:latin typeface="BrowalliaUPC" pitchFamily="34" charset="-34"/>
                <a:cs typeface="BrowalliaUPC" pitchFamily="34" charset="-34"/>
              </a:rPr>
              <a:t>Opennlp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+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เขียนโปรแกรมเพิ่ม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 และนำข้อมูลที่ได้มาทำการ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Classification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โดยใช้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000" b="1" dirty="0" err="1" smtClean="0">
                <a:latin typeface="BrowalliaUPC" pitchFamily="34" charset="-34"/>
                <a:cs typeface="BrowalliaUPC" pitchFamily="34" charset="-34"/>
              </a:rPr>
              <a:t>Rapidminer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ดังนั้นข้อมูลควรมีโครงสร้างดังต่อไปนี้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34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75339"/>
              </p:ext>
            </p:extLst>
          </p:nvPr>
        </p:nvGraphicFramePr>
        <p:xfrm>
          <a:off x="395537" y="188642"/>
          <a:ext cx="8496943" cy="639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/>
                <a:gridCol w="1512168"/>
                <a:gridCol w="1368152"/>
                <a:gridCol w="1152128"/>
                <a:gridCol w="1152128"/>
                <a:gridCol w="648072"/>
                <a:gridCol w="1296144"/>
              </a:tblGrid>
              <a:tr h="2072800">
                <a:tc>
                  <a:txBody>
                    <a:bodyPr/>
                    <a:lstStyle/>
                    <a:p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เอกสารเลขที่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Label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(</a:t>
                      </a:r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Class)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</a:t>
                      </a:r>
                      <a:endParaRPr lang="en-US" sz="4000" dirty="0" smtClean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3</a:t>
                      </a:r>
                      <a:endParaRPr lang="en-US" sz="4000" dirty="0" smtClean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…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n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Positive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Negative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3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Negative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…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m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Positive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47864" y="2204864"/>
            <a:ext cx="5616624" cy="4320480"/>
          </a:xfrm>
          <a:prstGeom prst="rect">
            <a:avLst/>
          </a:prstGeom>
          <a:solidFill>
            <a:srgbClr val="FFC000">
              <a:alpha val="1803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99792" y="1665818"/>
            <a:ext cx="648072" cy="5390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711711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แสดงค่า </a:t>
            </a:r>
            <a:r>
              <a:rPr lang="en-US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Term Occurrence, Binary Term Occurrence, Term Frequency </a:t>
            </a:r>
            <a:r>
              <a:rPr lang="th-TH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หรือ ค่า </a:t>
            </a:r>
            <a:r>
              <a:rPr lang="en-US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TF-IDF </a:t>
            </a:r>
            <a:r>
              <a:rPr lang="th-TH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อย่างใดอย่างหนึ่ง</a:t>
            </a:r>
            <a:endParaRPr lang="en-US" sz="3200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0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9248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en-US" sz="7200" b="1" dirty="0">
                <a:latin typeface="BrowalliaUPC" pitchFamily="34" charset="-34"/>
                <a:cs typeface="BrowalliaUPC" pitchFamily="34" charset="-34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414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การค้นหาความรู้ในฐานข้อมูล </a:t>
            </a:r>
            <a:r>
              <a:rPr lang="en-US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(KDD)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6" name="กลุ่ม 5"/>
          <p:cNvGrpSpPr/>
          <p:nvPr/>
        </p:nvGrpSpPr>
        <p:grpSpPr>
          <a:xfrm>
            <a:off x="190220" y="1700808"/>
            <a:ext cx="8775732" cy="4025304"/>
            <a:chOff x="190220" y="1700808"/>
            <a:chExt cx="8775732" cy="4025304"/>
          </a:xfrm>
        </p:grpSpPr>
        <p:pic>
          <p:nvPicPr>
            <p:cNvPr id="5" name="Picture 2" descr="C:\Users\WINDOWS\Pictures\RapidMiner\Fayyad96kdd-proces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20" y="1700808"/>
              <a:ext cx="8775732" cy="402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23728" y="4730660"/>
              <a:ext cx="750526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 Data</a:t>
              </a:r>
              <a:endParaRPr lang="th-TH" sz="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0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24800" cy="850106"/>
          </a:xfrm>
        </p:spPr>
        <p:txBody>
          <a:bodyPr/>
          <a:lstStyle/>
          <a:p>
            <a:r>
              <a:rPr lang="en-US" sz="4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Cross-Industry Standard Process for Data </a:t>
            </a:r>
            <a:r>
              <a:rPr lang="en-US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Mining (CRISP-DM)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6811" cy="433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6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924800" cy="864096"/>
          </a:xfrm>
        </p:spPr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กฎความสัมพันธ์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Association Rule)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/>
          <a:lstStyle/>
          <a:p>
            <a:pPr marL="57150" indent="0">
              <a:buNone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แสดงความสัมพันธ์ของเหตุการณ์หรือวัตถุ ที่เกิดขึ้นพร้อมกัน ตัวอย่างของการประยุกต์ใช้กฎเชื่อมโยง เช่น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วิเคราะห์ข้อมูล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การซื้อสินค้า (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Market basket analysis) </a:t>
            </a:r>
          </a:p>
          <a:p>
            <a:pPr lvl="1"/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การวิเคราะห์เพื่อจัดชั้นวางสินค้า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Supermarket shelf management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)</a:t>
            </a:r>
          </a:p>
        </p:txBody>
      </p:sp>
      <p:pic>
        <p:nvPicPr>
          <p:cNvPr id="5140" name="Picture 20" descr="http://im.ft-static.com/content/images/a4087614-5ec9-11e0-8e7d-00144feab49a.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7"/>
            <a:ext cx="3756670" cy="2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2472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1843</TotalTime>
  <Words>1892</Words>
  <Application>Microsoft Office PowerPoint</Application>
  <PresentationFormat>On-screen Show (4:3)</PresentationFormat>
  <Paragraphs>449</Paragraphs>
  <Slides>67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Horizon</vt:lpstr>
      <vt:lpstr>Visio</vt:lpstr>
      <vt:lpstr>Document</vt:lpstr>
      <vt:lpstr>Equation</vt:lpstr>
      <vt:lpstr>Data MINING WITH RAPIDMINER STUDIO</vt:lpstr>
      <vt:lpstr>OUTLINE</vt:lpstr>
      <vt:lpstr>การทำเหมืองข้อมูล(Data Mining) คืออะไร</vt:lpstr>
      <vt:lpstr>ตัวอย่างวิเคราะห์ด้วยเทคนิคการทำเหมืองข้อมูล</vt:lpstr>
      <vt:lpstr>“การทำเหมืองข้อมูล” กับ “สถิติ” หรือสาขาอื่นๆ แตกต่างกันอย่างไร </vt:lpstr>
      <vt:lpstr>แขนงวิชาต่างๆที่เกี่ยวข้องกับการทำเหมืองข้อมูล</vt:lpstr>
      <vt:lpstr>การค้นหาความรู้ในฐานข้อมูล (KDD)</vt:lpstr>
      <vt:lpstr>Cross-Industry Standard Process for Data Mining (CRISP-DM)</vt:lpstr>
      <vt:lpstr>กฎความสัมพันธ์ (Association Rule)</vt:lpstr>
      <vt:lpstr>กฎความสัมพันธ์ (Association Rule)</vt:lpstr>
      <vt:lpstr>การจำแนก (Classification)</vt:lpstr>
      <vt:lpstr>การจำแนก (Classification)</vt:lpstr>
      <vt:lpstr>การจำแนก (Classification)</vt:lpstr>
      <vt:lpstr>การจัดกลุ่ม (Clustering)</vt:lpstr>
      <vt:lpstr>การจัดกลุ่ม (Clustering)</vt:lpstr>
      <vt:lpstr>สรุปเทคนิคการทำเหมืองข้อมูล</vt:lpstr>
      <vt:lpstr>เริ่มต้นใช้งาน Rapid Miner และการเตรียมข้อมูล</vt:lpstr>
      <vt:lpstr>ชนิดข้อมูล</vt:lpstr>
      <vt:lpstr>Outlier</vt:lpstr>
      <vt:lpstr>เทคนิคการจำแนกข้อมูล (Classification)</vt:lpstr>
      <vt:lpstr>การทำงานของเทคนิคการจำแนกข้อมูล</vt:lpstr>
      <vt:lpstr>Decision Tree</vt:lpstr>
      <vt:lpstr>Decision Tree Induction</vt:lpstr>
      <vt:lpstr>Decision Tree Induction</vt:lpstr>
      <vt:lpstr>Decision Tree Induction</vt:lpstr>
      <vt:lpstr>Decision Tree Induction</vt:lpstr>
      <vt:lpstr>Comparison among Splitting Criteria</vt:lpstr>
      <vt:lpstr>Impurity Measure</vt:lpstr>
      <vt:lpstr>Impurity Measure</vt:lpstr>
      <vt:lpstr>Impurity Measure</vt:lpstr>
      <vt:lpstr>ตัวอย่างการใช้ Decision Tree</vt:lpstr>
      <vt:lpstr>Another Example of Decision Tree</vt:lpstr>
      <vt:lpstr>การทำงานของเทคนิคการจำแนกข้อมูล</vt:lpstr>
      <vt:lpstr>การทำงานของเทคนิคการจำแนกข้อมูล</vt:lpstr>
      <vt:lpstr>ตัวอย่างข้อมูล</vt:lpstr>
      <vt:lpstr>ตัวอย่างการแบ่งข้อมูลที่มีสองค่า</vt:lpstr>
      <vt:lpstr>ตัวอย่างการแบ่งข้อมูล Nominal</vt:lpstr>
      <vt:lpstr>ตัวอย่างการแบ่งข้อมูล Ordinal</vt:lpstr>
      <vt:lpstr>ตัวอย่างการแบ่งข้อมูลที่เป็นตัวเลข</vt:lpstr>
      <vt:lpstr>เปรียบเทียบการแบ่ง Binary กับ MULTI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Confusion Matrix</vt:lpstr>
      <vt:lpstr>เครื่องมือวัดประสิทธิภาพ (Performance measures)</vt:lpstr>
      <vt:lpstr>Cross validation</vt:lpstr>
      <vt:lpstr>Train-test validation</vt:lpstr>
      <vt:lpstr>Train-test validation</vt:lpstr>
      <vt:lpstr>K-fold cross validation</vt:lpstr>
      <vt:lpstr>LAB: Classification โดยใช้ RAPIDMINER</vt:lpstr>
      <vt:lpstr>ตัวอย่างการทำ Sentiment Analysis โดยใช้วิธีการ Classification</vt:lpstr>
      <vt:lpstr>Movie Reviews</vt:lpstr>
      <vt:lpstr>กำหนดข้อมูลตาม class</vt:lpstr>
      <vt:lpstr>PowerPoint Presentation</vt:lpstr>
      <vt:lpstr>PowerPoint Presentation</vt:lpstr>
      <vt:lpstr>ความหมาย</vt:lpstr>
      <vt:lpstr>TF-IDF</vt:lpstr>
      <vt:lpstr>ตัวอย่างผลการวิเคราะห์โดยใช้ Binary Term Occurrence</vt:lpstr>
      <vt:lpstr>นำข้อมูลที่ได้ไปทำ  Classification โดยกำหนดใน process ชื่อ cross validation</vt:lpstr>
      <vt:lpstr>แสดงผลลัพธ์การทำ Classification</vt:lpstr>
      <vt:lpstr>แสดงโมเดล Decision Tree</vt:lpstr>
      <vt:lpstr>สำหรับภาษาไทย ในส่วนของ Process documents จะต้องทำนอกโปรแกรม (Kucut + Opennlp + เขียนโปรแกรมเพิ่ม) และนำข้อมูลที่ได้มาทำการ Classification โดยใช้ Rapidminer ดังนั้นข้อมูลควรมีโครงสร้างดังต่อไปนี้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WITH RAPIDMINER STUDIO</dc:title>
  <dc:creator>WINDOWS</dc:creator>
  <cp:lastModifiedBy>Kesinee Boonchuay</cp:lastModifiedBy>
  <cp:revision>112</cp:revision>
  <dcterms:created xsi:type="dcterms:W3CDTF">2015-06-25T17:36:21Z</dcterms:created>
  <dcterms:modified xsi:type="dcterms:W3CDTF">2016-11-18T20:16:40Z</dcterms:modified>
</cp:coreProperties>
</file>