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  <p:embeddedFont>
      <p:font typeface="Goudy Type" panose="000005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>
        <p:scale>
          <a:sx n="67" d="100"/>
          <a:sy n="67" d="100"/>
        </p:scale>
        <p:origin x="-141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 Score Of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Popularity Score</c:v>
                </c:pt>
              </c:strCache>
            </c:strRef>
          </c:tx>
          <c:spPr>
            <a:solidFill>
              <a:srgbClr val="A100FF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Sheet1!$A$2:$A$22</c15:sqref>
                  </c15:fullRef>
                </c:ext>
              </c:extLst>
              <c:f>Sheet1!$A$2:$A$7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Sheet1!$B$2:$B$22</c15:sqref>
                  </c15:fullRef>
                </c:ext>
              </c:extLst>
              <c:f>Sheet1!$B$2:$B$7</c:f>
              <c:numCache>
                <c:formatCode>General</c:formatCode>
                <c:ptCount val="6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63-4CFF-B0A2-6A5D1DC2FE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1388468959"/>
        <c:axId val="1388468127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 flip="none" rotWithShape="1">
                    <a:gsLst>
                      <a:gs pos="0">
                        <a:schemeClr val="accent4"/>
                      </a:gs>
                      <a:gs pos="75000">
                        <a:schemeClr val="accent4">
                          <a:lumMod val="60000"/>
                          <a:lumOff val="40000"/>
                        </a:schemeClr>
                      </a:gs>
                      <a:gs pos="51000">
                        <a:schemeClr val="accent4">
                          <a:alpha val="75000"/>
                        </a:schemeClr>
                      </a:gs>
                      <a:gs pos="100000">
                        <a:schemeClr val="accent4">
                          <a:lumMod val="20000"/>
                          <a:lumOff val="80000"/>
                          <a:alpha val="15000"/>
                        </a:schemeClr>
                      </a:gs>
                    </a:gsLst>
                    <a:lin ang="10800000" scaled="1"/>
                    <a:tileRect/>
                  </a:gra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Sheet1!$A$2:$A$22</c15:sqref>
                        </c15:fullRef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5"/>
                      <c:pt idx="0">
                        <c:v>Animals</c:v>
                      </c:pt>
                      <c:pt idx="1">
                        <c:v>science</c:v>
                      </c:pt>
                      <c:pt idx="2">
                        <c:v>healthy eating</c:v>
                      </c:pt>
                      <c:pt idx="3">
                        <c:v>technology</c:v>
                      </c:pt>
                      <c:pt idx="4">
                        <c:v>food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Sheet1!$C$2:$C$22</c15:sqref>
                        </c15:fullRef>
                        <c15:formulaRef>
                          <c15:sqref>Sheet1!$C$2:$C$7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E63-4CFF-B0A2-6A5D1DC2FE94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gradFill flip="none" rotWithShape="1">
                    <a:gsLst>
                      <a:gs pos="0">
                        <a:schemeClr val="accent4">
                          <a:tint val="65000"/>
                        </a:schemeClr>
                      </a:gs>
                      <a:gs pos="75000">
                        <a:schemeClr val="accent4">
                          <a:tint val="65000"/>
                          <a:lumMod val="60000"/>
                          <a:lumOff val="40000"/>
                        </a:schemeClr>
                      </a:gs>
                      <a:gs pos="51000">
                        <a:schemeClr val="accent4">
                          <a:tint val="65000"/>
                          <a:alpha val="75000"/>
                        </a:schemeClr>
                      </a:gs>
                      <a:gs pos="100000">
                        <a:schemeClr val="accent4">
                          <a:tint val="65000"/>
                          <a:lumMod val="20000"/>
                          <a:lumOff val="80000"/>
                          <a:alpha val="15000"/>
                        </a:schemeClr>
                      </a:gs>
                    </a:gsLst>
                    <a:lin ang="10800000" scaled="1"/>
                    <a:tileRect/>
                  </a:gra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Sheet1!$A$2:$A$22</c15:sqref>
                        </c15:fullRef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5"/>
                      <c:pt idx="0">
                        <c:v>Animals</c:v>
                      </c:pt>
                      <c:pt idx="1">
                        <c:v>science</c:v>
                      </c:pt>
                      <c:pt idx="2">
                        <c:v>healthy eating</c:v>
                      </c:pt>
                      <c:pt idx="3">
                        <c:v>technology</c:v>
                      </c:pt>
                      <c:pt idx="4">
                        <c:v>food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Sheet1!$D$2:$D$22</c15:sqref>
                        </c15:fullRef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0E63-4CFF-B0A2-6A5D1DC2FE94}"/>
                  </c:ext>
                </c:extLst>
              </c15:ser>
            </c15:filteredBarSeries>
          </c:ext>
        </c:extLst>
      </c:barChart>
      <c:catAx>
        <c:axId val="13884689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8468127"/>
        <c:crosses val="autoZero"/>
        <c:auto val="1"/>
        <c:lblAlgn val="ctr"/>
        <c:lblOffset val="100"/>
        <c:noMultiLvlLbl val="0"/>
      </c:catAx>
      <c:valAx>
        <c:axId val="138846812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8468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Popularity</a:t>
            </a:r>
            <a:r>
              <a:rPr lang="en-US" sz="2800" baseline="0" dirty="0"/>
              <a:t> Percentage Shares By Top 5 Categories</a:t>
            </a:r>
            <a:endParaRPr lang="en-US" sz="2800" dirty="0"/>
          </a:p>
        </c:rich>
      </c:tx>
      <c:layout>
        <c:manualLayout>
          <c:xMode val="edge"/>
          <c:yMode val="edge"/>
          <c:x val="0.19027812993570772"/>
          <c:y val="0.167181292086740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CD2-4DA0-B9FE-5B41B7C7F2B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CD2-4DA0-B9FE-5B41B7C7F2B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CD2-4DA0-B9FE-5B41B7C7F2B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CD2-4DA0-B9FE-5B41B7C7F2B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CD2-4DA0-B9FE-5B41B7C7F2B0}"/>
              </c:ext>
            </c:extLst>
          </c:dPt>
          <c:dLbls>
            <c:dLbl>
              <c:idx val="0"/>
              <c:layout>
                <c:manualLayout>
                  <c:x val="-7.4164206036745409E-2"/>
                  <c:y val="0.1348769685039370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CD2-4DA0-B9FE-5B41B7C7F2B0}"/>
                </c:ext>
              </c:extLst>
            </c:dLbl>
            <c:dLbl>
              <c:idx val="1"/>
              <c:layout>
                <c:manualLayout>
                  <c:x val="-0.10331922572178477"/>
                  <c:y val="-3.940637303149606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CD2-4DA0-B9FE-5B41B7C7F2B0}"/>
                </c:ext>
              </c:extLst>
            </c:dLbl>
            <c:dLbl>
              <c:idx val="2"/>
              <c:layout>
                <c:manualLayout>
                  <c:x val="1.0378075787401575E-2"/>
                  <c:y val="-0.1931363188976378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D2-4DA0-B9FE-5B41B7C7F2B0}"/>
                </c:ext>
              </c:extLst>
            </c:dLbl>
            <c:dLbl>
              <c:idx val="3"/>
              <c:layout>
                <c:manualLayout>
                  <c:x val="9.7261729002624669E-2"/>
                  <c:y val="-3.06603100393700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CD2-4DA0-B9FE-5B41B7C7F2B0}"/>
                </c:ext>
              </c:extLst>
            </c:dLbl>
            <c:dLbl>
              <c:idx val="4"/>
              <c:layout>
                <c:manualLayout>
                  <c:x val="6.9791666666666627E-2"/>
                  <c:y val="0.1177555364173228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55208333333333E-2"/>
                      <c:h val="3.789062499999999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CD2-4DA0-B9FE-5B41B7C7F2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D2-4DA0-B9FE-5B41B7C7F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9409440616797897"/>
          <c:y val="0.81121874999999988"/>
          <c:w val="9.9590891487590857E-2"/>
          <c:h val="0.188781204903140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F3FC0-3788-47BB-8AE0-F974EE924D0D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D1CBE77C-CE78-437C-B1EE-742DA24D81E9}">
      <dgm:prSet phldrT="[Text]"/>
      <dgm:spPr/>
      <dgm:t>
        <a:bodyPr/>
        <a:lstStyle/>
        <a:p>
          <a:endParaRPr lang="en-SG" dirty="0"/>
        </a:p>
      </dgm:t>
    </dgm:pt>
    <dgm:pt modelId="{62A4A3BD-DE39-46E6-85BA-BDACC19919B7}" type="parTrans" cxnId="{BC0E4432-A5A2-4848-AC0F-F9AFDDE0F102}">
      <dgm:prSet/>
      <dgm:spPr/>
      <dgm:t>
        <a:bodyPr/>
        <a:lstStyle/>
        <a:p>
          <a:endParaRPr lang="en-SG"/>
        </a:p>
      </dgm:t>
    </dgm:pt>
    <dgm:pt modelId="{5586091B-C0C8-4F85-A87F-774624D0A0F9}" type="sibTrans" cxnId="{BC0E4432-A5A2-4848-AC0F-F9AFDDE0F10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SG"/>
        </a:p>
      </dgm:t>
      <dgm:extLst>
        <a:ext uri="{E40237B7-FDA0-4F09-8148-C483321AD2D9}">
          <dgm14:cNvPr xmlns:dgm14="http://schemas.microsoft.com/office/drawing/2010/diagram" id="0" name="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1689CC54-53A0-C888-A832-9267C19E159E}"/>
              </a:ext>
            </a:extLst>
          </dgm14:cNvPr>
        </a:ext>
      </dgm:extLst>
    </dgm:pt>
    <dgm:pt modelId="{74F68310-F05D-46DC-AABE-CC19D0CD08DD}" type="pres">
      <dgm:prSet presAssocID="{C86F3FC0-3788-47BB-8AE0-F974EE924D0D}" presName="Name0" presStyleCnt="0">
        <dgm:presLayoutVars>
          <dgm:chMax val="7"/>
          <dgm:chPref val="7"/>
          <dgm:dir/>
        </dgm:presLayoutVars>
      </dgm:prSet>
      <dgm:spPr/>
    </dgm:pt>
    <dgm:pt modelId="{25D9A218-B2D2-4982-9CBA-348100B352E9}" type="pres">
      <dgm:prSet presAssocID="{C86F3FC0-3788-47BB-8AE0-F974EE924D0D}" presName="Name1" presStyleCnt="0"/>
      <dgm:spPr/>
    </dgm:pt>
    <dgm:pt modelId="{63437656-9D3E-4C65-870D-14435931BECA}" type="pres">
      <dgm:prSet presAssocID="{5586091B-C0C8-4F85-A87F-774624D0A0F9}" presName="picture_1" presStyleCnt="0"/>
      <dgm:spPr/>
    </dgm:pt>
    <dgm:pt modelId="{987BEA36-56EC-4DCC-94CD-634208879095}" type="pres">
      <dgm:prSet presAssocID="{5586091B-C0C8-4F85-A87F-774624D0A0F9}" presName="pictureRepeatNode" presStyleLbl="alignImgPlace1" presStyleIdx="0" presStyleCnt="1" custScaleY="126184" custLinFactNeighborX="10357" custLinFactNeighborY="868"/>
      <dgm:spPr/>
    </dgm:pt>
    <dgm:pt modelId="{94B56755-EC82-4735-A246-0B4A74A79C37}" type="pres">
      <dgm:prSet presAssocID="{D1CBE77C-CE78-437C-B1EE-742DA24D81E9}" presName="text_1" presStyleLbl="node1" presStyleIdx="0" presStyleCnt="0">
        <dgm:presLayoutVars>
          <dgm:bulletEnabled val="1"/>
        </dgm:presLayoutVars>
      </dgm:prSet>
      <dgm:spPr/>
    </dgm:pt>
  </dgm:ptLst>
  <dgm:cxnLst>
    <dgm:cxn modelId="{8D349D01-2D1C-40B9-AA0A-99EE22B4E2A0}" type="presOf" srcId="{D1CBE77C-CE78-437C-B1EE-742DA24D81E9}" destId="{94B56755-EC82-4735-A246-0B4A74A79C37}" srcOrd="0" destOrd="0" presId="urn:microsoft.com/office/officeart/2008/layout/CircularPictureCallout"/>
    <dgm:cxn modelId="{BC0E4432-A5A2-4848-AC0F-F9AFDDE0F102}" srcId="{C86F3FC0-3788-47BB-8AE0-F974EE924D0D}" destId="{D1CBE77C-CE78-437C-B1EE-742DA24D81E9}" srcOrd="0" destOrd="0" parTransId="{62A4A3BD-DE39-46E6-85BA-BDACC19919B7}" sibTransId="{5586091B-C0C8-4F85-A87F-774624D0A0F9}"/>
    <dgm:cxn modelId="{52BDE46C-BA7B-46E0-AE5F-B442AD5326FA}" type="presOf" srcId="{5586091B-C0C8-4F85-A87F-774624D0A0F9}" destId="{987BEA36-56EC-4DCC-94CD-634208879095}" srcOrd="0" destOrd="0" presId="urn:microsoft.com/office/officeart/2008/layout/CircularPictureCallout"/>
    <dgm:cxn modelId="{7A654C84-8E32-4669-B40F-B73ACB18F7A1}" type="presOf" srcId="{C86F3FC0-3788-47BB-8AE0-F974EE924D0D}" destId="{74F68310-F05D-46DC-AABE-CC19D0CD08DD}" srcOrd="0" destOrd="0" presId="urn:microsoft.com/office/officeart/2008/layout/CircularPictureCallout"/>
    <dgm:cxn modelId="{9246177E-3618-4AE6-8BF8-88FEF2A3203A}" type="presParOf" srcId="{74F68310-F05D-46DC-AABE-CC19D0CD08DD}" destId="{25D9A218-B2D2-4982-9CBA-348100B352E9}" srcOrd="0" destOrd="0" presId="urn:microsoft.com/office/officeart/2008/layout/CircularPictureCallout"/>
    <dgm:cxn modelId="{91D2B51D-23EC-41B0-B0DB-2BD2BB051A60}" type="presParOf" srcId="{25D9A218-B2D2-4982-9CBA-348100B352E9}" destId="{63437656-9D3E-4C65-870D-14435931BECA}" srcOrd="0" destOrd="0" presId="urn:microsoft.com/office/officeart/2008/layout/CircularPictureCallout"/>
    <dgm:cxn modelId="{3E04947A-4183-44CC-8BE8-AE2A0BAFBE52}" type="presParOf" srcId="{63437656-9D3E-4C65-870D-14435931BECA}" destId="{987BEA36-56EC-4DCC-94CD-634208879095}" srcOrd="0" destOrd="0" presId="urn:microsoft.com/office/officeart/2008/layout/CircularPictureCallout"/>
    <dgm:cxn modelId="{31FE0327-2BE1-43EA-A0DA-BA2DD6032F67}" type="presParOf" srcId="{25D9A218-B2D2-4982-9CBA-348100B352E9}" destId="{94B56755-EC82-4735-A246-0B4A74A79C37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BEA36-56EC-4DCC-94CD-634208879095}">
      <dsp:nvSpPr>
        <dsp:cNvPr id="0" name=""/>
        <dsp:cNvSpPr/>
      </dsp:nvSpPr>
      <dsp:spPr>
        <a:xfrm>
          <a:off x="1155300" y="432626"/>
          <a:ext cx="1914112" cy="241530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B56755-EC82-4735-A246-0B4A74A79C37}">
      <dsp:nvSpPr>
        <dsp:cNvPr id="0" name=""/>
        <dsp:cNvSpPr/>
      </dsp:nvSpPr>
      <dsp:spPr>
        <a:xfrm>
          <a:off x="1301596" y="1683001"/>
          <a:ext cx="1225031" cy="63165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500" kern="1200" dirty="0"/>
        </a:p>
      </dsp:txBody>
      <dsp:txXfrm>
        <a:off x="1301596" y="1683001"/>
        <a:ext cx="1225031" cy="631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7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11" Type="http://schemas.microsoft.com/office/2007/relationships/diagramDrawing" Target="../diagrams/drawing1.xml"/><Relationship Id="rId5" Type="http://schemas.openxmlformats.org/officeDocument/2006/relationships/image" Target="../media/image14.jpeg"/><Relationship Id="rId10" Type="http://schemas.openxmlformats.org/officeDocument/2006/relationships/diagramColors" Target="../diagrams/colors1.xml"/><Relationship Id="rId4" Type="http://schemas.openxmlformats.org/officeDocument/2006/relationships/image" Target="../media/image8.svg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</a:t>
            </a:r>
            <a:r>
              <a:rPr lang="en-US" sz="10533" spc="-105" dirty="0">
                <a:solidFill>
                  <a:srgbClr val="FFFFFF"/>
                </a:solidFill>
                <a:latin typeface="+mj-lt"/>
              </a:rPr>
              <a:t>Title</a:t>
            </a: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4517228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724400" y="331279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1837619"/>
            <a:chOff x="0" y="-47625"/>
            <a:chExt cx="7569956" cy="2450159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2450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-21" dirty="0">
                  <a:solidFill>
                    <a:srgbClr val="000000"/>
                  </a:solidFill>
                </a:rPr>
                <a:t>Analysis</a:t>
              </a:r>
            </a:p>
            <a:p>
              <a:pPr>
                <a:lnSpc>
                  <a:spcPts val="2940"/>
                </a:lnSpc>
              </a:pPr>
              <a:r>
                <a:rPr lang="en-US" sz="2100" spc="-21" dirty="0">
                  <a:solidFill>
                    <a:srgbClr val="000000"/>
                  </a:solidFill>
                  <a:latin typeface="Goudy Type" panose="020B0604020202020204" pitchFamily="2" charset="0"/>
                </a:rPr>
                <a:t>Animals and Science are the top most popular categories of content which shows that people enjoy facts and real-life content most</a:t>
              </a:r>
            </a:p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FE53970-F733-2A74-63E9-D9925CD124FF}"/>
              </a:ext>
            </a:extLst>
          </p:cNvPr>
          <p:cNvSpPr txBox="1"/>
          <p:nvPr/>
        </p:nvSpPr>
        <p:spPr>
          <a:xfrm>
            <a:off x="11581833" y="3898797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Insight</a:t>
            </a:r>
          </a:p>
          <a:p>
            <a:r>
              <a:rPr lang="en-US" sz="2400" dirty="0"/>
              <a:t>Science and technology are common themes in top 5 categories. This can be used to understand your audience better. Creating content with these two categories will help to get more user engagement.</a:t>
            </a:r>
          </a:p>
          <a:p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7AB85A-8A96-448B-2290-3D13E1D37815}"/>
              </a:ext>
            </a:extLst>
          </p:cNvPr>
          <p:cNvSpPr txBox="1"/>
          <p:nvPr/>
        </p:nvSpPr>
        <p:spPr>
          <a:xfrm>
            <a:off x="11540206" y="6862989"/>
            <a:ext cx="5760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Next Step</a:t>
            </a:r>
          </a:p>
          <a:p>
            <a:r>
              <a:rPr lang="en-US" sz="2400" dirty="0"/>
              <a:t>Your next step is to use the analysis and insights that our team has provided you with to create more user engagement. Our team can help you with that.</a:t>
            </a:r>
            <a:endParaRPr lang="en-SG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</a:t>
            </a:r>
            <a:r>
              <a:rPr lang="en-US" sz="2600" spc="-26" dirty="0">
                <a:solidFill>
                  <a:srgbClr val="FFFFFF"/>
                </a:solidFill>
                <a:latin typeface="+mj-lt"/>
              </a:rPr>
              <a:t>QUESTIONS</a:t>
            </a: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</a:t>
            </a: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Today's</a:t>
              </a: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 </a:t>
              </a: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233754-3267-E177-A79A-01FE6C5F41AC}"/>
              </a:ext>
            </a:extLst>
          </p:cNvPr>
          <p:cNvSpPr txBox="1"/>
          <p:nvPr/>
        </p:nvSpPr>
        <p:spPr>
          <a:xfrm>
            <a:off x="8763000" y="2951507"/>
            <a:ext cx="65559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Buzz is a fast-growing technology unicorn that needs help to create, collect and analyze the huge amount of data they collect daily.</a:t>
            </a:r>
          </a:p>
          <a:p>
            <a:endParaRPr lang="en-US" dirty="0"/>
          </a:p>
          <a:p>
            <a:r>
              <a:rPr lang="en-US" dirty="0"/>
              <a:t>Accenture has started a 3-month initial project to provide them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audit of the big data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 of the successful 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analysis of their content categories that highlights the top 5 categories with the largest aggregate popularity </a:t>
            </a:r>
            <a:br>
              <a:rPr lang="en-US" dirty="0"/>
            </a:br>
            <a:endParaRPr lang="en-S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73C494-5085-7AA3-A904-7BA96C746D0B}"/>
              </a:ext>
            </a:extLst>
          </p:cNvPr>
          <p:cNvSpPr txBox="1"/>
          <p:nvPr/>
        </p:nvSpPr>
        <p:spPr>
          <a:xfrm>
            <a:off x="2438399" y="5448300"/>
            <a:ext cx="67796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OVER 10,000 POSTS PER DAY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algn="r"/>
            <a:r>
              <a:rPr lang="en-US" sz="3200" b="1" dirty="0">
                <a:solidFill>
                  <a:schemeClr val="bg1"/>
                </a:solidFill>
              </a:rPr>
              <a:t>OVER 3,650,000 POSTS PER YEAR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HOW TO CAPITALIZE ON IT WHEN THERE IS SO MUCH?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ANALYZE TO FIND TOP 5  MOST POPULAR CONTENTS CATEGORIES OF SOCIAL BUZZ.</a:t>
            </a:r>
            <a:endParaRPr lang="en-SG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71071" y="1399507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</a:t>
            </a:r>
            <a:r>
              <a:rPr lang="en-US" sz="8000" spc="-80" dirty="0">
                <a:solidFill>
                  <a:srgbClr val="000000"/>
                </a:solidFill>
                <a:latin typeface="+mj-lt"/>
              </a:rPr>
              <a:t>Analytics</a:t>
            </a: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</a:t>
            </a:r>
            <a:r>
              <a:rPr lang="en-US" sz="8000" spc="-80" dirty="0">
                <a:solidFill>
                  <a:srgbClr val="000000"/>
                </a:solidFill>
                <a:latin typeface="+mj-lt"/>
              </a:rPr>
              <a:t>team</a:t>
            </a: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C667450A-55D2-88F6-19CA-9861B13D1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9710372"/>
              </p:ext>
            </p:extLst>
          </p:nvPr>
        </p:nvGraphicFramePr>
        <p:xfrm>
          <a:off x="10465582" y="6509267"/>
          <a:ext cx="3828224" cy="324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68F8481-0973-6E6E-4508-B8EA142B811A}"/>
              </a:ext>
            </a:extLst>
          </p:cNvPr>
          <p:cNvSpPr txBox="1"/>
          <p:nvPr/>
        </p:nvSpPr>
        <p:spPr>
          <a:xfrm>
            <a:off x="14293806" y="2095500"/>
            <a:ext cx="269879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Andrew Fleming</a:t>
            </a:r>
          </a:p>
          <a:p>
            <a:r>
              <a:rPr lang="en-US" dirty="0"/>
              <a:t>Chief Technical Architect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Marcus </a:t>
            </a:r>
            <a:r>
              <a:rPr lang="en-US" b="1" dirty="0" err="1"/>
              <a:t>Rompton</a:t>
            </a:r>
            <a:endParaRPr lang="en-US" b="1" dirty="0"/>
          </a:p>
          <a:p>
            <a:r>
              <a:rPr lang="en-US" dirty="0"/>
              <a:t>Senior Principal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Bhavana Kaushik( myself)</a:t>
            </a:r>
            <a:endParaRPr lang="en-US" dirty="0"/>
          </a:p>
          <a:p>
            <a:r>
              <a:rPr lang="en-US" dirty="0"/>
              <a:t>Data Analyst</a:t>
            </a:r>
            <a:endParaRPr lang="en-SG" dirty="0"/>
          </a:p>
          <a:p>
            <a:endParaRPr lang="en-SG" dirty="0"/>
          </a:p>
          <a:p>
            <a:endParaRPr lang="en-US" dirty="0"/>
          </a:p>
          <a:p>
            <a:endParaRPr lang="en-S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3F54F5-DE8D-7738-70C8-BE6C4135BD93}"/>
              </a:ext>
            </a:extLst>
          </p:cNvPr>
          <p:cNvSpPr txBox="1"/>
          <p:nvPr/>
        </p:nvSpPr>
        <p:spPr>
          <a:xfrm>
            <a:off x="3758354" y="1360742"/>
            <a:ext cx="34850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DATA UNDERSTANDING</a:t>
            </a:r>
          </a:p>
          <a:p>
            <a:endParaRPr lang="en-US" dirty="0"/>
          </a:p>
          <a:p>
            <a:endParaRPr lang="en-US" dirty="0"/>
          </a:p>
          <a:p>
            <a:endParaRPr lang="en-SG" dirty="0"/>
          </a:p>
          <a:p>
            <a:r>
              <a:rPr lang="en-SG" dirty="0"/>
              <a:t>                                </a:t>
            </a:r>
          </a:p>
          <a:p>
            <a:r>
              <a:rPr lang="en-SG" dirty="0"/>
              <a:t>                              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81D6AE-4FCD-4073-F48A-019318BC18EA}"/>
              </a:ext>
            </a:extLst>
          </p:cNvPr>
          <p:cNvSpPr txBox="1"/>
          <p:nvPr/>
        </p:nvSpPr>
        <p:spPr>
          <a:xfrm>
            <a:off x="5668969" y="2984043"/>
            <a:ext cx="428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CLEANING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D96B30-D0A6-27EA-E320-0C882E8AC493}"/>
              </a:ext>
            </a:extLst>
          </p:cNvPr>
          <p:cNvSpPr txBox="1"/>
          <p:nvPr/>
        </p:nvSpPr>
        <p:spPr>
          <a:xfrm>
            <a:off x="7542338" y="4588336"/>
            <a:ext cx="235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DATA MODELING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0B0F4C-9E6A-43F1-A36C-6A4FBCF694D9}"/>
              </a:ext>
            </a:extLst>
          </p:cNvPr>
          <p:cNvSpPr txBox="1"/>
          <p:nvPr/>
        </p:nvSpPr>
        <p:spPr>
          <a:xfrm>
            <a:off x="9423367" y="6204766"/>
            <a:ext cx="3193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sz="2400" dirty="0">
                <a:solidFill>
                  <a:schemeClr val="bg1"/>
                </a:solidFill>
              </a:rPr>
              <a:t>ANALYSIS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364291-4C24-F674-0DED-4051295F5BAD}"/>
              </a:ext>
            </a:extLst>
          </p:cNvPr>
          <p:cNvSpPr txBox="1"/>
          <p:nvPr/>
        </p:nvSpPr>
        <p:spPr>
          <a:xfrm>
            <a:off x="11425954" y="806811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INSIGHTS</a:t>
            </a:r>
            <a:endParaRPr lang="en-S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1D7CAA8-0E37-D848-EF85-F20E2D8C0F8D}"/>
              </a:ext>
            </a:extLst>
          </p:cNvPr>
          <p:cNvSpPr txBox="1"/>
          <p:nvPr/>
        </p:nvSpPr>
        <p:spPr>
          <a:xfrm>
            <a:off x="2070641" y="4393803"/>
            <a:ext cx="25522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400" dirty="0">
                <a:solidFill>
                  <a:srgbClr val="A100FF"/>
                </a:solidFill>
              </a:rPr>
              <a:t>18</a:t>
            </a:r>
            <a:r>
              <a:rPr lang="en-US" sz="4400" dirty="0"/>
              <a:t> </a:t>
            </a:r>
            <a:r>
              <a:rPr lang="en-US" sz="2400" dirty="0"/>
              <a:t> </a:t>
            </a:r>
          </a:p>
          <a:p>
            <a:r>
              <a:rPr lang="en-US" sz="2400" dirty="0"/>
              <a:t>Unique Categories</a:t>
            </a:r>
            <a:endParaRPr lang="en-SG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370921-1955-F6E5-1446-36068AAD06CB}"/>
              </a:ext>
            </a:extLst>
          </p:cNvPr>
          <p:cNvSpPr txBox="1"/>
          <p:nvPr/>
        </p:nvSpPr>
        <p:spPr>
          <a:xfrm>
            <a:off x="6997060" y="4116803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A100FF"/>
                </a:solidFill>
              </a:rPr>
              <a:t>1897</a:t>
            </a:r>
          </a:p>
          <a:p>
            <a:r>
              <a:rPr lang="en-US" sz="2800" dirty="0"/>
              <a:t> </a:t>
            </a:r>
            <a:r>
              <a:rPr lang="en-US" sz="2400" dirty="0"/>
              <a:t>Reactions to Animal posts</a:t>
            </a:r>
            <a:endParaRPr lang="en-SG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4758C-5C8A-BF86-C3BE-5CFA7B281DD7}"/>
              </a:ext>
            </a:extLst>
          </p:cNvPr>
          <p:cNvSpPr txBox="1"/>
          <p:nvPr/>
        </p:nvSpPr>
        <p:spPr>
          <a:xfrm>
            <a:off x="13028835" y="4116803"/>
            <a:ext cx="365760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A100FF"/>
                </a:solidFill>
              </a:rPr>
              <a:t>JANUARY</a:t>
            </a:r>
          </a:p>
          <a:p>
            <a:r>
              <a:rPr lang="en-US" sz="2400" dirty="0"/>
              <a:t>Months with Most Posts</a:t>
            </a:r>
            <a:endParaRPr lang="en-US" sz="2000" dirty="0"/>
          </a:p>
          <a:p>
            <a:r>
              <a:rPr lang="en-US" sz="1800" dirty="0"/>
              <a:t> </a:t>
            </a:r>
            <a:endParaRPr lang="en-SG" sz="1800" dirty="0"/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DFC2A711-B564-23E7-7A09-0DE776AB57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50667" y="6268699"/>
            <a:ext cx="3838562" cy="1138773"/>
          </a:xfrm>
          <a:prstGeom prst="rect">
            <a:avLst/>
          </a:prstGeom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6029CA68-C862-9979-3B23-26E699FD66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497345" y="6480309"/>
            <a:ext cx="3728007" cy="1105975"/>
          </a:xfrm>
          <a:prstGeom prst="rect">
            <a:avLst/>
          </a:prstGeom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id="{C389AD8B-372C-C1AB-E8F1-84B66326ED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2216313" y="6480309"/>
            <a:ext cx="3843746" cy="11403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7AEAFD6-040F-8360-2FA9-D9D12E5D2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274257"/>
              </p:ext>
            </p:extLst>
          </p:nvPr>
        </p:nvGraphicFramePr>
        <p:xfrm>
          <a:off x="4524919" y="2187484"/>
          <a:ext cx="8246631" cy="5729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EAA67370-27EB-FDF5-D696-D9D43AD60A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85915"/>
              </p:ext>
            </p:extLst>
          </p:nvPr>
        </p:nvGraphicFramePr>
        <p:xfrm>
          <a:off x="3390972" y="914773"/>
          <a:ext cx="11307269" cy="6826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6807</TotalTime>
  <Words>307</Words>
  <Application>Microsoft Office PowerPoint</Application>
  <PresentationFormat>Custom</PresentationFormat>
  <Paragraphs>111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Graphik Regular</vt:lpstr>
      <vt:lpstr>Clear Sans Regular Bold</vt:lpstr>
      <vt:lpstr>Arial</vt:lpstr>
      <vt:lpstr>Goudy 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Bhavana Kaushik</cp:lastModifiedBy>
  <cp:revision>17</cp:revision>
  <dcterms:created xsi:type="dcterms:W3CDTF">2006-08-16T00:00:00Z</dcterms:created>
  <dcterms:modified xsi:type="dcterms:W3CDTF">2023-02-08T03:07:05Z</dcterms:modified>
  <dc:identifier>DAEhDyfaYKE</dc:identifier>
</cp:coreProperties>
</file>