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DD3.JS Hand-Over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Ind</a:t>
            </a:r>
            <a:r>
              <a:rPr lang="fr-FR" dirty="0" smtClean="0"/>
              <a:t>. </a:t>
            </a:r>
            <a:r>
              <a:rPr lang="fr-FR" dirty="0" err="1" smtClean="0"/>
              <a:t>MSc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: </a:t>
            </a:r>
            <a:r>
              <a:rPr lang="fr-FR" dirty="0" err="1" smtClean="0"/>
              <a:t>Scaling</a:t>
            </a:r>
            <a:r>
              <a:rPr lang="fr-FR" dirty="0" smtClean="0"/>
              <a:t> D3.JS for the KMPG Data </a:t>
            </a:r>
            <a:r>
              <a:rPr lang="fr-FR" dirty="0" err="1" smtClean="0"/>
              <a:t>Observatory</a:t>
            </a:r>
            <a:endParaRPr lang="fr-F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0001" y="6297716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err="1" smtClean="0"/>
              <a:t>Author</a:t>
            </a:r>
            <a:r>
              <a:rPr lang="fr-FR" sz="1600" dirty="0" smtClean="0"/>
              <a:t>: Guillaume Paillot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769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37137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498028" y="1122820"/>
            <a:ext cx="4690252" cy="4462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DD3 Library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52301" y="3346758"/>
            <a:ext cx="3719702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138798" y="3346758"/>
            <a:ext cx="3719702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Node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98027" y="1569024"/>
            <a:ext cx="4690253" cy="139238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Adapt</a:t>
            </a:r>
            <a:r>
              <a:rPr lang="fr-FR" dirty="0" smtClean="0">
                <a:solidFill>
                  <a:schemeClr val="bg1"/>
                </a:solidFill>
              </a:rPr>
              <a:t> D3.js to GDO </a:t>
            </a:r>
            <a:r>
              <a:rPr lang="fr-FR" dirty="0" err="1" smtClean="0">
                <a:solidFill>
                  <a:schemeClr val="bg1"/>
                </a:solidFill>
              </a:rPr>
              <a:t>context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Handle</a:t>
            </a:r>
            <a:r>
              <a:rPr lang="fr-FR" dirty="0" smtClean="0">
                <a:solidFill>
                  <a:schemeClr val="bg1"/>
                </a:solidFill>
              </a:rPr>
              <a:t> Data </a:t>
            </a:r>
            <a:r>
              <a:rPr lang="fr-FR" dirty="0" err="1" smtClean="0">
                <a:solidFill>
                  <a:schemeClr val="bg1"/>
                </a:solidFill>
              </a:rPr>
              <a:t>request</a:t>
            </a:r>
            <a:r>
              <a:rPr lang="fr-FR" dirty="0" smtClean="0">
                <a:solidFill>
                  <a:schemeClr val="bg1"/>
                </a:solidFill>
              </a:rPr>
              <a:t> for the </a:t>
            </a:r>
            <a:r>
              <a:rPr lang="fr-FR" dirty="0" err="1" smtClean="0">
                <a:solidFill>
                  <a:schemeClr val="bg1"/>
                </a:solidFill>
              </a:rPr>
              <a:t>screen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Define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helper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301" y="3806729"/>
            <a:ext cx="3719702" cy="139238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Store and </a:t>
            </a:r>
            <a:r>
              <a:rPr lang="fr-FR" dirty="0" err="1" smtClean="0">
                <a:solidFill>
                  <a:schemeClr val="bg1"/>
                </a:solidFill>
              </a:rPr>
              <a:t>convert</a:t>
            </a:r>
            <a:r>
              <a:rPr lang="fr-FR" dirty="0" smtClean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Dispatch</a:t>
            </a:r>
            <a:r>
              <a:rPr lang="fr-FR" dirty="0" smtClean="0">
                <a:solidFill>
                  <a:schemeClr val="bg1"/>
                </a:solidFill>
              </a:rPr>
              <a:t> data to </a:t>
            </a:r>
            <a:r>
              <a:rPr lang="fr-FR" dirty="0" err="1" smtClean="0">
                <a:solidFill>
                  <a:schemeClr val="bg1"/>
                </a:solidFill>
              </a:rPr>
              <a:t>nodes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Broadcast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Keep</a:t>
            </a:r>
            <a:r>
              <a:rPr lang="fr-FR" dirty="0" smtClean="0">
                <a:solidFill>
                  <a:schemeClr val="bg1"/>
                </a:solidFill>
              </a:rPr>
              <a:t> browsers in </a:t>
            </a:r>
            <a:r>
              <a:rPr lang="fr-FR" dirty="0" err="1" smtClean="0">
                <a:solidFill>
                  <a:schemeClr val="bg1"/>
                </a:solidFill>
              </a:rPr>
              <a:t>sync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8798" y="3806729"/>
            <a:ext cx="3719702" cy="139238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for </a:t>
            </a:r>
            <a:r>
              <a:rPr lang="fr-FR" dirty="0" err="1" smtClean="0">
                <a:solidFill>
                  <a:schemeClr val="bg1"/>
                </a:solidFill>
              </a:rPr>
              <a:t>controller</a:t>
            </a:r>
            <a:r>
              <a:rPr lang="fr-FR" dirty="0" smtClean="0">
                <a:solidFill>
                  <a:schemeClr val="bg1"/>
                </a:solidFill>
              </a:rPr>
              <a:t> and </a:t>
            </a:r>
            <a:r>
              <a:rPr lang="fr-FR" dirty="0" err="1" smtClean="0">
                <a:solidFill>
                  <a:schemeClr val="bg1"/>
                </a:solidFill>
              </a:rPr>
              <a:t>screens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Canvas</a:t>
            </a:r>
            <a:r>
              <a:rPr lang="fr-FR" dirty="0" smtClean="0">
                <a:solidFill>
                  <a:schemeClr val="bg1"/>
                </a:solidFill>
              </a:rPr>
              <a:t> for visualisation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4273" y="5386148"/>
            <a:ext cx="1475758" cy="13923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</a:p>
          <a:p>
            <a:pPr algn="ctr"/>
            <a:r>
              <a:rPr lang="fr-FR" dirty="0" smtClean="0"/>
              <a:t>(JSON/TXT)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260770" y="5386148"/>
            <a:ext cx="1475758" cy="13923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Viz</a:t>
            </a:r>
            <a:endParaRPr lang="fr-FR" dirty="0" smtClean="0"/>
          </a:p>
          <a:p>
            <a:pPr algn="ctr"/>
            <a:r>
              <a:rPr lang="fr-FR" dirty="0" smtClean="0"/>
              <a:t>(JS)</a:t>
            </a:r>
            <a:endParaRPr lang="fr-FR" dirty="0"/>
          </a:p>
        </p:txBody>
      </p:sp>
      <p:cxnSp>
        <p:nvCxnSpPr>
          <p:cNvPr id="13" name="Elbow Connector 12"/>
          <p:cNvCxnSpPr>
            <a:stCxn id="7" idx="1"/>
            <a:endCxn id="4" idx="0"/>
          </p:cNvCxnSpPr>
          <p:nvPr/>
        </p:nvCxnSpPr>
        <p:spPr>
          <a:xfrm rot="10800000" flipV="1">
            <a:off x="2712153" y="2265216"/>
            <a:ext cx="785875" cy="1081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5" idx="0"/>
          </p:cNvCxnSpPr>
          <p:nvPr/>
        </p:nvCxnSpPr>
        <p:spPr>
          <a:xfrm>
            <a:off x="8188280" y="2265217"/>
            <a:ext cx="810369" cy="1081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10" idx="0"/>
          </p:cNvCxnSpPr>
          <p:nvPr/>
        </p:nvCxnSpPr>
        <p:spPr>
          <a:xfrm>
            <a:off x="2712152" y="5199114"/>
            <a:ext cx="0" cy="1870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1" idx="0"/>
          </p:cNvCxnSpPr>
          <p:nvPr/>
        </p:nvCxnSpPr>
        <p:spPr>
          <a:xfrm>
            <a:off x="8998649" y="5199114"/>
            <a:ext cx="0" cy="1870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on the dd3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227127" y="276012"/>
            <a:ext cx="2826571" cy="394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File</a:t>
            </a:r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9227127" y="670291"/>
            <a:ext cx="2826572" cy="35306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bg1"/>
                </a:solidFill>
              </a:rPr>
              <a:t>/Scripts/DD3/gdo.apps.dd3.js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694200" y="2921838"/>
            <a:ext cx="3653128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initDD3App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9482" y="2184475"/>
            <a:ext cx="1268181" cy="394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api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1859482" y="1417638"/>
            <a:ext cx="1268181" cy="394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utils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127663" y="1417638"/>
            <a:ext cx="7658101" cy="394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bg1"/>
                </a:solidFill>
              </a:rPr>
              <a:t>Common </a:t>
            </a:r>
            <a:r>
              <a:rPr lang="fr-FR" sz="1400" dirty="0" err="1" smtClean="0">
                <a:solidFill>
                  <a:schemeClr val="bg1"/>
                </a:solidFill>
              </a:rPr>
              <a:t>Javascript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</a:t>
            </a:r>
            <a:r>
              <a:rPr lang="fr-FR" sz="1400" dirty="0" err="1" smtClean="0">
                <a:solidFill>
                  <a:schemeClr val="bg1"/>
                </a:solidFill>
              </a:rPr>
              <a:t>nippet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work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around</a:t>
            </a:r>
            <a:r>
              <a:rPr lang="fr-FR" sz="1400" dirty="0" smtClean="0">
                <a:solidFill>
                  <a:schemeClr val="bg1"/>
                </a:solidFill>
              </a:rPr>
              <a:t> the </a:t>
            </a:r>
            <a:r>
              <a:rPr lang="fr-FR" sz="1400" dirty="0" err="1" smtClean="0">
                <a:solidFill>
                  <a:schemeClr val="bg1"/>
                </a:solidFill>
              </a:rPr>
              <a:t>language</a:t>
            </a:r>
            <a:r>
              <a:rPr lang="fr-FR" sz="1400" dirty="0" smtClean="0">
                <a:solidFill>
                  <a:schemeClr val="bg1"/>
                </a:solidFill>
              </a:rPr>
              <a:t> restrictions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663" y="2184475"/>
            <a:ext cx="7658101" cy="394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>
                <a:solidFill>
                  <a:schemeClr val="bg1"/>
                </a:solidFill>
              </a:rPr>
              <a:t>Functions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handle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</a:rPr>
              <a:t>data </a:t>
            </a:r>
            <a:r>
              <a:rPr lang="fr-FR" sz="1400" dirty="0" err="1" smtClean="0">
                <a:solidFill>
                  <a:schemeClr val="bg1"/>
                </a:solidFill>
              </a:rPr>
              <a:t>with</a:t>
            </a:r>
            <a:r>
              <a:rPr lang="fr-FR" sz="1400" dirty="0" smtClean="0">
                <a:solidFill>
                  <a:schemeClr val="bg1"/>
                </a:solidFill>
              </a:rPr>
              <a:t> the server and </a:t>
            </a:r>
            <a:r>
              <a:rPr lang="fr-FR" sz="1400" dirty="0" err="1" smtClean="0">
                <a:solidFill>
                  <a:schemeClr val="bg1"/>
                </a:solidFill>
              </a:rPr>
              <a:t>parse</a:t>
            </a:r>
            <a:r>
              <a:rPr lang="fr-FR" sz="1400" dirty="0" smtClean="0">
                <a:solidFill>
                  <a:schemeClr val="bg1"/>
                </a:solidFill>
              </a:rPr>
              <a:t> the data </a:t>
            </a:r>
            <a:r>
              <a:rPr lang="fr-FR" sz="1400" dirty="0" err="1" smtClean="0">
                <a:solidFill>
                  <a:schemeClr val="bg1"/>
                </a:solidFill>
              </a:rPr>
              <a:t>received</a:t>
            </a:r>
            <a:r>
              <a:rPr lang="fr-FR" sz="1400" dirty="0" smtClean="0">
                <a:solidFill>
                  <a:schemeClr val="bg1"/>
                </a:solidFill>
              </a:rPr>
              <a:t>.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82" y="2951312"/>
            <a:ext cx="1268181" cy="211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dd3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3127663" y="2951312"/>
            <a:ext cx="7658101" cy="2119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Manage </a:t>
            </a:r>
            <a:r>
              <a:rPr lang="fr-FR" sz="1400" dirty="0" err="1" smtClean="0">
                <a:solidFill>
                  <a:schemeClr val="bg1"/>
                </a:solidFill>
              </a:rPr>
              <a:t>connection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signalR</a:t>
            </a:r>
            <a:r>
              <a:rPr lang="fr-FR" sz="1400" dirty="0" smtClean="0">
                <a:solidFill>
                  <a:schemeClr val="bg1"/>
                </a:solidFill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</a:rPr>
              <a:t>peerJS</a:t>
            </a:r>
            <a:r>
              <a:rPr lang="fr-FR" sz="1400" dirty="0" smtClean="0">
                <a:solidFill>
                  <a:schemeClr val="bg1"/>
                </a:solidFill>
              </a:rPr>
              <a:t>, JS librairies, cave,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Create</a:t>
            </a:r>
            <a:r>
              <a:rPr lang="fr-FR" sz="1400" dirty="0" smtClean="0">
                <a:solidFill>
                  <a:schemeClr val="bg1"/>
                </a:solidFill>
              </a:rPr>
              <a:t> D3 </a:t>
            </a:r>
            <a:r>
              <a:rPr lang="fr-FR" sz="1400" dirty="0" err="1" smtClean="0">
                <a:solidFill>
                  <a:schemeClr val="bg1"/>
                </a:solidFill>
              </a:rPr>
              <a:t>functions</a:t>
            </a:r>
            <a:r>
              <a:rPr lang="fr-FR" sz="1400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Position: </a:t>
            </a:r>
            <a:r>
              <a:rPr lang="fr-FR" sz="1400" dirty="0" err="1" smtClean="0">
                <a:solidFill>
                  <a:schemeClr val="bg1"/>
                </a:solidFill>
              </a:rPr>
              <a:t>returns</a:t>
            </a:r>
            <a:r>
              <a:rPr lang="fr-FR" sz="1400" dirty="0" smtClean="0">
                <a:solidFill>
                  <a:schemeClr val="bg1"/>
                </a:solidFill>
              </a:rPr>
              <a:t> positions of DD3 </a:t>
            </a:r>
            <a:r>
              <a:rPr lang="fr-FR" sz="1400" dirty="0" err="1" smtClean="0">
                <a:solidFill>
                  <a:schemeClr val="bg1"/>
                </a:solidFill>
              </a:rPr>
              <a:t>elements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Data: </a:t>
            </a:r>
            <a:r>
              <a:rPr lang="fr-FR" sz="1400" dirty="0" err="1" smtClean="0">
                <a:solidFill>
                  <a:schemeClr val="bg1"/>
                </a:solidFill>
              </a:rPr>
              <a:t>Request</a:t>
            </a:r>
            <a:r>
              <a:rPr lang="fr-FR" sz="1400" dirty="0" smtClean="0">
                <a:solidFill>
                  <a:schemeClr val="bg1"/>
                </a:solidFill>
              </a:rPr>
              <a:t> and </a:t>
            </a:r>
            <a:r>
              <a:rPr lang="fr-FR" sz="1400" dirty="0" err="1" smtClean="0">
                <a:solidFill>
                  <a:schemeClr val="bg1"/>
                </a:solidFill>
              </a:rPr>
              <a:t>receive</a:t>
            </a:r>
            <a:r>
              <a:rPr lang="fr-FR" sz="1400" dirty="0" smtClean="0">
                <a:solidFill>
                  <a:schemeClr val="bg1"/>
                </a:solidFill>
              </a:rPr>
              <a:t> data </a:t>
            </a:r>
            <a:r>
              <a:rPr lang="fr-FR" sz="1400" dirty="0" err="1" smtClean="0">
                <a:solidFill>
                  <a:schemeClr val="bg1"/>
                </a:solidFill>
              </a:rPr>
              <a:t>from</a:t>
            </a:r>
            <a:r>
              <a:rPr lang="fr-FR" sz="1400" dirty="0" smtClean="0">
                <a:solidFill>
                  <a:schemeClr val="bg1"/>
                </a:solidFill>
              </a:rPr>
              <a:t>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Peer: </a:t>
            </a:r>
            <a:r>
              <a:rPr lang="fr-FR" sz="1400" dirty="0" err="1" smtClean="0">
                <a:solidFill>
                  <a:schemeClr val="bg1"/>
                </a:solidFill>
              </a:rPr>
              <a:t>Request</a:t>
            </a:r>
            <a:r>
              <a:rPr lang="fr-FR" sz="1400" dirty="0" smtClean="0">
                <a:solidFill>
                  <a:schemeClr val="bg1"/>
                </a:solidFill>
              </a:rPr>
              <a:t> and </a:t>
            </a:r>
            <a:r>
              <a:rPr lang="fr-FR" sz="1400" dirty="0" err="1" smtClean="0">
                <a:solidFill>
                  <a:schemeClr val="bg1"/>
                </a:solidFill>
              </a:rPr>
              <a:t>receive</a:t>
            </a:r>
            <a:r>
              <a:rPr lang="fr-FR" sz="1400" dirty="0" smtClean="0">
                <a:solidFill>
                  <a:schemeClr val="bg1"/>
                </a:solidFill>
              </a:rPr>
              <a:t> data </a:t>
            </a:r>
            <a:r>
              <a:rPr lang="fr-FR" sz="1400" dirty="0" err="1" smtClean="0">
                <a:solidFill>
                  <a:schemeClr val="bg1"/>
                </a:solidFill>
              </a:rPr>
              <a:t>from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other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nodes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Synchronize</a:t>
            </a:r>
            <a:r>
              <a:rPr lang="fr-FR" sz="1400" dirty="0" smtClean="0">
                <a:solidFill>
                  <a:schemeClr val="bg1"/>
                </a:solidFill>
              </a:rPr>
              <a:t>: </a:t>
            </a:r>
            <a:r>
              <a:rPr lang="fr-FR" sz="1400" dirty="0" err="1" smtClean="0">
                <a:solidFill>
                  <a:schemeClr val="bg1"/>
                </a:solidFill>
              </a:rPr>
              <a:t>Send</a:t>
            </a:r>
            <a:r>
              <a:rPr lang="fr-FR" sz="1400" dirty="0" smtClean="0">
                <a:solidFill>
                  <a:schemeClr val="bg1"/>
                </a:solidFill>
              </a:rPr>
              <a:t> message to server to </a:t>
            </a:r>
            <a:r>
              <a:rPr lang="fr-FR" sz="1400" dirty="0" err="1" smtClean="0">
                <a:solidFill>
                  <a:schemeClr val="bg1"/>
                </a:solidFill>
              </a:rPr>
              <a:t>synchronize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Transitionhandler</a:t>
            </a:r>
            <a:r>
              <a:rPr lang="fr-FR" sz="1400" dirty="0" smtClean="0">
                <a:solidFill>
                  <a:schemeClr val="bg1"/>
                </a:solidFill>
              </a:rPr>
              <a:t>: </a:t>
            </a:r>
            <a:r>
              <a:rPr lang="fr-FR" sz="1400" dirty="0" err="1" smtClean="0">
                <a:solidFill>
                  <a:schemeClr val="bg1"/>
                </a:solidFill>
              </a:rPr>
              <a:t>adapt</a:t>
            </a:r>
            <a:r>
              <a:rPr lang="fr-FR" sz="1400" dirty="0" smtClean="0">
                <a:solidFill>
                  <a:schemeClr val="bg1"/>
                </a:solidFill>
              </a:rPr>
              <a:t> D3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Handles</a:t>
            </a:r>
            <a:r>
              <a:rPr lang="fr-FR" sz="1400" dirty="0" smtClean="0">
                <a:solidFill>
                  <a:schemeClr val="bg1"/>
                </a:solidFill>
              </a:rPr>
              <a:t> the visualisation </a:t>
            </a:r>
            <a:r>
              <a:rPr lang="fr-FR" sz="1400" dirty="0" err="1" smtClean="0">
                <a:solidFill>
                  <a:schemeClr val="bg1"/>
                </a:solidFill>
              </a:rPr>
              <a:t>events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0000" y="5257800"/>
            <a:ext cx="1268181" cy="640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 Management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78181" y="5257800"/>
            <a:ext cx="8707583" cy="640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Handles</a:t>
            </a:r>
            <a:r>
              <a:rPr lang="fr-FR" sz="1400" dirty="0" smtClean="0">
                <a:solidFill>
                  <a:schemeClr val="bg1"/>
                </a:solidFill>
              </a:rPr>
              <a:t> communication </a:t>
            </a:r>
            <a:r>
              <a:rPr lang="fr-FR" sz="1400" dirty="0" err="1" smtClean="0">
                <a:solidFill>
                  <a:schemeClr val="bg1"/>
                </a:solidFill>
              </a:rPr>
              <a:t>between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nodes</a:t>
            </a:r>
            <a:r>
              <a:rPr lang="fr-FR" sz="1400" dirty="0" smtClean="0">
                <a:solidFill>
                  <a:schemeClr val="bg1"/>
                </a:solidFill>
              </a:rPr>
              <a:t> and </a:t>
            </a:r>
            <a:r>
              <a:rPr lang="fr-FR" sz="1400" dirty="0" err="1" smtClean="0">
                <a:solidFill>
                  <a:schemeClr val="bg1"/>
                </a:solidFill>
              </a:rPr>
              <a:t>controller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Handles</a:t>
            </a:r>
            <a:r>
              <a:rPr lang="fr-FR" sz="1400" dirty="0" smtClean="0">
                <a:solidFill>
                  <a:schemeClr val="bg1"/>
                </a:solidFill>
              </a:rPr>
              <a:t> communications </a:t>
            </a:r>
            <a:r>
              <a:rPr lang="fr-FR" sz="1400" dirty="0" err="1" smtClean="0">
                <a:solidFill>
                  <a:schemeClr val="bg1"/>
                </a:solidFill>
              </a:rPr>
              <a:t>between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nodes</a:t>
            </a:r>
            <a:r>
              <a:rPr lang="fr-FR" sz="1400" dirty="0" smtClean="0">
                <a:solidFill>
                  <a:schemeClr val="bg1"/>
                </a:solidFill>
              </a:rPr>
              <a:t> and App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on the server </a:t>
            </a:r>
            <a:r>
              <a:rPr lang="fr-FR" dirty="0" err="1" smtClean="0"/>
              <a:t>side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227127" y="276012"/>
            <a:ext cx="2826571" cy="2850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7127" y="561109"/>
            <a:ext cx="2826572" cy="46225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bg1"/>
                </a:solidFill>
              </a:rPr>
              <a:t>DD3App.cs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DD3AppHub.cs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65550" y="2293189"/>
            <a:ext cx="2395830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DD3App.cs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65550" y="5129909"/>
            <a:ext cx="2395830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DD3AppHub.cs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859482" y="1417637"/>
            <a:ext cx="1268181" cy="10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App Instance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1859482" y="2712027"/>
            <a:ext cx="1268181" cy="110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&amp; Data </a:t>
            </a:r>
            <a:r>
              <a:rPr lang="fr-FR" sz="1400" dirty="0" err="1" smtClean="0"/>
              <a:t>Request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3127663" y="1417637"/>
            <a:ext cx="7658101" cy="1076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Define</a:t>
            </a:r>
            <a:r>
              <a:rPr lang="fr-FR" sz="1400" dirty="0" smtClean="0">
                <a:solidFill>
                  <a:schemeClr val="bg1"/>
                </a:solidFill>
              </a:rPr>
              <a:t> App instances and the configuration </a:t>
            </a:r>
            <a:r>
              <a:rPr lang="fr-FR" sz="1400" dirty="0" err="1" smtClean="0">
                <a:solidFill>
                  <a:schemeClr val="bg1"/>
                </a:solidFill>
              </a:rPr>
              <a:t>properties</a:t>
            </a:r>
            <a:r>
              <a:rPr lang="fr-FR" sz="1400" dirty="0" smtClean="0">
                <a:solidFill>
                  <a:schemeClr val="bg1"/>
                </a:solidFill>
              </a:rPr>
              <a:t> of </a:t>
            </a:r>
            <a:r>
              <a:rPr lang="fr-FR" sz="1400" dirty="0" err="1" smtClean="0">
                <a:solidFill>
                  <a:schemeClr val="bg1"/>
                </a:solidFill>
              </a:rPr>
              <a:t>those</a:t>
            </a:r>
            <a:r>
              <a:rPr lang="fr-FR" sz="1400" dirty="0" smtClean="0">
                <a:solidFill>
                  <a:schemeClr val="bg1"/>
                </a:solidFill>
              </a:rPr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Methods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request</a:t>
            </a:r>
            <a:r>
              <a:rPr lang="fr-FR" sz="1400" dirty="0" smtClean="0">
                <a:solidFill>
                  <a:schemeClr val="bg1"/>
                </a:solidFill>
              </a:rPr>
              <a:t> data </a:t>
            </a:r>
            <a:r>
              <a:rPr lang="fr-FR" sz="1400" dirty="0" err="1" smtClean="0">
                <a:solidFill>
                  <a:schemeClr val="bg1"/>
                </a:solidFill>
              </a:rPr>
              <a:t>from</a:t>
            </a:r>
            <a:r>
              <a:rPr lang="fr-FR" sz="1400" dirty="0" smtClean="0">
                <a:solidFill>
                  <a:schemeClr val="bg1"/>
                </a:solidFill>
              </a:rPr>
              <a:t>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Manage synchronisation  and configuration of the </a:t>
            </a:r>
            <a:r>
              <a:rPr lang="fr-FR" sz="1400" dirty="0" err="1" smtClean="0">
                <a:solidFill>
                  <a:schemeClr val="bg1"/>
                </a:solidFill>
              </a:rPr>
              <a:t>nodes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7663" y="2712026"/>
            <a:ext cx="7658101" cy="110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Methods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manually</a:t>
            </a:r>
            <a:r>
              <a:rPr lang="fr-FR" sz="1400" dirty="0" smtClean="0">
                <a:solidFill>
                  <a:schemeClr val="bg1"/>
                </a:solidFill>
              </a:rPr>
              <a:t> manage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Retrieves</a:t>
            </a:r>
            <a:r>
              <a:rPr lang="fr-FR" sz="1400" dirty="0" smtClean="0">
                <a:solidFill>
                  <a:schemeClr val="bg1"/>
                </a:solidFill>
              </a:rPr>
              <a:t> the data </a:t>
            </a:r>
            <a:r>
              <a:rPr lang="fr-FR" sz="1400" dirty="0" err="1" smtClean="0">
                <a:solidFill>
                  <a:schemeClr val="bg1"/>
                </a:solidFill>
              </a:rPr>
              <a:t>from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text</a:t>
            </a:r>
            <a:r>
              <a:rPr lang="fr-FR" sz="1400" dirty="0" smtClean="0">
                <a:solidFill>
                  <a:schemeClr val="bg1"/>
                </a:solidFill>
              </a:rPr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Define</a:t>
            </a:r>
            <a:r>
              <a:rPr lang="fr-FR" sz="1400" dirty="0" smtClean="0">
                <a:solidFill>
                  <a:schemeClr val="bg1"/>
                </a:solidFill>
              </a:rPr>
              <a:t> Data </a:t>
            </a:r>
            <a:r>
              <a:rPr lang="fr-FR" sz="1400" dirty="0" err="1" smtClean="0">
                <a:solidFill>
                  <a:schemeClr val="bg1"/>
                </a:solidFill>
              </a:rPr>
              <a:t>requests</a:t>
            </a:r>
            <a:r>
              <a:rPr lang="fr-FR" sz="1400" dirty="0" smtClean="0">
                <a:solidFill>
                  <a:schemeClr val="bg1"/>
                </a:solidFill>
              </a:rPr>
              <a:t> for </a:t>
            </a:r>
            <a:r>
              <a:rPr lang="fr-FR" sz="1400" dirty="0" err="1" smtClean="0">
                <a:solidFill>
                  <a:schemeClr val="bg1"/>
                </a:solidFill>
              </a:rPr>
              <a:t>each</a:t>
            </a:r>
            <a:r>
              <a:rPr lang="fr-FR" sz="1400" dirty="0" smtClean="0">
                <a:solidFill>
                  <a:schemeClr val="bg1"/>
                </a:solidFill>
              </a:rPr>
              <a:t> type of Data </a:t>
            </a:r>
            <a:r>
              <a:rPr lang="fr-FR" sz="1400" dirty="0" err="1" smtClean="0">
                <a:solidFill>
                  <a:schemeClr val="bg1"/>
                </a:solidFill>
              </a:rPr>
              <a:t>that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may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be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used</a:t>
            </a:r>
            <a:r>
              <a:rPr lang="fr-FR" sz="1400" dirty="0" smtClean="0">
                <a:solidFill>
                  <a:schemeClr val="bg1"/>
                </a:solidFill>
              </a:rPr>
              <a:t> by D3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9482" y="4254356"/>
            <a:ext cx="1268181" cy="10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1859482" y="5548746"/>
            <a:ext cx="1268181" cy="110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Orders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3127663" y="4254356"/>
            <a:ext cx="7658101" cy="1076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Get</a:t>
            </a:r>
            <a:r>
              <a:rPr lang="fr-FR" sz="1400" dirty="0" smtClean="0">
                <a:solidFill>
                  <a:schemeClr val="bg1"/>
                </a:solidFill>
              </a:rPr>
              <a:t> data (of </a:t>
            </a:r>
            <a:r>
              <a:rPr lang="fr-FR" sz="1400" dirty="0" err="1" smtClean="0">
                <a:solidFill>
                  <a:schemeClr val="bg1"/>
                </a:solidFill>
              </a:rPr>
              <a:t>each</a:t>
            </a:r>
            <a:r>
              <a:rPr lang="fr-FR" sz="1400" dirty="0" smtClean="0">
                <a:solidFill>
                  <a:schemeClr val="bg1"/>
                </a:solidFill>
              </a:rPr>
              <a:t> type) </a:t>
            </a:r>
            <a:r>
              <a:rPr lang="fr-FR" sz="1400" dirty="0" err="1" smtClean="0">
                <a:solidFill>
                  <a:schemeClr val="bg1"/>
                </a:solidFill>
              </a:rPr>
              <a:t>from</a:t>
            </a:r>
            <a:r>
              <a:rPr lang="fr-FR" sz="1400" dirty="0" smtClean="0">
                <a:solidFill>
                  <a:schemeClr val="bg1"/>
                </a:solidFill>
              </a:rPr>
              <a:t> the DD3App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DD3 </a:t>
            </a:r>
            <a:r>
              <a:rPr lang="fr-FR" sz="1400" dirty="0" err="1" smtClean="0">
                <a:solidFill>
                  <a:schemeClr val="bg1"/>
                </a:solidFill>
              </a:rPr>
              <a:t>library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will</a:t>
            </a:r>
            <a:r>
              <a:rPr lang="fr-FR" sz="1400" dirty="0" smtClean="0">
                <a:solidFill>
                  <a:schemeClr val="bg1"/>
                </a:solidFill>
              </a:rPr>
              <a:t> call </a:t>
            </a:r>
            <a:r>
              <a:rPr lang="fr-FR" sz="1400" dirty="0" err="1" smtClean="0">
                <a:solidFill>
                  <a:schemeClr val="bg1"/>
                </a:solidFill>
              </a:rPr>
              <a:t>these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methods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request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these</a:t>
            </a:r>
            <a:r>
              <a:rPr lang="fr-FR" sz="1400" dirty="0" smtClean="0">
                <a:solidFill>
                  <a:schemeClr val="bg1"/>
                </a:solidFill>
              </a:rPr>
              <a:t> data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7663" y="5548745"/>
            <a:ext cx="7658101" cy="110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Define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orders</a:t>
            </a:r>
            <a:r>
              <a:rPr lang="fr-FR" sz="1400" dirty="0" smtClean="0">
                <a:solidFill>
                  <a:schemeClr val="bg1"/>
                </a:solidFill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</a:rPr>
              <a:t>be</a:t>
            </a:r>
            <a:r>
              <a:rPr lang="fr-FR" sz="1400" dirty="0" smtClean="0">
                <a:solidFill>
                  <a:schemeClr val="bg1"/>
                </a:solidFill>
              </a:rPr>
              <a:t> sent to the instances (</a:t>
            </a:r>
            <a:r>
              <a:rPr lang="fr-FR" sz="1400" dirty="0" err="1" smtClean="0">
                <a:solidFill>
                  <a:schemeClr val="bg1"/>
                </a:solidFill>
              </a:rPr>
              <a:t>e.g</a:t>
            </a:r>
            <a:r>
              <a:rPr lang="fr-FR" sz="1400" dirty="0" smtClean="0">
                <a:solidFill>
                  <a:schemeClr val="bg1"/>
                </a:solidFill>
              </a:rPr>
              <a:t>. </a:t>
            </a:r>
            <a:r>
              <a:rPr lang="fr-FR" sz="1400" dirty="0" err="1" smtClean="0">
                <a:solidFill>
                  <a:schemeClr val="bg1"/>
                </a:solidFill>
              </a:rPr>
              <a:t>start</a:t>
            </a:r>
            <a:r>
              <a:rPr lang="fr-FR" sz="1400" dirty="0" smtClean="0">
                <a:solidFill>
                  <a:schemeClr val="bg1"/>
                </a:solidFill>
              </a:rPr>
              <a:t> animation)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bg1"/>
                </a:solidFill>
              </a:rPr>
              <a:t>Define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what</a:t>
            </a:r>
            <a:r>
              <a:rPr lang="fr-FR" sz="1400" dirty="0" smtClean="0">
                <a:solidFill>
                  <a:schemeClr val="bg1"/>
                </a:solidFill>
              </a:rPr>
              <a:t> the </a:t>
            </a:r>
            <a:r>
              <a:rPr lang="fr-FR" sz="1400" dirty="0" err="1" smtClean="0">
                <a:solidFill>
                  <a:schemeClr val="bg1"/>
                </a:solidFill>
              </a:rPr>
              <a:t>controller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node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does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Focus on the client side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227127" y="276012"/>
            <a:ext cx="2826571" cy="2850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7127" y="561109"/>
            <a:ext cx="2826572" cy="46225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 smtClean="0">
                <a:solidFill>
                  <a:schemeClr val="bg1"/>
                </a:solidFill>
              </a:rPr>
              <a:t>App.cshtml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err="1" smtClean="0">
                <a:solidFill>
                  <a:schemeClr val="bg1"/>
                </a:solidFill>
              </a:rPr>
              <a:t>Control.cshtml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65550" y="2293189"/>
            <a:ext cx="2395830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App.cshtml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65550" y="5129909"/>
            <a:ext cx="2395830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Control.cshtml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59482" y="1417636"/>
            <a:ext cx="1268181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Order Controller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1859482" y="2274165"/>
            <a:ext cx="1268181" cy="1539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Test Benches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127663" y="1417636"/>
            <a:ext cx="7658101" cy="748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Define the orders that can be sent to the visualisation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7663" y="2274164"/>
            <a:ext cx="7658101" cy="15393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Initialise the visualisation according to the configuration id: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0: Transition 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1: Scatterplot 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2: Graphs 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3: Hand-moving 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4-5-6: Transport Visualisation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9482" y="4254356"/>
            <a:ext cx="1268181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Helper function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859482" y="5110885"/>
            <a:ext cx="1268181" cy="1539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Test Benches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3127663" y="5110884"/>
            <a:ext cx="7658101" cy="15393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Define the interactions that can be made through the management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The same indexes as in the app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Works by sending order to the </a:t>
            </a:r>
            <a:r>
              <a:rPr lang="en-GB" sz="1400" dirty="0" err="1" smtClean="0">
                <a:solidFill>
                  <a:schemeClr val="bg1"/>
                </a:solidFill>
              </a:rPr>
              <a:t>Apphub</a:t>
            </a:r>
            <a:r>
              <a:rPr lang="en-GB" sz="1400" dirty="0" smtClean="0">
                <a:solidFill>
                  <a:schemeClr val="bg1"/>
                </a:solidFill>
              </a:rPr>
              <a:t> that then forward them to the app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7663" y="4254356"/>
            <a:ext cx="7658101" cy="748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Function to retrieve variables to the URL</a:t>
            </a:r>
          </a:p>
        </p:txBody>
      </p:sp>
    </p:spTree>
    <p:extLst>
      <p:ext uri="{BB962C8B-B14F-4D97-AF65-F5344CB8AC3E}">
        <p14:creationId xmlns:p14="http://schemas.microsoft.com/office/powerpoint/2010/main" val="25658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In practice: Instanciation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646523" y="1191753"/>
            <a:ext cx="2898954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DD3 lib</a:t>
            </a:r>
          </a:p>
          <a:p>
            <a:pPr algn="ctr"/>
            <a:r>
              <a:rPr lang="en-GB" dirty="0" smtClean="0"/>
              <a:t>Initialisation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76859" y="1191753"/>
            <a:ext cx="2898954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Visualisation</a:t>
            </a:r>
          </a:p>
          <a:p>
            <a:pPr algn="ctr"/>
            <a:r>
              <a:rPr lang="en-GB" dirty="0" smtClean="0"/>
              <a:t>Initialisation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16187" y="1191753"/>
            <a:ext cx="2898954" cy="644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</a:p>
          <a:p>
            <a:pPr algn="ctr"/>
            <a:r>
              <a:rPr lang="en-GB" dirty="0" smtClean="0"/>
              <a:t>Initialisation</a:t>
            </a:r>
            <a:endParaRPr lang="en-GB" dirty="0"/>
          </a:p>
        </p:txBody>
      </p:sp>
      <p:sp>
        <p:nvSpPr>
          <p:cNvPr id="6" name="Isosceles Triangle 5"/>
          <p:cNvSpPr/>
          <p:nvPr/>
        </p:nvSpPr>
        <p:spPr>
          <a:xfrm rot="5400000">
            <a:off x="2066389" y="3550356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Isosceles Triangle 6"/>
          <p:cNvSpPr/>
          <p:nvPr/>
        </p:nvSpPr>
        <p:spPr>
          <a:xfrm rot="5400000">
            <a:off x="5796726" y="3550357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6523" y="1983714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GB" sz="1600" dirty="0" smtClean="0"/>
              <a:t>Check </a:t>
            </a:r>
            <a:r>
              <a:rPr lang="en-GB" sz="1600" dirty="0" err="1" smtClean="0"/>
              <a:t>librairies</a:t>
            </a:r>
            <a:endParaRPr lang="en-GB" sz="1600" dirty="0" smtClean="0"/>
          </a:p>
          <a:p>
            <a:pPr algn="ctr"/>
            <a:r>
              <a:rPr lang="en-GB" sz="1200" dirty="0" smtClean="0"/>
              <a:t>(d3, peer, jQuery, </a:t>
            </a:r>
            <a:r>
              <a:rPr lang="en-GB" sz="1200" dirty="0" err="1" smtClean="0"/>
              <a:t>signalR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4646523" y="2775675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2) </a:t>
            </a:r>
            <a:r>
              <a:rPr lang="en-GB" sz="1600" dirty="0" smtClean="0"/>
              <a:t>Get browser configuration</a:t>
            </a:r>
            <a:endParaRPr lang="en-GB" sz="1400" dirty="0" smtClean="0"/>
          </a:p>
          <a:p>
            <a:pPr algn="ctr"/>
            <a:r>
              <a:rPr lang="en-GB" sz="1200" dirty="0" smtClean="0"/>
              <a:t>(row, column, number)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646523" y="3567636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3) Connect to the peer server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4646523" y="4359597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4) Connect to the </a:t>
            </a:r>
            <a:r>
              <a:rPr lang="en-GB" sz="1600" dirty="0" err="1" smtClean="0"/>
              <a:t>SignalR</a:t>
            </a:r>
            <a:r>
              <a:rPr lang="en-GB" sz="1600" dirty="0" smtClean="0"/>
              <a:t> server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6523" y="5147462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5) Retrieve ids from the </a:t>
            </a:r>
            <a:r>
              <a:rPr lang="en-GB" sz="1600" dirty="0" err="1" smtClean="0"/>
              <a:t>SignalR</a:t>
            </a:r>
            <a:r>
              <a:rPr lang="en-GB" sz="1600" dirty="0" smtClean="0"/>
              <a:t> server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4646523" y="5935327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6</a:t>
            </a:r>
            <a:r>
              <a:rPr lang="en-GB" sz="1600" dirty="0" smtClean="0"/>
              <a:t>) Define DD3 functions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8376859" y="1983714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GB" sz="1600" dirty="0" smtClean="0"/>
              <a:t>Get the data from the GDO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76859" y="2779773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2) Create the visualisation with D3 on the nodes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76859" y="3577623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3</a:t>
            </a:r>
            <a:r>
              <a:rPr lang="en-GB" sz="1600" dirty="0"/>
              <a:t>) Create the </a:t>
            </a:r>
            <a:r>
              <a:rPr lang="en-GB" sz="1600" dirty="0" smtClean="0"/>
              <a:t>interactions with </a:t>
            </a:r>
            <a:r>
              <a:rPr lang="en-GB" sz="1600" dirty="0"/>
              <a:t>D3 on the </a:t>
            </a:r>
            <a:r>
              <a:rPr lang="en-GB" sz="1600" dirty="0" smtClean="0"/>
              <a:t>controller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186" y="1983714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GB" sz="1600" dirty="0" smtClean="0"/>
              <a:t>Connect to the </a:t>
            </a:r>
            <a:r>
              <a:rPr lang="en-GB" sz="1600" dirty="0" err="1" smtClean="0"/>
              <a:t>AppHub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916186" y="2775675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2) </a:t>
            </a:r>
            <a:r>
              <a:rPr lang="en-GB" sz="1600" dirty="0" smtClean="0"/>
              <a:t>Get the configuration id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916186" y="3567636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3) Create a Data object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916186" y="4359596"/>
            <a:ext cx="2898954" cy="64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4) Parse the data in a </a:t>
            </a:r>
            <a:r>
              <a:rPr lang="en-GB" sz="1600" dirty="0" err="1" smtClean="0"/>
              <a:t>json</a:t>
            </a:r>
            <a:r>
              <a:rPr lang="en-GB" sz="1600" dirty="0" smtClean="0"/>
              <a:t> object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157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In practice: </a:t>
            </a:r>
            <a:r>
              <a:rPr lang="fr-FR" dirty="0" err="1" smtClean="0"/>
              <a:t>Sending</a:t>
            </a:r>
            <a:r>
              <a:rPr lang="fr-FR" dirty="0" smtClean="0"/>
              <a:t> a </a:t>
            </a:r>
            <a:r>
              <a:rPr lang="fr-FR" dirty="0" err="1" smtClean="0"/>
              <a:t>shape</a:t>
            </a:r>
            <a:endParaRPr lang="fr-FR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3931556" y="2210859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09999" y="1370158"/>
            <a:ext cx="2421574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1) Find Recipients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3231573" y="1370158"/>
            <a:ext cx="8333508" cy="748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This </a:t>
            </a:r>
            <a:r>
              <a:rPr lang="en-US" sz="1400" dirty="0">
                <a:solidFill>
                  <a:schemeClr val="bg1"/>
                </a:solidFill>
              </a:rPr>
              <a:t>method uses the </a:t>
            </a:r>
            <a:r>
              <a:rPr lang="en-US" sz="1400" dirty="0" err="1">
                <a:solidFill>
                  <a:schemeClr val="bg1"/>
                </a:solidFill>
              </a:rPr>
              <a:t>getBoundingClientRect</a:t>
            </a:r>
            <a:r>
              <a:rPr lang="en-US" sz="1400" dirty="0">
                <a:solidFill>
                  <a:schemeClr val="bg1"/>
                </a:solidFill>
              </a:rPr>
              <a:t> function (native) to get the bounds of the shapes, then call the function </a:t>
            </a:r>
            <a:r>
              <a:rPr lang="en-US" sz="1400" dirty="0" err="1">
                <a:solidFill>
                  <a:schemeClr val="bg1"/>
                </a:solidFill>
              </a:rPr>
              <a:t>findBrowserAt</a:t>
            </a:r>
            <a:r>
              <a:rPr lang="en-US" sz="1400" dirty="0">
                <a:solidFill>
                  <a:schemeClr val="bg1"/>
                </a:solidFill>
              </a:rPr>
              <a:t> (dd3) to know which browser is at each summit of the bounding rectangle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999" y="2559917"/>
            <a:ext cx="2421574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2) Create data to send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3231573" y="2559917"/>
            <a:ext cx="8333508" cy="748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bg1"/>
                </a:solidFill>
              </a:rPr>
              <a:t>Define the data to send and the type of data. Transform the shape for the new referential.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9999" y="3749677"/>
            <a:ext cx="2421574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3) Create connections and send the shape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3231573" y="3749677"/>
            <a:ext cx="8333508" cy="748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bg1"/>
                </a:solidFill>
              </a:rPr>
              <a:t>Once ready, we try to send the object. If no peer connection with the recipient exists, it is created. The shape is sent them.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9999" y="4939437"/>
            <a:ext cx="2421574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4) Receive the shape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3231573" y="4939437"/>
            <a:ext cx="8333508" cy="748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bg1"/>
                </a:solidFill>
              </a:rPr>
              <a:t>Once the shape is received, it will be plotted on the </a:t>
            </a:r>
            <a:r>
              <a:rPr lang="en-GB" sz="1400" smtClean="0">
                <a:solidFill>
                  <a:schemeClr val="bg1"/>
                </a:solidFill>
              </a:rPr>
              <a:t>next screen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3931556" y="3400618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931556" y="4590378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Building a new data visualisation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10000" y="1370158"/>
            <a:ext cx="10571998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Step 1 : Put data in a .txt file instead of a JSON and create a new configuration file ({“id”: X} ) in /Configurations 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810000" y="2647469"/>
            <a:ext cx="10571998" cy="988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Step 2 : Put your D3.js visualisation in /Web/DD3/Scripts and make the following adaptation: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Use dd3.position to get the windows position  instead of HTML windows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Use dd3.getData instead of d3.data to retrieve the data from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NOTE: apparently, nothing specific needs to be done with the animations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00" y="4108546"/>
            <a:ext cx="10571998" cy="7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Step 3 : Create new element in </a:t>
            </a:r>
            <a:r>
              <a:rPr lang="en-GB" sz="1400" dirty="0" err="1" smtClean="0"/>
              <a:t>test_bench</a:t>
            </a:r>
            <a:r>
              <a:rPr lang="en-GB" sz="1400" dirty="0" smtClean="0"/>
              <a:t> with </a:t>
            </a:r>
            <a:r>
              <a:rPr lang="en-GB" sz="1400" dirty="0" err="1" smtClean="0"/>
              <a:t>configuration_id</a:t>
            </a:r>
            <a:r>
              <a:rPr lang="en-GB" sz="1400" dirty="0" smtClean="0"/>
              <a:t> as index and define behaviours upon order: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orderController.orders</a:t>
            </a:r>
            <a:r>
              <a:rPr lang="en-GB" sz="1400" dirty="0" smtClean="0"/>
              <a:t>[‘&lt;</a:t>
            </a:r>
            <a:r>
              <a:rPr lang="en-GB" sz="1400" dirty="0" err="1" smtClean="0"/>
              <a:t>name_of_the_order</a:t>
            </a:r>
            <a:r>
              <a:rPr lang="en-GB" sz="1400" dirty="0" smtClean="0"/>
              <a:t>&gt;’]= </a:t>
            </a:r>
            <a:r>
              <a:rPr lang="en-GB" sz="1400" dirty="0" err="1" smtClean="0"/>
              <a:t>function_executing_the_order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810000" y="5329093"/>
            <a:ext cx="10571998" cy="1030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Step 3 : Create new element in </a:t>
            </a:r>
            <a:r>
              <a:rPr lang="en-GB" sz="1400" dirty="0" err="1" smtClean="0"/>
              <a:t>test_bench</a:t>
            </a:r>
            <a:r>
              <a:rPr lang="en-GB" sz="1400" dirty="0" smtClean="0"/>
              <a:t> with </a:t>
            </a:r>
            <a:r>
              <a:rPr lang="en-GB" sz="1400" dirty="0" err="1" smtClean="0"/>
              <a:t>configuration_id</a:t>
            </a:r>
            <a:r>
              <a:rPr lang="en-GB" sz="1400" dirty="0" smtClean="0"/>
              <a:t> as index and define event sending orders order:</a:t>
            </a:r>
          </a:p>
          <a:p>
            <a:r>
              <a:rPr lang="en-GB" sz="1400" dirty="0" smtClean="0"/>
              <a:t>$(‘</a:t>
            </a:r>
            <a:r>
              <a:rPr lang="en-GB" sz="1400" dirty="0" err="1" smtClean="0"/>
              <a:t>id_of_the_button</a:t>
            </a:r>
            <a:r>
              <a:rPr lang="en-GB" sz="1400" dirty="0" smtClean="0"/>
              <a:t>’).click(function(){</a:t>
            </a:r>
          </a:p>
          <a:p>
            <a:r>
              <a:rPr lang="en-GB" sz="1400" dirty="0" smtClean="0"/>
              <a:t>	</a:t>
            </a:r>
            <a:r>
              <a:rPr lang="en-GB" sz="1400" dirty="0" err="1" smtClean="0"/>
              <a:t>server.sendOrder</a:t>
            </a:r>
            <a:r>
              <a:rPr lang="en-GB" sz="1400" dirty="0" smtClean="0"/>
              <a:t>(</a:t>
            </a:r>
            <a:r>
              <a:rPr lang="en-US" sz="1400" dirty="0" err="1"/>
              <a:t>instanceId</a:t>
            </a:r>
            <a:r>
              <a:rPr lang="en-US" sz="1400" dirty="0"/>
              <a:t>, order</a:t>
            </a:r>
            <a:r>
              <a:rPr lang="en-US" sz="1400" dirty="0" smtClean="0"/>
              <a:t>(“&lt;</a:t>
            </a:r>
            <a:r>
              <a:rPr lang="en-US" sz="1400" dirty="0" err="1" smtClean="0"/>
              <a:t>name_of_the_order</a:t>
            </a:r>
            <a:r>
              <a:rPr lang="en-US" sz="1400" dirty="0" smtClean="0"/>
              <a:t>&gt;", </a:t>
            </a:r>
            <a:r>
              <a:rPr lang="en-US" sz="1400" dirty="0"/>
              <a:t>[0]), true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});</a:t>
            </a:r>
            <a:endParaRPr lang="en-GB" sz="1400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3931556" y="2237122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Isosceles Triangle 7"/>
          <p:cNvSpPr/>
          <p:nvPr/>
        </p:nvSpPr>
        <p:spPr>
          <a:xfrm rot="10800000">
            <a:off x="3931556" y="3736357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931556" y="4964641"/>
            <a:ext cx="4328885" cy="25640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Main issues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52011" y="1417638"/>
            <a:ext cx="4690254" cy="4942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Lack</a:t>
            </a:r>
            <a:r>
              <a:rPr lang="fr-FR" dirty="0" smtClean="0"/>
              <a:t> of </a:t>
            </a:r>
            <a:r>
              <a:rPr lang="fr-FR" dirty="0" err="1" smtClean="0"/>
              <a:t>comments</a:t>
            </a:r>
            <a:r>
              <a:rPr lang="fr-FR" dirty="0" smtClean="0"/>
              <a:t> / notation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52011" y="1911927"/>
            <a:ext cx="4690253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691745" y="1417638"/>
            <a:ext cx="4690254" cy="4942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Viz</a:t>
            </a:r>
            <a:r>
              <a:rPr lang="fr-FR" dirty="0" smtClean="0"/>
              <a:t> </a:t>
            </a:r>
            <a:r>
              <a:rPr lang="fr-FR" dirty="0" err="1" smtClean="0"/>
              <a:t>coupled</a:t>
            </a:r>
            <a:r>
              <a:rPr lang="fr-FR" dirty="0" smtClean="0"/>
              <a:t> to </a:t>
            </a:r>
            <a:r>
              <a:rPr lang="fr-FR" dirty="0" err="1" smtClean="0"/>
              <a:t>implementation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691745" y="1911927"/>
            <a:ext cx="4690253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All </a:t>
            </a:r>
            <a:r>
              <a:rPr lang="en-GB" dirty="0" err="1" smtClean="0">
                <a:solidFill>
                  <a:schemeClr val="bg2"/>
                </a:solidFill>
              </a:rPr>
              <a:t>viz</a:t>
            </a:r>
            <a:r>
              <a:rPr lang="en-GB" dirty="0" smtClean="0">
                <a:solidFill>
                  <a:schemeClr val="bg2"/>
                </a:solidFill>
              </a:rPr>
              <a:t> JS are loaded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Each visualisation is a configuration of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A simple if else actually picks which visualisation to render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011" y="4160838"/>
            <a:ext cx="4690254" cy="4942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 file structure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52011" y="4655127"/>
            <a:ext cx="4690253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ysClr val="windowText" lastClr="000000"/>
                </a:solidFill>
              </a:rPr>
              <a:t>The Library </a:t>
            </a:r>
            <a:r>
              <a:rPr lang="fr-FR" dirty="0" err="1" smtClean="0">
                <a:solidFill>
                  <a:sysClr val="windowText" lastClr="000000"/>
                </a:solidFill>
              </a:rPr>
              <a:t>is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defined</a:t>
            </a:r>
            <a:r>
              <a:rPr lang="fr-FR" dirty="0" smtClean="0">
                <a:solidFill>
                  <a:sysClr val="windowText" lastClr="000000"/>
                </a:solidFill>
              </a:rPr>
              <a:t> in one file of 2359 </a:t>
            </a:r>
            <a:r>
              <a:rPr lang="fr-FR" dirty="0" err="1" smtClean="0">
                <a:solidFill>
                  <a:sysClr val="windowText" lastClr="000000"/>
                </a:solidFill>
              </a:rPr>
              <a:t>lines</a:t>
            </a:r>
            <a:endParaRPr lang="fr-FR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ysClr val="windowText" lastClr="000000"/>
                </a:solidFill>
              </a:rPr>
              <a:t>JSON data s </a:t>
            </a:r>
            <a:r>
              <a:rPr lang="fr-FR" dirty="0" err="1" smtClean="0">
                <a:solidFill>
                  <a:sysClr val="windowText" lastClr="000000"/>
                </a:solidFill>
              </a:rPr>
              <a:t>stored</a:t>
            </a:r>
            <a:r>
              <a:rPr lang="fr-FR" dirty="0" smtClean="0">
                <a:solidFill>
                  <a:sysClr val="windowText" lastClr="000000"/>
                </a:solidFill>
              </a:rPr>
              <a:t> in </a:t>
            </a:r>
            <a:r>
              <a:rPr lang="fr-FR" dirty="0" err="1" smtClean="0">
                <a:solidFill>
                  <a:sysClr val="windowText" lastClr="000000"/>
                </a:solidFill>
              </a:rPr>
              <a:t>text</a:t>
            </a:r>
            <a:r>
              <a:rPr lang="fr-FR" dirty="0" smtClean="0">
                <a:solidFill>
                  <a:sysClr val="windowText" lastClr="000000"/>
                </a:solidFill>
              </a:rPr>
              <a:t> file and </a:t>
            </a:r>
            <a:r>
              <a:rPr lang="fr-FR" dirty="0" err="1" smtClean="0">
                <a:solidFill>
                  <a:sysClr val="windowText" lastClr="000000"/>
                </a:solidFill>
              </a:rPr>
              <a:t>then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parsed</a:t>
            </a:r>
            <a:r>
              <a:rPr lang="fr-FR" dirty="0" smtClean="0">
                <a:solidFill>
                  <a:sysClr val="windowText" lastClr="000000"/>
                </a:solidFill>
              </a:rPr>
              <a:t> to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1745" y="4160838"/>
            <a:ext cx="4690254" cy="4942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Zombie Code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691745" y="4655127"/>
            <a:ext cx="4690253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36" y="5022344"/>
            <a:ext cx="4206470" cy="1094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79" y="2400681"/>
            <a:ext cx="4567916" cy="7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2348</TotalTime>
  <Words>826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DD3.JS Hand-Over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DD3.JS Hand-Over</dc:title>
  <dc:creator>Guillaume Paillot</dc:creator>
  <cp:lastModifiedBy>Guillaume Paillot</cp:lastModifiedBy>
  <cp:revision>41</cp:revision>
  <dcterms:created xsi:type="dcterms:W3CDTF">2016-05-12T15:54:24Z</dcterms:created>
  <dcterms:modified xsi:type="dcterms:W3CDTF">2016-05-19T14:51:03Z</dcterms:modified>
</cp:coreProperties>
</file>