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313" r:id="rId3"/>
    <p:sldId id="296" r:id="rId4"/>
    <p:sldId id="297" r:id="rId5"/>
    <p:sldId id="293" r:id="rId6"/>
    <p:sldId id="268" r:id="rId7"/>
    <p:sldId id="298" r:id="rId8"/>
    <p:sldId id="287" r:id="rId9"/>
    <p:sldId id="299" r:id="rId10"/>
    <p:sldId id="288" r:id="rId11"/>
    <p:sldId id="300" r:id="rId12"/>
    <p:sldId id="294" r:id="rId13"/>
    <p:sldId id="295" r:id="rId14"/>
    <p:sldId id="264" r:id="rId15"/>
    <p:sldId id="272" r:id="rId16"/>
    <p:sldId id="285" r:id="rId17"/>
    <p:sldId id="271" r:id="rId18"/>
    <p:sldId id="290" r:id="rId19"/>
    <p:sldId id="291" r:id="rId20"/>
    <p:sldId id="273" r:id="rId21"/>
    <p:sldId id="284" r:id="rId22"/>
    <p:sldId id="277" r:id="rId23"/>
    <p:sldId id="275" r:id="rId24"/>
    <p:sldId id="276" r:id="rId25"/>
    <p:sldId id="301" r:id="rId26"/>
    <p:sldId id="302" r:id="rId27"/>
    <p:sldId id="316" r:id="rId28"/>
    <p:sldId id="278" r:id="rId29"/>
    <p:sldId id="307" r:id="rId30"/>
    <p:sldId id="305" r:id="rId31"/>
    <p:sldId id="309" r:id="rId32"/>
    <p:sldId id="312" r:id="rId33"/>
    <p:sldId id="311" r:id="rId34"/>
    <p:sldId id="310" r:id="rId35"/>
    <p:sldId id="306" r:id="rId36"/>
    <p:sldId id="280" r:id="rId37"/>
    <p:sldId id="315" r:id="rId38"/>
    <p:sldId id="31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FFB1"/>
    <a:srgbClr val="ACD473"/>
    <a:srgbClr val="E6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74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74528-BE71-495C-9FB9-8F27B5CA0100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3520-BF89-4F76-9598-E9EE2A03F4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2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Prototype, very limited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4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Organizational</a:t>
            </a:r>
            <a:r>
              <a:rPr lang="en-GB" baseline="0" dirty="0" smtClean="0"/>
              <a:t> dynamic, Sensor Metadata..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9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Very Limited at the moment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0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problem we</a:t>
            </a:r>
            <a:r>
              <a:rPr lang="en-GB" baseline="0" dirty="0" smtClean="0"/>
              <a:t> are having, especially from these perspectives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5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Scope is Dataset not Environment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6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problem we</a:t>
            </a:r>
            <a:r>
              <a:rPr lang="en-GB" baseline="0" dirty="0" smtClean="0"/>
              <a:t> are having, especially from these perspectives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5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Cloud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3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Temperature has URI, so does room and that</a:t>
            </a:r>
            <a:r>
              <a:rPr lang="en-GB" baseline="0" dirty="0" smtClean="0"/>
              <a:t> specific room, and ontologies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0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Heartbeat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3520-BF89-4F76-9598-E9EE2A03F41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7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8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0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655A-7BFA-4BA0-8CC2-AE3C70CC657A}" type="datetimeFigureOut">
              <a:rPr lang="en-GB" smtClean="0"/>
              <a:t>22/09/2014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118-2788-4D7F-95B5-EA1AA6A29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9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IC Big</a:t>
            </a:r>
            <a:endParaRPr lang="en-GB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Imperial College Big Data Platform</a:t>
            </a:r>
            <a:endParaRPr lang="en-GB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Database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97867" y="1285576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0180" y="2679601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715" y="3724917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214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35687" y="2577176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29400" y="4796650"/>
            <a:ext cx="1254968" cy="12246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Deployment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19082" y="5316159"/>
            <a:ext cx="849248" cy="81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80719" y="3572012"/>
            <a:ext cx="1254968" cy="12246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Y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6406" y="5293669"/>
            <a:ext cx="88205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1691" y="3680884"/>
            <a:ext cx="1158352" cy="110244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X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4" idx="4"/>
            <a:endCxn id="7" idx="0"/>
          </p:cNvCxnSpPr>
          <p:nvPr/>
        </p:nvCxnSpPr>
        <p:spPr>
          <a:xfrm>
            <a:off x="5129915" y="2077664"/>
            <a:ext cx="37820" cy="49951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5" idx="2"/>
          </p:cNvCxnSpPr>
          <p:nvPr/>
        </p:nvCxnSpPr>
        <p:spPr>
          <a:xfrm>
            <a:off x="5599783" y="2973220"/>
            <a:ext cx="970397" cy="10242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0" idx="7"/>
          </p:cNvCxnSpPr>
          <p:nvPr/>
        </p:nvCxnSpPr>
        <p:spPr>
          <a:xfrm flipH="1">
            <a:off x="4551901" y="3253265"/>
            <a:ext cx="310330" cy="4980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7"/>
          </p:cNvCxnSpPr>
          <p:nvPr/>
        </p:nvCxnSpPr>
        <p:spPr>
          <a:xfrm flipH="1">
            <a:off x="4551901" y="3355690"/>
            <a:ext cx="2144823" cy="39566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6" idx="0"/>
          </p:cNvCxnSpPr>
          <p:nvPr/>
        </p:nvCxnSpPr>
        <p:spPr>
          <a:xfrm flipH="1">
            <a:off x="6722763" y="3471689"/>
            <a:ext cx="279465" cy="25322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8" idx="1"/>
          </p:cNvCxnSpPr>
          <p:nvPr/>
        </p:nvCxnSpPr>
        <p:spPr>
          <a:xfrm>
            <a:off x="6722763" y="4517005"/>
            <a:ext cx="90423" cy="45898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0"/>
          </p:cNvCxnSpPr>
          <p:nvPr/>
        </p:nvCxnSpPr>
        <p:spPr>
          <a:xfrm flipH="1">
            <a:off x="5643706" y="4401006"/>
            <a:ext cx="773553" cy="91515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5"/>
            <a:endCxn id="9" idx="1"/>
          </p:cNvCxnSpPr>
          <p:nvPr/>
        </p:nvCxnSpPr>
        <p:spPr>
          <a:xfrm>
            <a:off x="4551901" y="4617306"/>
            <a:ext cx="791550" cy="81881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6"/>
            <a:endCxn id="12" idx="2"/>
          </p:cNvCxnSpPr>
          <p:nvPr/>
        </p:nvCxnSpPr>
        <p:spPr>
          <a:xfrm>
            <a:off x="4735687" y="4184331"/>
            <a:ext cx="196004" cy="4777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5"/>
            <a:endCxn id="8" idx="1"/>
          </p:cNvCxnSpPr>
          <p:nvPr/>
        </p:nvCxnSpPr>
        <p:spPr>
          <a:xfrm>
            <a:off x="5920406" y="4621880"/>
            <a:ext cx="892780" cy="35411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0"/>
            <a:endCxn id="10" idx="4"/>
          </p:cNvCxnSpPr>
          <p:nvPr/>
        </p:nvCxnSpPr>
        <p:spPr>
          <a:xfrm flipV="1">
            <a:off x="3947433" y="4796650"/>
            <a:ext cx="160770" cy="49701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Ecosystem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>
            <a:stCxn id="48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5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6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Connector 110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14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47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Coherence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8180" y="131641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65732" y="2181132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81230" y="3445784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55320" y="1768689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20024" y="4675326"/>
            <a:ext cx="1120128" cy="10579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0" name="Oval 9"/>
          <p:cNvSpPr/>
          <p:nvPr/>
        </p:nvSpPr>
        <p:spPr>
          <a:xfrm>
            <a:off x="2902352" y="2093726"/>
            <a:ext cx="1254968" cy="12246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Y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7" idx="6"/>
            <a:endCxn id="5" idx="2"/>
          </p:cNvCxnSpPr>
          <p:nvPr/>
        </p:nvCxnSpPr>
        <p:spPr>
          <a:xfrm>
            <a:off x="5819416" y="2164733"/>
            <a:ext cx="1546316" cy="41244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7"/>
          </p:cNvCxnSpPr>
          <p:nvPr/>
        </p:nvCxnSpPr>
        <p:spPr>
          <a:xfrm flipH="1">
            <a:off x="3973534" y="2164733"/>
            <a:ext cx="981786" cy="10833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6"/>
          </p:cNvCxnSpPr>
          <p:nvPr/>
        </p:nvCxnSpPr>
        <p:spPr>
          <a:xfrm flipH="1" flipV="1">
            <a:off x="4157320" y="2706045"/>
            <a:ext cx="3334956" cy="15117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flipH="1">
            <a:off x="6618782" y="2857221"/>
            <a:ext cx="873494" cy="70456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0"/>
          </p:cNvCxnSpPr>
          <p:nvPr/>
        </p:nvCxnSpPr>
        <p:spPr>
          <a:xfrm flipH="1">
            <a:off x="5380088" y="4121873"/>
            <a:ext cx="627686" cy="55345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5"/>
            <a:endCxn id="9" idx="0"/>
          </p:cNvCxnSpPr>
          <p:nvPr/>
        </p:nvCxnSpPr>
        <p:spPr>
          <a:xfrm>
            <a:off x="3973534" y="3139020"/>
            <a:ext cx="1406554" cy="153630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69896" y="5229556"/>
            <a:ext cx="1285800" cy="1157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20708" y="5361999"/>
            <a:ext cx="1285800" cy="1157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520" y="5494442"/>
            <a:ext cx="1285800" cy="1157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</a:p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2015" y="5229556"/>
            <a:ext cx="1285800" cy="1157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0265" y="5361999"/>
            <a:ext cx="1285800" cy="1157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3568" y="5494442"/>
            <a:ext cx="1285800" cy="1157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CSV</a:t>
            </a:r>
          </a:p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(HDFS)</a:t>
            </a:r>
          </a:p>
        </p:txBody>
      </p:sp>
      <p:cxnSp>
        <p:nvCxnSpPr>
          <p:cNvPr id="87" name="Curved Connector 86"/>
          <p:cNvCxnSpPr>
            <a:endCxn id="39" idx="0"/>
          </p:cNvCxnSpPr>
          <p:nvPr/>
        </p:nvCxnSpPr>
        <p:spPr>
          <a:xfrm rot="10800000" flipV="1">
            <a:off x="1654916" y="2857220"/>
            <a:ext cx="5837361" cy="2372335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1"/>
            <a:endCxn id="27" idx="0"/>
          </p:cNvCxnSpPr>
          <p:nvPr/>
        </p:nvCxnSpPr>
        <p:spPr>
          <a:xfrm rot="16200000" flipH="1" flipV="1">
            <a:off x="4198780" y="4444272"/>
            <a:ext cx="399300" cy="1171267"/>
          </a:xfrm>
          <a:prstGeom prst="curvedConnector3">
            <a:avLst>
              <a:gd name="adj1" fmla="val -96051"/>
            </a:avLst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2"/>
            <a:endCxn id="7" idx="6"/>
          </p:cNvCxnSpPr>
          <p:nvPr/>
        </p:nvCxnSpPr>
        <p:spPr>
          <a:xfrm flipH="1">
            <a:off x="5819416" y="1712454"/>
            <a:ext cx="808764" cy="45227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Coherence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 (Jena):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(Hadoop):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6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WikiSensing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 through Virtualization Layer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and Ontologies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of Function and Services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back to Gateways or Devices</a:t>
            </a:r>
          </a:p>
        </p:txBody>
      </p:sp>
      <p:sp>
        <p:nvSpPr>
          <p:cNvPr id="4" name="Oval 3"/>
          <p:cNvSpPr/>
          <p:nvPr/>
        </p:nvSpPr>
        <p:spPr>
          <a:xfrm>
            <a:off x="2555776" y="4509120"/>
            <a:ext cx="986390" cy="93015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99992" y="5822128"/>
            <a:ext cx="849248" cy="81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  <a:p>
            <a:pPr algn="ctr"/>
            <a:r>
              <a:rPr lang="en-GB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2692918" y="5822128"/>
            <a:ext cx="849248" cy="81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</a:p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680" y="5772284"/>
            <a:ext cx="1074948" cy="9188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Readings</a:t>
            </a:r>
          </a:p>
        </p:txBody>
      </p:sp>
      <p:sp>
        <p:nvSpPr>
          <p:cNvPr id="8" name="Oval 7"/>
          <p:cNvSpPr/>
          <p:nvPr/>
        </p:nvSpPr>
        <p:spPr>
          <a:xfrm>
            <a:off x="4147376" y="3863181"/>
            <a:ext cx="849248" cy="8191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9" name="Straight Arrow Connector 8"/>
          <p:cNvCxnSpPr>
            <a:stCxn id="4" idx="3"/>
            <a:endCxn id="7" idx="3"/>
          </p:cNvCxnSpPr>
          <p:nvPr/>
        </p:nvCxnSpPr>
        <p:spPr>
          <a:xfrm flipH="1">
            <a:off x="1411628" y="5303054"/>
            <a:ext cx="1288601" cy="92863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>
            <a:off x="3048971" y="5439272"/>
            <a:ext cx="68571" cy="38285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3397713" y="5303054"/>
            <a:ext cx="1226648" cy="63903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4" idx="6"/>
          </p:cNvCxnSpPr>
          <p:nvPr/>
        </p:nvCxnSpPr>
        <p:spPr>
          <a:xfrm flipH="1">
            <a:off x="3542166" y="4562340"/>
            <a:ext cx="729579" cy="41185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5349240" y="6231686"/>
            <a:ext cx="656046" cy="33382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72875" y="6449491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172.17.70.15:7014/</a:t>
            </a:r>
            <a:r>
              <a:rPr lang="en-GB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sensors?no</a:t>
            </a:r>
            <a:r>
              <a:rPr lang="en-GB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=2&amp;call=1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367" y="1791755"/>
            <a:ext cx="5670631" cy="1289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  Modelling Engine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388" y="2457568"/>
            <a:ext cx="2700300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Factory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8408" y="2457568"/>
            <a:ext cx="2522795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Library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18914" y="3080983"/>
            <a:ext cx="0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6007" y="1906634"/>
            <a:ext cx="2505196" cy="4667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Scheduler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Engine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Library (e.g. Data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and Search for Generic Models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and Data Compatibility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&amp; Ontologies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Factory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Initiate a model with Data and Parameters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Models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DSL in Modelling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1600" y="2708920"/>
            <a:ext cx="36724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BB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⊤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−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−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⊤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+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s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th"/>
              </a:rPr>
              <a:t>q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⊤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th"/>
              </a:rPr>
              <a:t>q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th"/>
              </a:rPr>
              <a:t>ξ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in"/>
              </a:rPr>
              <a:t>⊤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MathJax_Math"/>
              </a:rPr>
              <a:t>ξ</a:t>
            </a:r>
            <a:endParaRPr kumimoji="0" lang="en-US" alt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thJax_Math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b="1" i="1" dirty="0">
              <a:solidFill>
                <a:schemeClr val="bg1"/>
              </a:solidFill>
              <a:latin typeface="MathJax_Math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03450"/>
            <a:ext cx="5288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g = bt.t %*%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- c - c.t +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s_q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cross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s_q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) * (xi dot xi) </a:t>
            </a:r>
          </a:p>
        </p:txBody>
      </p:sp>
      <p:sp>
        <p:nvSpPr>
          <p:cNvPr id="6" name="Down Arrow 5"/>
          <p:cNvSpPr/>
          <p:nvPr/>
        </p:nvSpPr>
        <p:spPr>
          <a:xfrm>
            <a:off x="7041082" y="6090305"/>
            <a:ext cx="466180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28184" y="2005376"/>
            <a:ext cx="2091976" cy="40732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Helvetica" pitchFamily="34" charset="0"/>
                <a:cs typeface="Arial" panose="020B0604020202020204" pitchFamily="34" charset="0"/>
              </a:rPr>
              <a:t>  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Arial" panose="020B0604020202020204" pitchFamily="34" charset="0"/>
              </a:rPr>
              <a:t>Model A</a:t>
            </a: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569186" y="1387435"/>
            <a:ext cx="466180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7394903" y="1397086"/>
            <a:ext cx="466180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2510154" y="3190956"/>
            <a:ext cx="466180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515309" y="3190956"/>
            <a:ext cx="1575792" cy="143387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7" name="Down Arrow 16"/>
          <p:cNvSpPr/>
          <p:nvPr/>
        </p:nvSpPr>
        <p:spPr>
          <a:xfrm rot="16200000">
            <a:off x="5850625" y="3561919"/>
            <a:ext cx="466180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367" y="1791755"/>
            <a:ext cx="5670631" cy="1289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  Modelling Engine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7437" y="1163977"/>
            <a:ext cx="1791131" cy="505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437" y="489539"/>
            <a:ext cx="1791132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367" y="116556"/>
            <a:ext cx="1796961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AppEditor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388" y="2457568"/>
            <a:ext cx="2700300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Factory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8408" y="2457568"/>
            <a:ext cx="2522795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Library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18914" y="3080983"/>
            <a:ext cx="0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75836" y="1667391"/>
            <a:ext cx="634" cy="11168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2"/>
            <a:endCxn id="28" idx="0"/>
          </p:cNvCxnSpPr>
          <p:nvPr/>
        </p:nvCxnSpPr>
        <p:spPr>
          <a:xfrm>
            <a:off x="1563003" y="862522"/>
            <a:ext cx="0" cy="301455"/>
          </a:xfrm>
          <a:prstGeom prst="line">
            <a:avLst/>
          </a:prstGeom>
          <a:ln w="12700"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6007" y="1906634"/>
            <a:ext cx="2505196" cy="4667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Scheduler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platform for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to use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improves our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analytics capabilities by providing ready to use libraries and solutions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 coherence across our data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generic modelling engine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platform for </a:t>
            </a:r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Inference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ramework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33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Concinnity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analytics and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together in online workflows with the AppEditor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this ecosystem: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Models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Nodes in External Models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with other models from the wider academic community (e.g. Agent Based Models of traffic flow)</a:t>
            </a:r>
          </a:p>
        </p:txBody>
      </p:sp>
    </p:spTree>
    <p:extLst>
      <p:ext uri="{BB962C8B-B14F-4D97-AF65-F5344CB8AC3E}">
        <p14:creationId xmlns:p14="http://schemas.microsoft.com/office/powerpoint/2010/main" val="3322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367" y="1791755"/>
            <a:ext cx="5670631" cy="1289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  Modelling Engine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01196" y="1031469"/>
            <a:ext cx="3177958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IoT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Data Inference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Framework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7437" y="1163977"/>
            <a:ext cx="1791131" cy="505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437" y="489539"/>
            <a:ext cx="1791132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367" y="116556"/>
            <a:ext cx="1796961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AppEditor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388" y="2457568"/>
            <a:ext cx="2700300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Factory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8408" y="2457568"/>
            <a:ext cx="2522795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Library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18914" y="3080983"/>
            <a:ext cx="0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97674" y="870984"/>
            <a:ext cx="2201" cy="2350447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295750" y="1679676"/>
            <a:ext cx="2117" cy="95959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75836" y="1667391"/>
            <a:ext cx="634" cy="11168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2"/>
            <a:endCxn id="28" idx="0"/>
          </p:cNvCxnSpPr>
          <p:nvPr/>
        </p:nvCxnSpPr>
        <p:spPr>
          <a:xfrm>
            <a:off x="1563003" y="862522"/>
            <a:ext cx="0" cy="301455"/>
          </a:xfrm>
          <a:prstGeom prst="line">
            <a:avLst/>
          </a:prstGeom>
          <a:ln w="12700"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1236" y="232985"/>
            <a:ext cx="4558331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Web API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80303" y="859059"/>
            <a:ext cx="0" cy="171024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6007" y="1906634"/>
            <a:ext cx="2505196" cy="4667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Scheduler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64478" y="859059"/>
            <a:ext cx="3877" cy="93269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Inference Framework for Internet of Things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interoperability framework for Internet of Things </a:t>
            </a: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operates at information and data level instead of services and devices</a:t>
            </a: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exploits virtualization of </a:t>
            </a:r>
            <a:r>
              <a:rPr lang="en-GB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cloud and semantic inference </a:t>
            </a: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on demand information inference from data sources in a user`s surrounding or within a given environment</a:t>
            </a:r>
            <a:endParaRPr lang="en-GB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34" y="2695710"/>
            <a:ext cx="6190527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39952" y="12736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31840" y="242088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5328" y="178813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10879" y="23114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16016" y="179446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51920" y="29053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53918" y="256490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3216" y="305314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18" idx="4"/>
          </p:cNvCxnSpPr>
          <p:nvPr/>
        </p:nvCxnSpPr>
        <p:spPr>
          <a:xfrm>
            <a:off x="2967232" y="3341172"/>
            <a:ext cx="46300" cy="1241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5031" y="3212250"/>
            <a:ext cx="162597" cy="1114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7934" y="2852936"/>
            <a:ext cx="46300" cy="1241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5"/>
            <a:endCxn id="15" idx="1"/>
          </p:cNvCxnSpPr>
          <p:nvPr/>
        </p:nvCxnSpPr>
        <p:spPr>
          <a:xfrm>
            <a:off x="4385803" y="1519473"/>
            <a:ext cx="372394" cy="3171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13" idx="7"/>
          </p:cNvCxnSpPr>
          <p:nvPr/>
        </p:nvCxnSpPr>
        <p:spPr>
          <a:xfrm flipH="1">
            <a:off x="3821179" y="1519473"/>
            <a:ext cx="360954" cy="310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2" idx="7"/>
          </p:cNvCxnSpPr>
          <p:nvPr/>
        </p:nvCxnSpPr>
        <p:spPr>
          <a:xfrm flipH="1">
            <a:off x="3377691" y="2033988"/>
            <a:ext cx="239818" cy="429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8" idx="0"/>
          </p:cNvCxnSpPr>
          <p:nvPr/>
        </p:nvCxnSpPr>
        <p:spPr>
          <a:xfrm flipH="1">
            <a:off x="2967232" y="2666739"/>
            <a:ext cx="206789" cy="386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98221" y="2591006"/>
            <a:ext cx="505043" cy="15030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4" idx="7"/>
          </p:cNvCxnSpPr>
          <p:nvPr/>
        </p:nvCxnSpPr>
        <p:spPr>
          <a:xfrm flipH="1">
            <a:off x="4456730" y="2040320"/>
            <a:ext cx="301467" cy="3133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5"/>
            <a:endCxn id="14" idx="1"/>
          </p:cNvCxnSpPr>
          <p:nvPr/>
        </p:nvCxnSpPr>
        <p:spPr>
          <a:xfrm>
            <a:off x="3821179" y="2033988"/>
            <a:ext cx="431881" cy="319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3"/>
            <a:endCxn id="16" idx="0"/>
          </p:cNvCxnSpPr>
          <p:nvPr/>
        </p:nvCxnSpPr>
        <p:spPr>
          <a:xfrm flipH="1">
            <a:off x="3995936" y="2557313"/>
            <a:ext cx="257124" cy="3480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5"/>
            <a:endCxn id="16" idx="1"/>
          </p:cNvCxnSpPr>
          <p:nvPr/>
        </p:nvCxnSpPr>
        <p:spPr>
          <a:xfrm>
            <a:off x="3377691" y="2666739"/>
            <a:ext cx="516410" cy="280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5"/>
            <a:endCxn id="17" idx="1"/>
          </p:cNvCxnSpPr>
          <p:nvPr/>
        </p:nvCxnSpPr>
        <p:spPr>
          <a:xfrm>
            <a:off x="4961867" y="2040320"/>
            <a:ext cx="434232" cy="5667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6"/>
          </p:cNvCxnSpPr>
          <p:nvPr/>
        </p:nvCxnSpPr>
        <p:spPr>
          <a:xfrm>
            <a:off x="4498911" y="2455478"/>
            <a:ext cx="855007" cy="2478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944914" y="464105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3806446" y="506352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4355976" y="443579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4067944" y="4407739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4616623" y="4982079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4926414" y="4182997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483768" y="443579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3878370" y="541035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5506351" y="412299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5161533" y="378107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3468730" y="4326293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5010329" y="472514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645078" cy="5034150"/>
          </a:xfrm>
        </p:spPr>
      </p:pic>
      <p:sp>
        <p:nvSpPr>
          <p:cNvPr id="12" name="Oval 11"/>
          <p:cNvSpPr/>
          <p:nvPr/>
        </p:nvSpPr>
        <p:spPr>
          <a:xfrm>
            <a:off x="2699792" y="2972960"/>
            <a:ext cx="288032" cy="288032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012160" y="350100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347864" y="364730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9728" y="436510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366147" y="306896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713744" y="361645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732240" y="494116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Up Arrow 2"/>
          <p:cNvSpPr/>
          <p:nvPr/>
        </p:nvSpPr>
        <p:spPr>
          <a:xfrm>
            <a:off x="4067944" y="5589240"/>
            <a:ext cx="1368152" cy="792088"/>
          </a:xfrm>
          <a:prstGeom prst="upArrow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921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" y="1280063"/>
            <a:ext cx="8280920" cy="55482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95736" y="2423063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051720" y="278092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64288" y="472514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228184" y="48554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139952" y="38610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547664" y="235105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596336" y="48554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150264" y="350100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804248" y="360388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220072" y="422108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220072" y="40004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429240" y="492745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940152" y="422108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771800" y="203828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72816"/>
            <a:ext cx="4752528" cy="475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921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3592" y="38840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117688" y="407707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810788" y="378331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228184" y="48554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139952" y="38610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3848" y="443711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99992" y="350162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889688" y="350162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778848" y="24928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105712" y="2693469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932040" y="360334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940152" y="38840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837152" y="543387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033704" y="505520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771800" y="286546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841544" y="369526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112476" y="505520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022384" y="46619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635896" y="3371981"/>
            <a:ext cx="1201256" cy="951443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Approaches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Discovery and Matching</a:t>
            </a: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Interoperability at Middleware Level</a:t>
            </a: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entering a new environment searching for services and devices to use </a:t>
            </a:r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Application has to show </a:t>
            </a:r>
            <a:r>
              <a:rPr lang="en-GB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adaptivity</a:t>
            </a:r>
            <a:r>
              <a:rPr lang="en-GB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 use those services</a:t>
            </a:r>
            <a:endParaRPr lang="en-GB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 the number of different devices and configurations, this is not scalable</a:t>
            </a:r>
          </a:p>
        </p:txBody>
      </p:sp>
    </p:spTree>
    <p:extLst>
      <p:ext uri="{BB962C8B-B14F-4D97-AF65-F5344CB8AC3E}">
        <p14:creationId xmlns:p14="http://schemas.microsoft.com/office/powerpoint/2010/main" val="17545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Approach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part that is Subject to Mobility and Dynamicity is removed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implemented as a generic reusable model</a:t>
            </a: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3768" y="2780928"/>
            <a:ext cx="3744416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863181"/>
            <a:ext cx="374441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Part that uses services or sensors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19672" y="3794356"/>
            <a:ext cx="5472608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59832" y="4506074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94516" y="4522090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15816" y="480746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50500" y="480746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50600" y="4506074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85284" y="4522090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06584" y="480746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41268" y="480746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Demand Information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will request that information or data (semantically expressing it)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be built on demand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3768" y="2852936"/>
            <a:ext cx="3744416" cy="571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4232528"/>
            <a:ext cx="194421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19672" y="3838907"/>
            <a:ext cx="5472608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83868" y="4232528"/>
            <a:ext cx="194421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0152" y="4216512"/>
            <a:ext cx="194421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Model 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59632" y="4941168"/>
            <a:ext cx="0" cy="377601"/>
          </a:xfrm>
          <a:prstGeom prst="straightConnector1">
            <a:avLst/>
          </a:prstGeom>
          <a:ln w="57150">
            <a:solidFill>
              <a:srgbClr val="E6A400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51720" y="4941167"/>
            <a:ext cx="0" cy="377601"/>
          </a:xfrm>
          <a:prstGeom prst="straightConnector1">
            <a:avLst/>
          </a:prstGeom>
          <a:ln w="57150">
            <a:solidFill>
              <a:srgbClr val="E6A400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60104" y="4941167"/>
            <a:ext cx="0" cy="377601"/>
          </a:xfrm>
          <a:prstGeom prst="straightConnector1">
            <a:avLst/>
          </a:prstGeom>
          <a:ln w="57150">
            <a:solidFill>
              <a:srgbClr val="E6A400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76116" y="3838911"/>
            <a:ext cx="0" cy="37760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51920" y="4880600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78792" y="4864584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13476" y="4880600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07904" y="516597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34776" y="516597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69460" y="5165972"/>
            <a:ext cx="288032" cy="305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04248" y="3854927"/>
            <a:ext cx="0" cy="377601"/>
          </a:xfrm>
          <a:prstGeom prst="straightConnector1">
            <a:avLst/>
          </a:prstGeom>
          <a:ln w="57150">
            <a:solidFill>
              <a:srgbClr val="71FFB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16016" y="4888775"/>
            <a:ext cx="0" cy="377601"/>
          </a:xfrm>
          <a:prstGeom prst="straightConnector1">
            <a:avLst/>
          </a:prstGeom>
          <a:ln w="57150">
            <a:solidFill>
              <a:srgbClr val="E6A400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3865950"/>
            <a:ext cx="0" cy="37760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83768" y="3424424"/>
            <a:ext cx="3744416" cy="3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 of Room X?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pacheTezLogo_lowres.png (640×32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mapreduce-logo.jpg (320×98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-&gt; Inheritance</a:t>
            </a: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Oriented -&gt; Semantic Inference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Satisfaction Problem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Backjumping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Example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5256"/>
            <a:ext cx="8229600" cy="4455850"/>
          </a:xfrm>
        </p:spPr>
      </p:pic>
      <p:sp>
        <p:nvSpPr>
          <p:cNvPr id="30" name="Oval 29"/>
          <p:cNvSpPr/>
          <p:nvPr/>
        </p:nvSpPr>
        <p:spPr>
          <a:xfrm>
            <a:off x="5652120" y="256490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004048" y="321297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300192" y="273865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364088" y="3874629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716016" y="422108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779912" y="386548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1835696" y="342900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771800" y="184482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770568" y="199228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Example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860" y="5105594"/>
            <a:ext cx="1728192" cy="104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Room 2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4316" y="5105594"/>
            <a:ext cx="1728192" cy="104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Room 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9660" y="5105594"/>
            <a:ext cx="1728192" cy="104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Room 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6420" y="3242847"/>
            <a:ext cx="5142296" cy="1862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Common Area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6876" y="5105593"/>
            <a:ext cx="1728192" cy="104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Room 1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6944" y="3674895"/>
            <a:ext cx="1728192" cy="14306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Lobby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096131"/>
            <a:ext cx="716884" cy="104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504" y="3674896"/>
            <a:ext cx="1069916" cy="1435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49542" y="544630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87734" y="374903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16978" y="5329063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69724" y="555880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83720" y="525705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25790" y="4538991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35728" y="388504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69558" y="374903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9558" y="439924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Phones</a:t>
            </a:r>
            <a:endParaRPr lang="en-GB" dirty="0">
              <a:solidFill>
                <a:srgbClr val="71F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6355" y="5767778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Sensors</a:t>
            </a:r>
            <a:endParaRPr lang="en-GB" dirty="0">
              <a:solidFill>
                <a:srgbClr val="71F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8274" y="3038434"/>
            <a:ext cx="164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HVAC System</a:t>
            </a:r>
          </a:p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Sensor</a:t>
            </a:r>
            <a:endParaRPr lang="en-GB" dirty="0">
              <a:solidFill>
                <a:srgbClr val="71F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3683" y="5807005"/>
            <a:ext cx="160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Sensor </a:t>
            </a:r>
          </a:p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Screen</a:t>
            </a:r>
            <a:endParaRPr lang="en-GB" dirty="0">
              <a:solidFill>
                <a:srgbClr val="71F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4566" y="410918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79" y="44415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Sensor </a:t>
            </a:r>
          </a:p>
          <a:p>
            <a:r>
              <a:rPr lang="en-GB" dirty="0" smtClean="0">
                <a:solidFill>
                  <a:srgbClr val="71FF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Fire detector</a:t>
            </a:r>
            <a:endParaRPr lang="en-GB" dirty="0">
              <a:solidFill>
                <a:srgbClr val="71F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Example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8" y="1600200"/>
            <a:ext cx="6004564" cy="4525963"/>
          </a:xfrm>
        </p:spPr>
      </p:pic>
      <p:sp>
        <p:nvSpPr>
          <p:cNvPr id="8" name="Rectangle 7"/>
          <p:cNvSpPr/>
          <p:nvPr/>
        </p:nvSpPr>
        <p:spPr>
          <a:xfrm>
            <a:off x="3203848" y="4581128"/>
            <a:ext cx="1512168" cy="2016224"/>
          </a:xfrm>
          <a:prstGeom prst="rect">
            <a:avLst/>
          </a:prstGeom>
          <a:noFill/>
          <a:ln w="57150">
            <a:solidFill>
              <a:srgbClr val="71FF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59932" y="1846957"/>
            <a:ext cx="1512168" cy="2016224"/>
          </a:xfrm>
          <a:prstGeom prst="rect">
            <a:avLst/>
          </a:prstGeom>
          <a:noFill/>
          <a:ln w="57150">
            <a:solidFill>
              <a:srgbClr val="71FF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32040" y="4581128"/>
            <a:ext cx="1512168" cy="2016224"/>
          </a:xfrm>
          <a:prstGeom prst="rect">
            <a:avLst/>
          </a:prstGeom>
          <a:noFill/>
          <a:ln w="57150">
            <a:solidFill>
              <a:srgbClr val="71FF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78138" y="3645024"/>
            <a:ext cx="1512168" cy="2016224"/>
          </a:xfrm>
          <a:prstGeom prst="rect">
            <a:avLst/>
          </a:prstGeom>
          <a:noFill/>
          <a:ln w="57150">
            <a:solidFill>
              <a:srgbClr val="71FF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707904" y="558924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465140" y="5661248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85220" y="573325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15916" y="4974035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588224" y="429309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860032" y="3212976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139952" y="2874640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041204" y="3356992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100978" y="2063577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209045" y="4922664"/>
            <a:ext cx="144016" cy="144016"/>
          </a:xfrm>
          <a:prstGeom prst="ellipse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Example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39478" y="2679601"/>
            <a:ext cx="1254968" cy="12246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Screen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27986" y="5444629"/>
            <a:ext cx="88205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01792" y="5118428"/>
            <a:ext cx="88205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318921" y="4145029"/>
            <a:ext cx="88205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091734" y="2413381"/>
            <a:ext cx="88205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41467" y="5490899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Watch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55971" y="4855635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Glass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519198" y="5876677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Phone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60232" y="3732762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3348" y="4550588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Sensor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17032" y="1246370"/>
            <a:ext cx="1254968" cy="12246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X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34" idx="7"/>
          </p:cNvCxnSpPr>
          <p:nvPr/>
        </p:nvCxnSpPr>
        <p:spPr>
          <a:xfrm flipH="1">
            <a:off x="2510660" y="2291664"/>
            <a:ext cx="990158" cy="56728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  <a:endCxn id="51" idx="6"/>
          </p:cNvCxnSpPr>
          <p:nvPr/>
        </p:nvCxnSpPr>
        <p:spPr>
          <a:xfrm flipH="1" flipV="1">
            <a:off x="1723244" y="5808531"/>
            <a:ext cx="704742" cy="6814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5" idx="7"/>
            <a:endCxn id="52" idx="3"/>
          </p:cNvCxnSpPr>
          <p:nvPr/>
        </p:nvCxnSpPr>
        <p:spPr>
          <a:xfrm flipV="1">
            <a:off x="3180866" y="5397867"/>
            <a:ext cx="274949" cy="17330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5"/>
            <a:endCxn id="50" idx="1"/>
          </p:cNvCxnSpPr>
          <p:nvPr/>
        </p:nvCxnSpPr>
        <p:spPr>
          <a:xfrm>
            <a:off x="4388214" y="2291664"/>
            <a:ext cx="832694" cy="24826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4"/>
            <a:endCxn id="35" idx="0"/>
          </p:cNvCxnSpPr>
          <p:nvPr/>
        </p:nvCxnSpPr>
        <p:spPr>
          <a:xfrm flipH="1">
            <a:off x="2869013" y="2471008"/>
            <a:ext cx="1075503" cy="297362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8" idx="1"/>
          </p:cNvCxnSpPr>
          <p:nvPr/>
        </p:nvCxnSpPr>
        <p:spPr>
          <a:xfrm>
            <a:off x="3989528" y="2491549"/>
            <a:ext cx="641438" cy="275342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4"/>
            <a:endCxn id="49" idx="1"/>
          </p:cNvCxnSpPr>
          <p:nvPr/>
        </p:nvCxnSpPr>
        <p:spPr>
          <a:xfrm>
            <a:off x="3944516" y="2471008"/>
            <a:ext cx="1503579" cy="180056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8" idx="5"/>
            <a:endCxn id="53" idx="1"/>
          </p:cNvCxnSpPr>
          <p:nvPr/>
        </p:nvCxnSpPr>
        <p:spPr>
          <a:xfrm>
            <a:off x="5254672" y="5855980"/>
            <a:ext cx="364370" cy="11372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9" idx="6"/>
            <a:endCxn id="55" idx="2"/>
          </p:cNvCxnSpPr>
          <p:nvPr/>
        </p:nvCxnSpPr>
        <p:spPr>
          <a:xfrm>
            <a:off x="6200975" y="4577077"/>
            <a:ext cx="872373" cy="29114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847433" y="4039170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Sensor 1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/>
          <p:cNvCxnSpPr>
            <a:stCxn id="34" idx="3"/>
            <a:endCxn id="91" idx="7"/>
          </p:cNvCxnSpPr>
          <p:nvPr/>
        </p:nvCxnSpPr>
        <p:spPr>
          <a:xfrm flipH="1">
            <a:off x="1429366" y="3724895"/>
            <a:ext cx="193898" cy="40730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9" idx="7"/>
            <a:endCxn id="54" idx="2"/>
          </p:cNvCxnSpPr>
          <p:nvPr/>
        </p:nvCxnSpPr>
        <p:spPr>
          <a:xfrm flipV="1">
            <a:off x="6071801" y="4050394"/>
            <a:ext cx="588431" cy="22117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995528" y="4251698"/>
            <a:ext cx="970288" cy="681316"/>
          </a:xfrm>
          <a:prstGeom prst="rect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</a:p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/>
          <p:cNvCxnSpPr>
            <a:stCxn id="35" idx="1"/>
            <a:endCxn id="98" idx="2"/>
          </p:cNvCxnSpPr>
          <p:nvPr/>
        </p:nvCxnSpPr>
        <p:spPr>
          <a:xfrm flipH="1" flipV="1">
            <a:off x="2480672" y="4933014"/>
            <a:ext cx="76488" cy="638159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1" idx="7"/>
            <a:endCxn id="98" idx="2"/>
          </p:cNvCxnSpPr>
          <p:nvPr/>
        </p:nvCxnSpPr>
        <p:spPr>
          <a:xfrm flipV="1">
            <a:off x="1623400" y="4933014"/>
            <a:ext cx="857272" cy="650917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0"/>
            <a:endCxn id="34" idx="5"/>
          </p:cNvCxnSpPr>
          <p:nvPr/>
        </p:nvCxnSpPr>
        <p:spPr>
          <a:xfrm flipV="1">
            <a:off x="2480672" y="3724895"/>
            <a:ext cx="29988" cy="526803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696859" y="2813163"/>
            <a:ext cx="970288" cy="681316"/>
          </a:xfrm>
          <a:prstGeom prst="rect">
            <a:avLst/>
          </a:prstGeom>
          <a:solidFill>
            <a:srgbClr val="71FFB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</a:p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/>
          <p:cNvCxnSpPr>
            <a:stCxn id="108" idx="1"/>
            <a:endCxn id="34" idx="6"/>
          </p:cNvCxnSpPr>
          <p:nvPr/>
        </p:nvCxnSpPr>
        <p:spPr>
          <a:xfrm flipH="1">
            <a:off x="2694446" y="3153821"/>
            <a:ext cx="1002413" cy="138099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00222" y="1674666"/>
            <a:ext cx="681777" cy="6352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Sensor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50" idx="0"/>
            <a:endCxn id="113" idx="4"/>
          </p:cNvCxnSpPr>
          <p:nvPr/>
        </p:nvCxnSpPr>
        <p:spPr>
          <a:xfrm flipV="1">
            <a:off x="5532761" y="2309930"/>
            <a:ext cx="108350" cy="10345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08" idx="0"/>
          </p:cNvCxnSpPr>
          <p:nvPr/>
        </p:nvCxnSpPr>
        <p:spPr>
          <a:xfrm flipH="1">
            <a:off x="4182003" y="1992298"/>
            <a:ext cx="1118219" cy="820865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200975" y="2885907"/>
            <a:ext cx="770154" cy="7423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2" name="Straight Arrow Connector 131"/>
          <p:cNvCxnSpPr>
            <a:stCxn id="131" idx="3"/>
            <a:endCxn id="108" idx="3"/>
          </p:cNvCxnSpPr>
          <p:nvPr/>
        </p:nvCxnSpPr>
        <p:spPr>
          <a:xfrm flipH="1" flipV="1">
            <a:off x="4667147" y="3153821"/>
            <a:ext cx="1646614" cy="365704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0" idx="2"/>
            <a:endCxn id="108" idx="3"/>
          </p:cNvCxnSpPr>
          <p:nvPr/>
        </p:nvCxnSpPr>
        <p:spPr>
          <a:xfrm flipH="1">
            <a:off x="4667147" y="2845429"/>
            <a:ext cx="424587" cy="308392"/>
          </a:xfrm>
          <a:prstGeom prst="straightConnector1">
            <a:avLst/>
          </a:prstGeom>
          <a:ln>
            <a:solidFill>
              <a:srgbClr val="71FFB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0" idx="6"/>
            <a:endCxn id="131" idx="1"/>
          </p:cNvCxnSpPr>
          <p:nvPr/>
        </p:nvCxnSpPr>
        <p:spPr>
          <a:xfrm>
            <a:off x="5973788" y="2845429"/>
            <a:ext cx="339973" cy="14919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367" y="1791755"/>
            <a:ext cx="5670631" cy="1289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  Modelling Engine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01196" y="1031469"/>
            <a:ext cx="3177958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IoT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Data Inference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Framework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7437" y="1163977"/>
            <a:ext cx="1791131" cy="505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437" y="489539"/>
            <a:ext cx="1791132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367" y="116556"/>
            <a:ext cx="1796961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AppEditor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388" y="2457568"/>
            <a:ext cx="2700300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Factory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8408" y="2457568"/>
            <a:ext cx="2522795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Library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18914" y="3080983"/>
            <a:ext cx="0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97674" y="870984"/>
            <a:ext cx="2201" cy="2350447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295750" y="1679676"/>
            <a:ext cx="2117" cy="95959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75836" y="1667391"/>
            <a:ext cx="634" cy="11168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2"/>
            <a:endCxn id="28" idx="0"/>
          </p:cNvCxnSpPr>
          <p:nvPr/>
        </p:nvCxnSpPr>
        <p:spPr>
          <a:xfrm>
            <a:off x="1563003" y="862522"/>
            <a:ext cx="0" cy="301455"/>
          </a:xfrm>
          <a:prstGeom prst="line">
            <a:avLst/>
          </a:prstGeom>
          <a:ln w="12700"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1236" y="232985"/>
            <a:ext cx="4558331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Web API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80303" y="859059"/>
            <a:ext cx="0" cy="171024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6007" y="1906634"/>
            <a:ext cx="2505196" cy="4667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Scheduler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64478" y="859059"/>
            <a:ext cx="3877" cy="93269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Workplan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(6 months)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 + Jena + Spark Deployment – 1 month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Ecosystem + Modelling – 3 months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WikiSensing Integration – 1 month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Concinnity Integration – 1 month</a:t>
            </a:r>
          </a:p>
          <a:p>
            <a:r>
              <a:rPr lang="en-GB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Inference Framework (4 months)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 - 1 month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3months</a:t>
            </a:r>
          </a:p>
          <a:p>
            <a:r>
              <a:rPr lang="en-GB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DCE Smart Lab Deployment (3 months)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 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 </a:t>
            </a:r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lvl="1"/>
            <a:r>
              <a:rPr lang="en-GB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and Evaluation of the Framework – 2 months</a:t>
            </a: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367" y="1791755"/>
            <a:ext cx="5670631" cy="1289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  Modelling Engine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80478" y="224454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01196" y="1031469"/>
            <a:ext cx="3177958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IoT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Data Inference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Framework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7437" y="1163977"/>
            <a:ext cx="1791131" cy="505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 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437" y="489539"/>
            <a:ext cx="1791132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Concinnity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367" y="116556"/>
            <a:ext cx="1796961" cy="372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AppEditor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388" y="2457568"/>
            <a:ext cx="2700300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Factory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8408" y="2457568"/>
            <a:ext cx="2522795" cy="505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Model Library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14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3389" y="3543791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2280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23056" y="3550416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08144" y="3550417"/>
            <a:ext cx="0" cy="79513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29526" y="3533068"/>
            <a:ext cx="0" cy="47353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0"/>
          </p:cNvCxnSpPr>
          <p:nvPr/>
        </p:nvCxnSpPr>
        <p:spPr>
          <a:xfrm>
            <a:off x="3916474" y="3538079"/>
            <a:ext cx="0" cy="121203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5" idx="0"/>
          </p:cNvCxnSpPr>
          <p:nvPr/>
        </p:nvCxnSpPr>
        <p:spPr>
          <a:xfrm>
            <a:off x="4563999" y="3544867"/>
            <a:ext cx="1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18914" y="3080983"/>
            <a:ext cx="0" cy="11441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16861" y="1669537"/>
            <a:ext cx="2201" cy="1543432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97674" y="870984"/>
            <a:ext cx="2201" cy="2350447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295750" y="1679676"/>
            <a:ext cx="2117" cy="95959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75836" y="1667391"/>
            <a:ext cx="634" cy="11168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954419"/>
            <a:ext cx="9167993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2"/>
            <a:endCxn id="28" idx="0"/>
          </p:cNvCxnSpPr>
          <p:nvPr/>
        </p:nvCxnSpPr>
        <p:spPr>
          <a:xfrm>
            <a:off x="1563003" y="862522"/>
            <a:ext cx="0" cy="301455"/>
          </a:xfrm>
          <a:prstGeom prst="line">
            <a:avLst/>
          </a:prstGeom>
          <a:ln w="12700">
            <a:prstDash val="soli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91236" y="232985"/>
            <a:ext cx="4558331" cy="637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Web API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80303" y="859059"/>
            <a:ext cx="0" cy="171024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80478" y="1097723"/>
            <a:ext cx="1791964" cy="638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WikiSensing</a:t>
            </a:r>
            <a:endParaRPr lang="en-GB" sz="1600" dirty="0" smtClean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Plugin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>
            <a:stCxn id="26" idx="2"/>
            <a:endCxn id="73" idx="0"/>
          </p:cNvCxnSpPr>
          <p:nvPr/>
        </p:nvCxnSpPr>
        <p:spPr>
          <a:xfrm>
            <a:off x="8176460" y="862522"/>
            <a:ext cx="0" cy="23520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05881" y="3544867"/>
            <a:ext cx="0" cy="111177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104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7" y="3212900"/>
            <a:ext cx="8405006" cy="340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Virtualization Layer (Data </a:t>
            </a:r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EcoSystem</a:t>
            </a:r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704917" y="3553115"/>
            <a:ext cx="0" cy="216752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3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26007" y="1906634"/>
            <a:ext cx="2505196" cy="4667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Scheduler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64478" y="859059"/>
            <a:ext cx="3877" cy="93269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</a:p>
          <a:p>
            <a:pPr lvl="1"/>
            <a:r>
              <a:rPr lang="en-GB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CSG </a:t>
            </a:r>
            <a:r>
              <a:rPr lang="en-GB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Cloudstack</a:t>
            </a:r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to DSI when DSI machines arrive</a:t>
            </a:r>
            <a:endParaRPr lang="en-GB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ApacheTezLogo_lowres.png (640×32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mapreduce-logo.jpg (320×9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vs </a:t>
            </a: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Spark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5046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JavaRDD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&lt;String&gt; file =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spark.textFile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hdfs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://...");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/>
            </a:r>
            <a:br>
              <a:rPr lang="en-GB" sz="1400" dirty="0"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JavaRDD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&lt;String&gt; 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result 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= 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file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	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GB" sz="1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flatMap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(new </a:t>
            </a:r>
            <a:r>
              <a:rPr lang="en-GB" sz="1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myFlatMap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());</a:t>
            </a:r>
            <a:r>
              <a:rPr lang="en-GB" sz="1400" dirty="0">
                <a:latin typeface="Lucida Console" panose="020B0609040504020204" pitchFamily="49" charset="0"/>
              </a:rPr>
              <a:t/>
            </a:r>
            <a:br>
              <a:rPr lang="en-GB" sz="1400" dirty="0">
                <a:latin typeface="Lucida Console" panose="020B0609040504020204" pitchFamily="49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public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static class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myFlatMap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implements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FlatMapFunction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&lt;String&gt; </a:t>
            </a: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    @Override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   </a:t>
            </a: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public void </a:t>
            </a:r>
            <a:r>
              <a:rPr lang="en-GB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flatMap</a:t>
            </a: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(String) </a:t>
            </a:r>
            <a:r>
              <a:rPr lang="en-GB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	{</a:t>
            </a:r>
            <a:endParaRPr lang="en-GB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	…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	}</a:t>
            </a:r>
            <a:endParaRPr lang="en-GB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Flink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DataSet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&lt;String&gt; file =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env.fromTextFile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("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hdfs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://...");</a:t>
            </a:r>
          </a:p>
          <a:p>
            <a:pPr marL="0" indent="0">
              <a:buNone/>
            </a:pP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DataSet</a:t>
            </a:r>
            <a:r>
              <a:rPr lang="en-GB" sz="1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&lt;String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&gt; result = file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         .</a:t>
            </a:r>
            <a:r>
              <a:rPr lang="en-GB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flatMap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(new </a:t>
            </a:r>
            <a:r>
              <a:rPr lang="en-GB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myFlatMap</a:t>
            </a:r>
            <a:r>
              <a:rPr lang="en-GB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env.execute</a:t>
            </a:r>
            <a:r>
              <a:rPr lang="en-GB" sz="1400" dirty="0">
                <a:solidFill>
                  <a:schemeClr val="accent4"/>
                </a:solidFill>
                <a:latin typeface="Lucida Console" panose="020B0609040504020204" pitchFamily="49" charset="0"/>
              </a:rPr>
              <a:t>(“My Example");</a:t>
            </a:r>
          </a:p>
          <a:p>
            <a:pPr marL="0" indent="0">
              <a:buNone/>
            </a:pP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public static class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myFlatMap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implements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FlatMapFunction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&lt;String&gt;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    @Override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public void </a:t>
            </a:r>
            <a:r>
              <a:rPr lang="en-GB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flatMap</a:t>
            </a: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(String)    	{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	…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Spark?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and </a:t>
            </a:r>
            <a:r>
              <a:rPr lang="en-GB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(Stratosphere) are very similar</a:t>
            </a:r>
          </a:p>
          <a:p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now has two platforms performing the same task</a:t>
            </a:r>
          </a:p>
          <a:p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of those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latforms = ?</a:t>
            </a:r>
          </a:p>
          <a:p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Spark has more support:</a:t>
            </a:r>
          </a:p>
          <a:p>
            <a:pPr lvl="1"/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Mahout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 and R Bindings</a:t>
            </a:r>
          </a:p>
        </p:txBody>
      </p:sp>
    </p:spTree>
    <p:extLst>
      <p:ext uri="{BB962C8B-B14F-4D97-AF65-F5344CB8AC3E}">
        <p14:creationId xmlns:p14="http://schemas.microsoft.com/office/powerpoint/2010/main" val="1213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supported Frameworks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8" name="Picture 6" descr="mantle-mahout.png (513×20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ApacheTezLogo_lowres.png (640×328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mapreduce-logo.jpg (320×98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56" name="Picture 18" descr="scala.png (635×282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22" descr="mongoDB-logo.png (1500×500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0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Helvetica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Helvetica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18" descr="scala.png (635×282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7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DSL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91680" y="2204864"/>
            <a:ext cx="53285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⊤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⊤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⊤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⊤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endParaRPr kumimoji="0" lang="en-US" altLang="en-US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9855" y="3913023"/>
            <a:ext cx="7806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g = bt.t %*%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- c - c.t +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s_q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cross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s_q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) * (xi dot xi)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95936" y="3068960"/>
            <a:ext cx="864096" cy="57606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50189" y="6077112"/>
            <a:ext cx="4311437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0190" y="5717072"/>
            <a:ext cx="431143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9260" y="5157192"/>
            <a:ext cx="153017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TeZ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9260" y="4515033"/>
            <a:ext cx="916576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5836" y="4515032"/>
            <a:ext cx="612068" cy="64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14592" y="4656643"/>
            <a:ext cx="2647033" cy="932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48225" y="4011615"/>
            <a:ext cx="1295051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09103" y="4780317"/>
            <a:ext cx="2963340" cy="1809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Jena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31203" y="6085574"/>
            <a:ext cx="268800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TDB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09104" y="4355630"/>
            <a:ext cx="788570" cy="434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RDF API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97674" y="4351052"/>
            <a:ext cx="524556" cy="439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22230" y="4354914"/>
            <a:ext cx="807675" cy="43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27018" y="4355630"/>
            <a:ext cx="845425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48225" y="3659282"/>
            <a:ext cx="536498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84723" y="3659282"/>
            <a:ext cx="75855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>
            <a:stCxn id="72" idx="2"/>
          </p:cNvCxnSpPr>
          <p:nvPr/>
        </p:nvCxnSpPr>
        <p:spPr>
          <a:xfrm flipH="1">
            <a:off x="4295750" y="4515032"/>
            <a:ext cx="1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25" y="4710761"/>
            <a:ext cx="1140868" cy="4565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4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29" y="5077462"/>
            <a:ext cx="1746863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mantle-mahout.png (513×20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15" y="4007962"/>
            <a:ext cx="1624355" cy="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http://www.raidinc.com/assets/images/logos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0" y="6149121"/>
            <a:ext cx="821753" cy="4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ApacheTezLogo_lowres.png (640×32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" y="5167352"/>
            <a:ext cx="803372" cy="4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http://hortonworks.com/wp-content/uploads/2013/05/hive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7" y="4573015"/>
            <a:ext cx="518453" cy="5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mapreduce-logo.jpg (320×98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8" y="4704025"/>
            <a:ext cx="854234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/>
          <p:cNvCxnSpPr/>
          <p:nvPr/>
        </p:nvCxnSpPr>
        <p:spPr>
          <a:xfrm>
            <a:off x="3726008" y="5614065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455829" y="5589240"/>
            <a:ext cx="0" cy="10657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39928" y="5189637"/>
            <a:ext cx="2086903" cy="803210"/>
          </a:xfrm>
          <a:prstGeom prst="rect">
            <a:avLst/>
          </a:prstGeom>
        </p:spPr>
      </p:pic>
      <p:pic>
        <p:nvPicPr>
          <p:cNvPr id="92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42" y="3702527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2384279" y="5229199"/>
            <a:ext cx="617834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70435" y="5229198"/>
            <a:ext cx="781485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MLlib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16474" y="5229199"/>
            <a:ext cx="953927" cy="3257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5487" y="5720643"/>
            <a:ext cx="993256" cy="868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22" descr="mongoDB-logo.png (1500×500)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1" y="5963287"/>
            <a:ext cx="884727" cy="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Connector 97"/>
          <p:cNvCxnSpPr/>
          <p:nvPr/>
        </p:nvCxnSpPr>
        <p:spPr>
          <a:xfrm>
            <a:off x="5364088" y="5122942"/>
            <a:ext cx="0" cy="61254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71" idx="3"/>
          </p:cNvCxnSpPr>
          <p:nvPr/>
        </p:nvCxnSpPr>
        <p:spPr>
          <a:xfrm flipH="1">
            <a:off x="4961625" y="5122942"/>
            <a:ext cx="40246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70473" y="3664139"/>
            <a:ext cx="936104" cy="503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SparkR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140658" y="4515032"/>
            <a:ext cx="0" cy="141611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667014" y="4160631"/>
            <a:ext cx="939563" cy="352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18" descr="scala.png (635×282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76" y="4221674"/>
            <a:ext cx="598615" cy="2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1107</Words>
  <Application>Microsoft Office PowerPoint</Application>
  <PresentationFormat>On-screen Show (4:3)</PresentationFormat>
  <Paragraphs>490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IC Big</vt:lpstr>
      <vt:lpstr>Goals</vt:lpstr>
      <vt:lpstr>Hadoop</vt:lpstr>
      <vt:lpstr>Spark</vt:lpstr>
      <vt:lpstr>Spark vs Flink</vt:lpstr>
      <vt:lpstr>Why Spark?</vt:lpstr>
      <vt:lpstr>Spark supported Frameworks</vt:lpstr>
      <vt:lpstr>Algebraic DSL</vt:lpstr>
      <vt:lpstr>Jena</vt:lpstr>
      <vt:lpstr>Graph Database</vt:lpstr>
      <vt:lpstr>Data Ecosystem</vt:lpstr>
      <vt:lpstr>Data Coherence</vt:lpstr>
      <vt:lpstr>Data Coherence</vt:lpstr>
      <vt:lpstr>PowerPoint Presentation</vt:lpstr>
      <vt:lpstr>WikiSensing Integration</vt:lpstr>
      <vt:lpstr>PowerPoint Presentation</vt:lpstr>
      <vt:lpstr>Modelling Engine</vt:lpstr>
      <vt:lpstr>Algebraic DSL in Modelling</vt:lpstr>
      <vt:lpstr>PowerPoint Presentation</vt:lpstr>
      <vt:lpstr>Concinnity Integration</vt:lpstr>
      <vt:lpstr>PowerPoint Presentation</vt:lpstr>
      <vt:lpstr>Information Inference Framework for Internet of Things</vt:lpstr>
      <vt:lpstr>Virtualization</vt:lpstr>
      <vt:lpstr>User</vt:lpstr>
      <vt:lpstr>Environment</vt:lpstr>
      <vt:lpstr>Environment</vt:lpstr>
      <vt:lpstr>Conventional Approaches</vt:lpstr>
      <vt:lpstr>New Approach</vt:lpstr>
      <vt:lpstr>On Demand Information</vt:lpstr>
      <vt:lpstr>Design</vt:lpstr>
      <vt:lpstr>User Example</vt:lpstr>
      <vt:lpstr>User Example</vt:lpstr>
      <vt:lpstr>Environment Example</vt:lpstr>
      <vt:lpstr>Environment Example</vt:lpstr>
      <vt:lpstr>PowerPoint Presentation</vt:lpstr>
      <vt:lpstr>Workplan</vt:lpstr>
      <vt:lpstr>PowerPoint Presentation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abk13</dc:creator>
  <cp:lastModifiedBy>abk13</cp:lastModifiedBy>
  <cp:revision>73</cp:revision>
  <dcterms:created xsi:type="dcterms:W3CDTF">2014-09-18T15:17:11Z</dcterms:created>
  <dcterms:modified xsi:type="dcterms:W3CDTF">2014-09-22T12:34:40Z</dcterms:modified>
</cp:coreProperties>
</file>