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1" r:id="rId7"/>
    <p:sldId id="273" r:id="rId8"/>
    <p:sldId id="260" r:id="rId9"/>
    <p:sldId id="262" r:id="rId10"/>
    <p:sldId id="274" r:id="rId11"/>
    <p:sldId id="272" r:id="rId12"/>
    <p:sldId id="266" r:id="rId13"/>
    <p:sldId id="263" r:id="rId14"/>
    <p:sldId id="264" r:id="rId15"/>
    <p:sldId id="265" r:id="rId16"/>
    <p:sldId id="268" r:id="rId17"/>
    <p:sldId id="269" r:id="rId18"/>
    <p:sldId id="270"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42" autoAdjust="0"/>
    <p:restoredTop sz="94705" autoAdjust="0"/>
  </p:normalViewPr>
  <p:slideViewPr>
    <p:cSldViewPr>
      <p:cViewPr varScale="1">
        <p:scale>
          <a:sx n="121" d="100"/>
          <a:sy n="121" d="100"/>
        </p:scale>
        <p:origin x="-121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8B7D4D8-AE0C-4C0F-92A0-3F53FDD129C0}" type="datetimeFigureOut">
              <a:rPr lang="en-GB" smtClean="0"/>
              <a:t>04/02/2014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581C63-0B58-455A-BBA3-4A99BBF32690}" type="slidenum">
              <a:rPr lang="en-GB" smtClean="0"/>
              <a:t>‹#›</a:t>
            </a:fld>
            <a:endParaRPr lang="en-GB"/>
          </a:p>
        </p:txBody>
      </p:sp>
    </p:spTree>
    <p:extLst>
      <p:ext uri="{BB962C8B-B14F-4D97-AF65-F5344CB8AC3E}">
        <p14:creationId xmlns:p14="http://schemas.microsoft.com/office/powerpoint/2010/main" val="3041625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8B7D4D8-AE0C-4C0F-92A0-3F53FDD129C0}" type="datetimeFigureOut">
              <a:rPr lang="en-GB" smtClean="0"/>
              <a:t>04/02/2014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581C63-0B58-455A-BBA3-4A99BBF32690}" type="slidenum">
              <a:rPr lang="en-GB" smtClean="0"/>
              <a:t>‹#›</a:t>
            </a:fld>
            <a:endParaRPr lang="en-GB"/>
          </a:p>
        </p:txBody>
      </p:sp>
    </p:spTree>
    <p:extLst>
      <p:ext uri="{BB962C8B-B14F-4D97-AF65-F5344CB8AC3E}">
        <p14:creationId xmlns:p14="http://schemas.microsoft.com/office/powerpoint/2010/main" val="8899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8B7D4D8-AE0C-4C0F-92A0-3F53FDD129C0}" type="datetimeFigureOut">
              <a:rPr lang="en-GB" smtClean="0"/>
              <a:t>04/02/2014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581C63-0B58-455A-BBA3-4A99BBF32690}" type="slidenum">
              <a:rPr lang="en-GB" smtClean="0"/>
              <a:t>‹#›</a:t>
            </a:fld>
            <a:endParaRPr lang="en-GB"/>
          </a:p>
        </p:txBody>
      </p:sp>
    </p:spTree>
    <p:extLst>
      <p:ext uri="{BB962C8B-B14F-4D97-AF65-F5344CB8AC3E}">
        <p14:creationId xmlns:p14="http://schemas.microsoft.com/office/powerpoint/2010/main" val="15833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8B7D4D8-AE0C-4C0F-92A0-3F53FDD129C0}" type="datetimeFigureOut">
              <a:rPr lang="en-GB" smtClean="0"/>
              <a:t>04/02/2014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581C63-0B58-455A-BBA3-4A99BBF32690}" type="slidenum">
              <a:rPr lang="en-GB" smtClean="0"/>
              <a:t>‹#›</a:t>
            </a:fld>
            <a:endParaRPr lang="en-GB"/>
          </a:p>
        </p:txBody>
      </p:sp>
    </p:spTree>
    <p:extLst>
      <p:ext uri="{BB962C8B-B14F-4D97-AF65-F5344CB8AC3E}">
        <p14:creationId xmlns:p14="http://schemas.microsoft.com/office/powerpoint/2010/main" val="3998415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B7D4D8-AE0C-4C0F-92A0-3F53FDD129C0}" type="datetimeFigureOut">
              <a:rPr lang="en-GB" smtClean="0"/>
              <a:t>04/02/2014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581C63-0B58-455A-BBA3-4A99BBF32690}" type="slidenum">
              <a:rPr lang="en-GB" smtClean="0"/>
              <a:t>‹#›</a:t>
            </a:fld>
            <a:endParaRPr lang="en-GB"/>
          </a:p>
        </p:txBody>
      </p:sp>
    </p:spTree>
    <p:extLst>
      <p:ext uri="{BB962C8B-B14F-4D97-AF65-F5344CB8AC3E}">
        <p14:creationId xmlns:p14="http://schemas.microsoft.com/office/powerpoint/2010/main" val="169483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8B7D4D8-AE0C-4C0F-92A0-3F53FDD129C0}" type="datetimeFigureOut">
              <a:rPr lang="en-GB" smtClean="0"/>
              <a:t>04/02/2014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581C63-0B58-455A-BBA3-4A99BBF32690}" type="slidenum">
              <a:rPr lang="en-GB" smtClean="0"/>
              <a:t>‹#›</a:t>
            </a:fld>
            <a:endParaRPr lang="en-GB"/>
          </a:p>
        </p:txBody>
      </p:sp>
    </p:spTree>
    <p:extLst>
      <p:ext uri="{BB962C8B-B14F-4D97-AF65-F5344CB8AC3E}">
        <p14:creationId xmlns:p14="http://schemas.microsoft.com/office/powerpoint/2010/main" val="180707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8B7D4D8-AE0C-4C0F-92A0-3F53FDD129C0}" type="datetimeFigureOut">
              <a:rPr lang="en-GB" smtClean="0"/>
              <a:t>04/02/2014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B581C63-0B58-455A-BBA3-4A99BBF32690}" type="slidenum">
              <a:rPr lang="en-GB" smtClean="0"/>
              <a:t>‹#›</a:t>
            </a:fld>
            <a:endParaRPr lang="en-GB"/>
          </a:p>
        </p:txBody>
      </p:sp>
    </p:spTree>
    <p:extLst>
      <p:ext uri="{BB962C8B-B14F-4D97-AF65-F5344CB8AC3E}">
        <p14:creationId xmlns:p14="http://schemas.microsoft.com/office/powerpoint/2010/main" val="4178669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8B7D4D8-AE0C-4C0F-92A0-3F53FDD129C0}" type="datetimeFigureOut">
              <a:rPr lang="en-GB" smtClean="0"/>
              <a:t>04/02/2014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B581C63-0B58-455A-BBA3-4A99BBF32690}" type="slidenum">
              <a:rPr lang="en-GB" smtClean="0"/>
              <a:t>‹#›</a:t>
            </a:fld>
            <a:endParaRPr lang="en-GB"/>
          </a:p>
        </p:txBody>
      </p:sp>
    </p:spTree>
    <p:extLst>
      <p:ext uri="{BB962C8B-B14F-4D97-AF65-F5344CB8AC3E}">
        <p14:creationId xmlns:p14="http://schemas.microsoft.com/office/powerpoint/2010/main" val="242751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B7D4D8-AE0C-4C0F-92A0-3F53FDD129C0}" type="datetimeFigureOut">
              <a:rPr lang="en-GB" smtClean="0"/>
              <a:t>04/02/2014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B581C63-0B58-455A-BBA3-4A99BBF32690}" type="slidenum">
              <a:rPr lang="en-GB" smtClean="0"/>
              <a:t>‹#›</a:t>
            </a:fld>
            <a:endParaRPr lang="en-GB"/>
          </a:p>
        </p:txBody>
      </p:sp>
    </p:spTree>
    <p:extLst>
      <p:ext uri="{BB962C8B-B14F-4D97-AF65-F5344CB8AC3E}">
        <p14:creationId xmlns:p14="http://schemas.microsoft.com/office/powerpoint/2010/main" val="3803968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B7D4D8-AE0C-4C0F-92A0-3F53FDD129C0}" type="datetimeFigureOut">
              <a:rPr lang="en-GB" smtClean="0"/>
              <a:t>04/02/2014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581C63-0B58-455A-BBA3-4A99BBF32690}" type="slidenum">
              <a:rPr lang="en-GB" smtClean="0"/>
              <a:t>‹#›</a:t>
            </a:fld>
            <a:endParaRPr lang="en-GB"/>
          </a:p>
        </p:txBody>
      </p:sp>
    </p:spTree>
    <p:extLst>
      <p:ext uri="{BB962C8B-B14F-4D97-AF65-F5344CB8AC3E}">
        <p14:creationId xmlns:p14="http://schemas.microsoft.com/office/powerpoint/2010/main" val="49125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B7D4D8-AE0C-4C0F-92A0-3F53FDD129C0}" type="datetimeFigureOut">
              <a:rPr lang="en-GB" smtClean="0"/>
              <a:t>04/02/2014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581C63-0B58-455A-BBA3-4A99BBF32690}" type="slidenum">
              <a:rPr lang="en-GB" smtClean="0"/>
              <a:t>‹#›</a:t>
            </a:fld>
            <a:endParaRPr lang="en-GB"/>
          </a:p>
        </p:txBody>
      </p:sp>
    </p:spTree>
    <p:extLst>
      <p:ext uri="{BB962C8B-B14F-4D97-AF65-F5344CB8AC3E}">
        <p14:creationId xmlns:p14="http://schemas.microsoft.com/office/powerpoint/2010/main" val="1294554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B7D4D8-AE0C-4C0F-92A0-3F53FDD129C0}" type="datetimeFigureOut">
              <a:rPr lang="en-GB" smtClean="0"/>
              <a:t>04/02/2014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81C63-0B58-455A-BBA3-4A99BBF32690}" type="slidenum">
              <a:rPr lang="en-GB" smtClean="0"/>
              <a:t>‹#›</a:t>
            </a:fld>
            <a:endParaRPr lang="en-GB"/>
          </a:p>
        </p:txBody>
      </p:sp>
    </p:spTree>
    <p:extLst>
      <p:ext uri="{BB962C8B-B14F-4D97-AF65-F5344CB8AC3E}">
        <p14:creationId xmlns:p14="http://schemas.microsoft.com/office/powerpoint/2010/main" val="3469938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en.wikipedia.org/wiki/BikeM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ita.arpalombardia.it/ITA/qaria/doc_RichiestaDati.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dandelion.eu/datagem/milano-grid/descrip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andelion.eu/datagem/milano-grid/descrip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ati.comune.milano.it/dato.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dandelion.eu/datagem/milano-grid/descrip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Milan_Area_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upload.wikimedia.org/wikipedia/commons/c/c5/Milan_Ecopass_area.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European_emission_standar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Browallia New" panose="020B0604020202020204" pitchFamily="34" charset="-34"/>
                <a:cs typeface="Browallia New" panose="020B0604020202020204" pitchFamily="34" charset="-34"/>
              </a:rPr>
              <a:t>Big Data challenge Datasets</a:t>
            </a:r>
            <a:endParaRPr lang="en-GB" dirty="0">
              <a:latin typeface="Browallia New" panose="020B0604020202020204" pitchFamily="34" charset="-34"/>
              <a:cs typeface="Browallia New" panose="020B0604020202020204" pitchFamily="34" charset="-34"/>
            </a:endParaRP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11667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Bikes</a:t>
            </a:r>
            <a:endParaRPr lang="en-GB" dirty="0"/>
          </a:p>
        </p:txBody>
      </p:sp>
      <p:sp>
        <p:nvSpPr>
          <p:cNvPr id="3" name="Content Placeholder 2"/>
          <p:cNvSpPr>
            <a:spLocks noGrp="1"/>
          </p:cNvSpPr>
          <p:nvPr>
            <p:ph idx="1"/>
          </p:nvPr>
        </p:nvSpPr>
        <p:spPr/>
        <p:txBody>
          <a:bodyPr/>
          <a:lstStyle/>
          <a:p>
            <a:r>
              <a:rPr lang="en-GB" dirty="0" smtClean="0"/>
              <a:t>Milano has a bike rental scheme</a:t>
            </a:r>
          </a:p>
          <a:p>
            <a:r>
              <a:rPr lang="en-GB" dirty="0" smtClean="0"/>
              <a:t>Limited data available </a:t>
            </a:r>
          </a:p>
          <a:p>
            <a:r>
              <a:rPr lang="en-GB" dirty="0">
                <a:hlinkClick r:id="rId2"/>
              </a:rPr>
              <a:t>http://</a:t>
            </a:r>
            <a:r>
              <a:rPr lang="en-GB" dirty="0" smtClean="0">
                <a:hlinkClick r:id="rId2"/>
              </a:rPr>
              <a:t>en.wikipedia.org/wiki/BikeM</a:t>
            </a:r>
          </a:p>
          <a:p>
            <a:r>
              <a:rPr lang="en-GB" dirty="0">
                <a:hlinkClick r:id="rId2"/>
              </a:rPr>
              <a:t>https://www.bikemi.com/en/sitemap.aspxi</a:t>
            </a:r>
            <a:r>
              <a:rPr lang="en-GB" dirty="0" smtClean="0"/>
              <a:t> </a:t>
            </a:r>
            <a:endParaRPr lang="en-GB" dirty="0"/>
          </a:p>
        </p:txBody>
      </p:sp>
    </p:spTree>
    <p:extLst>
      <p:ext uri="{BB962C8B-B14F-4D97-AF65-F5344CB8AC3E}">
        <p14:creationId xmlns:p14="http://schemas.microsoft.com/office/powerpoint/2010/main" val="3286730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Todo</a:t>
            </a:r>
            <a:r>
              <a:rPr lang="en-GB" dirty="0" smtClean="0"/>
              <a:t> – Induction loop data</a:t>
            </a:r>
            <a:endParaRPr lang="en-GB" dirty="0"/>
          </a:p>
        </p:txBody>
      </p:sp>
      <p:sp>
        <p:nvSpPr>
          <p:cNvPr id="3" name="Content Placeholder 2"/>
          <p:cNvSpPr>
            <a:spLocks noGrp="1"/>
          </p:cNvSpPr>
          <p:nvPr>
            <p:ph idx="1"/>
          </p:nvPr>
        </p:nvSpPr>
        <p:spPr/>
        <p:txBody>
          <a:bodyPr/>
          <a:lstStyle/>
          <a:p>
            <a:r>
              <a:rPr lang="en-GB" dirty="0" smtClean="0"/>
              <a:t>Vehicle movement data just released</a:t>
            </a:r>
            <a:endParaRPr lang="en-GB" dirty="0"/>
          </a:p>
        </p:txBody>
      </p:sp>
    </p:spTree>
    <p:extLst>
      <p:ext uri="{BB962C8B-B14F-4D97-AF65-F5344CB8AC3E}">
        <p14:creationId xmlns:p14="http://schemas.microsoft.com/office/powerpoint/2010/main" val="2720407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latin typeface="Browallia New" panose="020B0604020202020204" pitchFamily="34" charset="-34"/>
                <a:cs typeface="Browallia New" panose="020B0604020202020204" pitchFamily="34" charset="-34"/>
              </a:rPr>
              <a:t>Environmental</a:t>
            </a:r>
            <a:endParaRPr lang="en-GB" dirty="0">
              <a:latin typeface="Browallia New" panose="020B0604020202020204" pitchFamily="34" charset="-34"/>
              <a:cs typeface="Browallia New" panose="020B0604020202020204" pitchFamily="34" charset="-34"/>
            </a:endParaRPr>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54238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Browallia New" panose="020B0604020202020204" pitchFamily="34" charset="-34"/>
                <a:cs typeface="Browallia New" panose="020B0604020202020204" pitchFamily="34" charset="-34"/>
              </a:rPr>
              <a:t>Air Quality </a:t>
            </a:r>
            <a:endParaRPr lang="en-GB" dirty="0">
              <a:latin typeface="Browallia New" panose="020B0604020202020204" pitchFamily="34" charset="-34"/>
              <a:cs typeface="Browallia New" panose="020B0604020202020204" pitchFamily="34" charset="-34"/>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349984"/>
              </p:ext>
            </p:extLst>
          </p:nvPr>
        </p:nvGraphicFramePr>
        <p:xfrm>
          <a:off x="1017356" y="2924944"/>
          <a:ext cx="1440160" cy="2715921"/>
        </p:xfrm>
        <a:graphic>
          <a:graphicData uri="http://schemas.openxmlformats.org/drawingml/2006/table">
            <a:tbl>
              <a:tblPr/>
              <a:tblGrid>
                <a:gridCol w="1440160"/>
              </a:tblGrid>
              <a:tr h="227011">
                <a:tc>
                  <a:txBody>
                    <a:bodyPr/>
                    <a:lstStyle/>
                    <a:p>
                      <a:pPr algn="l" fontAlgn="b"/>
                      <a:r>
                        <a:rPr lang="en-GB" sz="1400" b="1" i="0" u="none" strike="noStrike" dirty="0">
                          <a:solidFill>
                            <a:srgbClr val="000000"/>
                          </a:solidFill>
                          <a:effectLst/>
                          <a:latin typeface="Calibri"/>
                        </a:rPr>
                        <a:t>Ammonia</a:t>
                      </a:r>
                    </a:p>
                  </a:txBody>
                  <a:tcPr marL="9525" marR="9525" marT="9525" marB="0" anchor="b">
                    <a:lnL>
                      <a:noFill/>
                    </a:lnL>
                    <a:lnR>
                      <a:noFill/>
                    </a:lnR>
                    <a:lnT>
                      <a:noFill/>
                    </a:lnT>
                    <a:lnB>
                      <a:noFill/>
                    </a:lnB>
                  </a:tcPr>
                </a:tc>
              </a:tr>
              <a:tr h="227011">
                <a:tc>
                  <a:txBody>
                    <a:bodyPr/>
                    <a:lstStyle/>
                    <a:p>
                      <a:pPr algn="l" fontAlgn="b"/>
                      <a:r>
                        <a:rPr lang="en-GB" sz="1400" b="1" i="0" u="none" strike="noStrike">
                          <a:solidFill>
                            <a:srgbClr val="000000"/>
                          </a:solidFill>
                          <a:effectLst/>
                          <a:latin typeface="Calibri"/>
                        </a:rPr>
                        <a:t>Benzene</a:t>
                      </a:r>
                    </a:p>
                  </a:txBody>
                  <a:tcPr marL="9525" marR="9525" marT="9525" marB="0" anchor="b">
                    <a:lnL>
                      <a:noFill/>
                    </a:lnL>
                    <a:lnR>
                      <a:noFill/>
                    </a:lnR>
                    <a:lnT>
                      <a:noFill/>
                    </a:lnT>
                    <a:lnB>
                      <a:noFill/>
                    </a:lnB>
                  </a:tcPr>
                </a:tc>
              </a:tr>
              <a:tr h="266058">
                <a:tc>
                  <a:txBody>
                    <a:bodyPr/>
                    <a:lstStyle/>
                    <a:p>
                      <a:pPr algn="l" fontAlgn="b"/>
                      <a:r>
                        <a:rPr lang="en-GB" sz="1400" b="1" i="0" u="none" strike="noStrike">
                          <a:solidFill>
                            <a:srgbClr val="000000"/>
                          </a:solidFill>
                          <a:effectLst/>
                          <a:latin typeface="Calibri"/>
                        </a:rPr>
                        <a:t>Nitrogene Dioxide</a:t>
                      </a:r>
                    </a:p>
                  </a:txBody>
                  <a:tcPr marL="9525" marR="9525" marT="9525" marB="0" anchor="b">
                    <a:lnL>
                      <a:noFill/>
                    </a:lnL>
                    <a:lnR>
                      <a:noFill/>
                    </a:lnR>
                    <a:lnT>
                      <a:noFill/>
                    </a:lnT>
                    <a:lnB>
                      <a:noFill/>
                    </a:lnB>
                  </a:tcPr>
                </a:tc>
              </a:tr>
              <a:tr h="287215">
                <a:tc>
                  <a:txBody>
                    <a:bodyPr/>
                    <a:lstStyle/>
                    <a:p>
                      <a:pPr algn="l" fontAlgn="b"/>
                      <a:r>
                        <a:rPr lang="en-GB" sz="1400" b="1" i="0" u="none" strike="noStrike">
                          <a:solidFill>
                            <a:srgbClr val="000000"/>
                          </a:solidFill>
                          <a:effectLst/>
                          <a:latin typeface="Calibri"/>
                        </a:rPr>
                        <a:t>Sulfur Dioxide </a:t>
                      </a:r>
                    </a:p>
                  </a:txBody>
                  <a:tcPr marL="9525" marR="9525" marT="9525" marB="0" anchor="b">
                    <a:lnL>
                      <a:noFill/>
                    </a:lnL>
                    <a:lnR>
                      <a:noFill/>
                    </a:lnR>
                    <a:lnT>
                      <a:noFill/>
                    </a:lnT>
                    <a:lnB>
                      <a:noFill/>
                    </a:lnB>
                  </a:tcPr>
                </a:tc>
              </a:tr>
              <a:tr h="236364">
                <a:tc>
                  <a:txBody>
                    <a:bodyPr/>
                    <a:lstStyle/>
                    <a:p>
                      <a:pPr algn="l" fontAlgn="b"/>
                      <a:r>
                        <a:rPr lang="en-GB" sz="1400" b="1" i="0" u="none" strike="noStrike">
                          <a:solidFill>
                            <a:srgbClr val="000000"/>
                          </a:solidFill>
                          <a:effectLst/>
                          <a:latin typeface="Calibri"/>
                        </a:rPr>
                        <a:t>BlackCarbon</a:t>
                      </a:r>
                    </a:p>
                  </a:txBody>
                  <a:tcPr marL="9525" marR="9525" marT="9525" marB="0" anchor="b">
                    <a:lnL>
                      <a:noFill/>
                    </a:lnL>
                    <a:lnR>
                      <a:noFill/>
                    </a:lnR>
                    <a:lnT>
                      <a:noFill/>
                    </a:lnT>
                    <a:lnB>
                      <a:noFill/>
                    </a:lnB>
                  </a:tcPr>
                </a:tc>
              </a:tr>
              <a:tr h="268509">
                <a:tc>
                  <a:txBody>
                    <a:bodyPr/>
                    <a:lstStyle/>
                    <a:p>
                      <a:pPr algn="l" fontAlgn="b"/>
                      <a:r>
                        <a:rPr lang="en-GB" sz="1400" b="1" i="0" u="none" strike="noStrike" dirty="0">
                          <a:solidFill>
                            <a:srgbClr val="000000"/>
                          </a:solidFill>
                          <a:effectLst/>
                          <a:latin typeface="Calibri"/>
                        </a:rPr>
                        <a:t>Carbon Monoxide </a:t>
                      </a:r>
                    </a:p>
                  </a:txBody>
                  <a:tcPr marL="9525" marR="9525" marT="9525" marB="0" anchor="b">
                    <a:lnL>
                      <a:noFill/>
                    </a:lnL>
                    <a:lnR>
                      <a:noFill/>
                    </a:lnR>
                    <a:lnT>
                      <a:noFill/>
                    </a:lnT>
                    <a:lnB>
                      <a:noFill/>
                    </a:lnB>
                  </a:tcPr>
                </a:tc>
              </a:tr>
              <a:tr h="206670">
                <a:tc>
                  <a:txBody>
                    <a:bodyPr/>
                    <a:lstStyle/>
                    <a:p>
                      <a:pPr algn="l" fontAlgn="b"/>
                      <a:r>
                        <a:rPr lang="en-GB" sz="1400" b="1" i="0" u="none" strike="noStrike" dirty="0">
                          <a:solidFill>
                            <a:srgbClr val="000000"/>
                          </a:solidFill>
                          <a:effectLst/>
                          <a:latin typeface="Calibri"/>
                        </a:rPr>
                        <a:t>Total Nitrogen</a:t>
                      </a:r>
                    </a:p>
                  </a:txBody>
                  <a:tcPr marL="9525" marR="9525" marT="9525" marB="0" anchor="b">
                    <a:lnL>
                      <a:noFill/>
                    </a:lnL>
                    <a:lnR>
                      <a:noFill/>
                    </a:lnR>
                    <a:lnT>
                      <a:noFill/>
                    </a:lnT>
                    <a:lnB>
                      <a:noFill/>
                    </a:lnB>
                  </a:tcPr>
                </a:tc>
              </a:tr>
              <a:tr h="299835">
                <a:tc>
                  <a:txBody>
                    <a:bodyPr/>
                    <a:lstStyle/>
                    <a:p>
                      <a:pPr algn="l" fontAlgn="b"/>
                      <a:r>
                        <a:rPr lang="en-GB" sz="1400" b="1" i="0" u="none" strike="noStrike">
                          <a:solidFill>
                            <a:srgbClr val="000000"/>
                          </a:solidFill>
                          <a:effectLst/>
                          <a:latin typeface="Calibri"/>
                        </a:rPr>
                        <a:t>PM10 (SM2005)</a:t>
                      </a:r>
                    </a:p>
                  </a:txBody>
                  <a:tcPr marL="9525" marR="9525" marT="9525" marB="0" anchor="b">
                    <a:lnL>
                      <a:noFill/>
                    </a:lnL>
                    <a:lnR>
                      <a:noFill/>
                    </a:lnR>
                    <a:lnT>
                      <a:noFill/>
                    </a:lnT>
                    <a:lnB>
                      <a:noFill/>
                    </a:lnB>
                  </a:tcPr>
                </a:tc>
              </a:tr>
              <a:tr h="227011">
                <a:tc>
                  <a:txBody>
                    <a:bodyPr/>
                    <a:lstStyle/>
                    <a:p>
                      <a:pPr algn="l" fontAlgn="b"/>
                      <a:r>
                        <a:rPr lang="en-GB" sz="1400" b="1" i="0" u="none" strike="noStrike">
                          <a:solidFill>
                            <a:srgbClr val="000000"/>
                          </a:solidFill>
                          <a:effectLst/>
                          <a:latin typeface="Calibri"/>
                        </a:rPr>
                        <a:t>PM2.5</a:t>
                      </a:r>
                    </a:p>
                  </a:txBody>
                  <a:tcPr marL="9525" marR="9525" marT="9525" marB="0" anchor="b">
                    <a:lnL>
                      <a:noFill/>
                    </a:lnL>
                    <a:lnR>
                      <a:noFill/>
                    </a:lnR>
                    <a:lnT>
                      <a:noFill/>
                    </a:lnT>
                    <a:lnB>
                      <a:noFill/>
                    </a:lnB>
                  </a:tcPr>
                </a:tc>
              </a:tr>
              <a:tr h="227011">
                <a:tc>
                  <a:txBody>
                    <a:bodyPr/>
                    <a:lstStyle/>
                    <a:p>
                      <a:pPr algn="l" fontAlgn="b"/>
                      <a:r>
                        <a:rPr lang="en-GB" sz="1400" b="1" i="0" u="none" strike="noStrike">
                          <a:solidFill>
                            <a:srgbClr val="000000"/>
                          </a:solidFill>
                          <a:effectLst/>
                          <a:latin typeface="Calibri"/>
                        </a:rPr>
                        <a:t>Ozono</a:t>
                      </a:r>
                    </a:p>
                  </a:txBody>
                  <a:tcPr marL="9525" marR="9525" marT="9525" marB="0" anchor="b">
                    <a:lnL>
                      <a:noFill/>
                    </a:lnL>
                    <a:lnR>
                      <a:noFill/>
                    </a:lnR>
                    <a:lnT>
                      <a:noFill/>
                    </a:lnT>
                    <a:lnB>
                      <a:noFill/>
                    </a:lnB>
                  </a:tcPr>
                </a:tc>
              </a:tr>
              <a:tr h="227011">
                <a:tc>
                  <a:txBody>
                    <a:bodyPr/>
                    <a:lstStyle/>
                    <a:p>
                      <a:pPr algn="l" fontAlgn="b"/>
                      <a:r>
                        <a:rPr lang="en-GB" sz="1400" b="1" i="0" u="none" strike="noStrike" dirty="0">
                          <a:solidFill>
                            <a:srgbClr val="000000"/>
                          </a:solidFill>
                          <a:effectLst/>
                          <a:latin typeface="Calibri"/>
                        </a:rPr>
                        <a:t>Ozone</a:t>
                      </a:r>
                    </a:p>
                  </a:txBody>
                  <a:tcPr marL="9525" marR="9525" marT="9525" marB="0" anchor="b">
                    <a:lnL>
                      <a:noFill/>
                    </a:lnL>
                    <a:lnR>
                      <a:noFill/>
                    </a:lnR>
                    <a:lnT>
                      <a:noFill/>
                    </a:lnT>
                    <a:lnB>
                      <a:noFill/>
                    </a:lnB>
                  </a:tcPr>
                </a:tc>
              </a:tr>
            </a:tbl>
          </a:graphicData>
        </a:graphic>
      </p:graphicFrame>
      <p:sp>
        <p:nvSpPr>
          <p:cNvPr id="5" name="TextBox 4"/>
          <p:cNvSpPr txBox="1"/>
          <p:nvPr/>
        </p:nvSpPr>
        <p:spPr>
          <a:xfrm>
            <a:off x="539552" y="1412776"/>
            <a:ext cx="3888432" cy="923330"/>
          </a:xfrm>
          <a:prstGeom prst="rect">
            <a:avLst/>
          </a:prstGeom>
          <a:noFill/>
        </p:spPr>
        <p:txBody>
          <a:bodyPr wrap="square" rtlCol="0">
            <a:spAutoFit/>
          </a:bodyPr>
          <a:lstStyle/>
          <a:p>
            <a:r>
              <a:rPr lang="en-GB" dirty="0" smtClean="0"/>
              <a:t>36 sensors some measuring daily some minute by minute</a:t>
            </a:r>
          </a:p>
          <a:p>
            <a:endParaRPr lang="en-GB" dirty="0"/>
          </a:p>
        </p:txBody>
      </p:sp>
      <p:sp>
        <p:nvSpPr>
          <p:cNvPr id="6" name="Rectangle 5"/>
          <p:cNvSpPr/>
          <p:nvPr/>
        </p:nvSpPr>
        <p:spPr>
          <a:xfrm>
            <a:off x="3275856" y="3645024"/>
            <a:ext cx="4572000" cy="923330"/>
          </a:xfrm>
          <a:prstGeom prst="rect">
            <a:avLst/>
          </a:prstGeom>
        </p:spPr>
        <p:txBody>
          <a:bodyPr>
            <a:spAutoFit/>
          </a:bodyPr>
          <a:lstStyle/>
          <a:p>
            <a:r>
              <a:rPr lang="en-US" dirty="0"/>
              <a:t>This information is directly provided by ARPA (</a:t>
            </a:r>
            <a:r>
              <a:rPr lang="en-US" dirty="0" err="1"/>
              <a:t>Agenzia</a:t>
            </a:r>
            <a:r>
              <a:rPr lang="en-US" dirty="0"/>
              <a:t> </a:t>
            </a:r>
            <a:r>
              <a:rPr lang="en-US" dirty="0" err="1"/>
              <a:t>Regionale</a:t>
            </a:r>
            <a:r>
              <a:rPr lang="en-US" dirty="0"/>
              <a:t> per la </a:t>
            </a:r>
            <a:r>
              <a:rPr lang="en-US" dirty="0" err="1"/>
              <a:t>Protezione</a:t>
            </a:r>
            <a:r>
              <a:rPr lang="en-US" dirty="0"/>
              <a:t> </a:t>
            </a:r>
            <a:r>
              <a:rPr lang="en-US" dirty="0" err="1"/>
              <a:t>dell’Ambiente</a:t>
            </a:r>
            <a:r>
              <a:rPr lang="en-US" dirty="0"/>
              <a:t>) at the following </a:t>
            </a:r>
            <a:r>
              <a:rPr lang="en-US" dirty="0">
                <a:hlinkClick r:id="rId2"/>
              </a:rPr>
              <a:t>website</a:t>
            </a:r>
            <a:r>
              <a:rPr lang="en-US" dirty="0"/>
              <a:t>.</a:t>
            </a:r>
            <a:endParaRPr lang="en-GB" dirty="0"/>
          </a:p>
        </p:txBody>
      </p:sp>
    </p:spTree>
    <p:extLst>
      <p:ext uri="{BB962C8B-B14F-4D97-AF65-F5344CB8AC3E}">
        <p14:creationId xmlns:p14="http://schemas.microsoft.com/office/powerpoint/2010/main" val="571463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Browallia New" panose="020B0604020202020204" pitchFamily="34" charset="-34"/>
                <a:cs typeface="Browallia New" panose="020B0604020202020204" pitchFamily="34" charset="-34"/>
              </a:rPr>
              <a:t>Weather Data</a:t>
            </a:r>
            <a:endParaRPr lang="en-GB" dirty="0">
              <a:latin typeface="Browallia New" panose="020B0604020202020204" pitchFamily="34" charset="-34"/>
              <a:cs typeface="Browallia New" panose="020B0604020202020204" pitchFamily="34" charset="-34"/>
            </a:endParaRPr>
          </a:p>
        </p:txBody>
      </p:sp>
      <p:sp>
        <p:nvSpPr>
          <p:cNvPr id="3" name="Content Placeholder 2"/>
          <p:cNvSpPr>
            <a:spLocks noGrp="1"/>
          </p:cNvSpPr>
          <p:nvPr>
            <p:ph idx="1"/>
          </p:nvPr>
        </p:nvSpPr>
        <p:spPr/>
        <p:txBody>
          <a:bodyPr/>
          <a:lstStyle/>
          <a:p>
            <a:r>
              <a:rPr lang="en-US" b="1" dirty="0">
                <a:latin typeface="Browallia New" panose="020B0604020202020204" pitchFamily="34" charset="-34"/>
                <a:cs typeface="Browallia New" panose="020B0604020202020204" pitchFamily="34" charset="-34"/>
              </a:rPr>
              <a:t>Temporal aggregation</a:t>
            </a:r>
            <a:r>
              <a:rPr lang="en-US" dirty="0">
                <a:latin typeface="Browallia New" panose="020B0604020202020204" pitchFamily="34" charset="-34"/>
                <a:cs typeface="Browallia New" panose="020B0604020202020204" pitchFamily="34" charset="-34"/>
              </a:rPr>
              <a:t>: 1 </a:t>
            </a:r>
            <a:r>
              <a:rPr lang="en-US" dirty="0" smtClean="0">
                <a:latin typeface="Browallia New" panose="020B0604020202020204" pitchFamily="34" charset="-34"/>
                <a:cs typeface="Browallia New" panose="020B0604020202020204" pitchFamily="34" charset="-34"/>
              </a:rPr>
              <a:t>hour</a:t>
            </a:r>
          </a:p>
          <a:p>
            <a:r>
              <a:rPr lang="en-US" dirty="0" smtClean="0">
                <a:latin typeface="Browallia New" panose="020B0604020202020204" pitchFamily="34" charset="-34"/>
                <a:cs typeface="Browallia New" panose="020B0604020202020204" pitchFamily="34" charset="-34"/>
              </a:rPr>
              <a:t>33 sensors at seven locations</a:t>
            </a:r>
          </a:p>
          <a:p>
            <a:endParaRPr lang="en-GB" dirty="0">
              <a:latin typeface="Browallia New" panose="020B0604020202020204" pitchFamily="34" charset="-34"/>
              <a:cs typeface="Browallia New" panose="020B0604020202020204" pitchFamily="34" charset="-34"/>
            </a:endParaRPr>
          </a:p>
          <a:p>
            <a:endParaRPr lang="en-GB" dirty="0">
              <a:latin typeface="Browallia New" panose="020B0604020202020204" pitchFamily="34" charset="-34"/>
              <a:cs typeface="Browallia New" panose="020B0604020202020204" pitchFamily="34" charset="-34"/>
            </a:endParaRPr>
          </a:p>
        </p:txBody>
      </p:sp>
      <p:sp>
        <p:nvSpPr>
          <p:cNvPr id="4" name="Rectangle 3"/>
          <p:cNvSpPr/>
          <p:nvPr/>
        </p:nvSpPr>
        <p:spPr>
          <a:xfrm>
            <a:off x="600116" y="3140968"/>
            <a:ext cx="4572000" cy="2862322"/>
          </a:xfrm>
          <a:prstGeom prst="rect">
            <a:avLst/>
          </a:prstGeom>
        </p:spPr>
        <p:txBody>
          <a:bodyPr>
            <a:spAutoFit/>
          </a:bodyPr>
          <a:lstStyle/>
          <a:p>
            <a:r>
              <a:rPr lang="en-US" b="1" dirty="0"/>
              <a:t>The sensors can measure different meteorological phenomena:</a:t>
            </a:r>
            <a:endParaRPr lang="en-GB" b="1" dirty="0"/>
          </a:p>
          <a:p>
            <a:pPr marL="285750" lvl="0" indent="-285750">
              <a:buFont typeface="Arial" panose="020B0604020202020204" pitchFamily="34" charset="0"/>
              <a:buChar char="•"/>
            </a:pPr>
            <a:r>
              <a:rPr lang="en-US" dirty="0"/>
              <a:t>Wind Direction</a:t>
            </a:r>
            <a:endParaRPr lang="en-GB" dirty="0"/>
          </a:p>
          <a:p>
            <a:pPr marL="285750" lvl="0" indent="-285750">
              <a:buFont typeface="Arial" panose="020B0604020202020204" pitchFamily="34" charset="0"/>
              <a:buChar char="•"/>
            </a:pPr>
            <a:r>
              <a:rPr lang="en-US" dirty="0"/>
              <a:t>Wind Speed</a:t>
            </a:r>
            <a:endParaRPr lang="en-GB" dirty="0"/>
          </a:p>
          <a:p>
            <a:pPr marL="285750" lvl="0" indent="-285750">
              <a:buFont typeface="Arial" panose="020B0604020202020204" pitchFamily="34" charset="0"/>
              <a:buChar char="•"/>
            </a:pPr>
            <a:r>
              <a:rPr lang="en-US" dirty="0"/>
              <a:t>Temperature</a:t>
            </a:r>
            <a:endParaRPr lang="en-GB" dirty="0"/>
          </a:p>
          <a:p>
            <a:pPr marL="285750" lvl="0" indent="-285750">
              <a:buFont typeface="Arial" panose="020B0604020202020204" pitchFamily="34" charset="0"/>
              <a:buChar char="•"/>
            </a:pPr>
            <a:r>
              <a:rPr lang="en-US" dirty="0"/>
              <a:t>Relative </a:t>
            </a:r>
            <a:r>
              <a:rPr lang="en-US" dirty="0" smtClean="0"/>
              <a:t>Humidity</a:t>
            </a:r>
            <a:endParaRPr lang="en-GB" dirty="0"/>
          </a:p>
          <a:p>
            <a:pPr marL="285750" lvl="0" indent="-285750">
              <a:buFont typeface="Arial" panose="020B0604020202020204" pitchFamily="34" charset="0"/>
              <a:buChar char="•"/>
            </a:pPr>
            <a:r>
              <a:rPr lang="en-US" dirty="0"/>
              <a:t>Precipitation</a:t>
            </a:r>
            <a:endParaRPr lang="en-GB" dirty="0"/>
          </a:p>
          <a:p>
            <a:pPr marL="285750" lvl="0" indent="-285750">
              <a:buFont typeface="Arial" panose="020B0604020202020204" pitchFamily="34" charset="0"/>
              <a:buChar char="•"/>
            </a:pPr>
            <a:r>
              <a:rPr lang="en-US" dirty="0"/>
              <a:t>Global Radiation</a:t>
            </a:r>
            <a:endParaRPr lang="en-GB" dirty="0"/>
          </a:p>
          <a:p>
            <a:pPr marL="285750" lvl="0" indent="-285750">
              <a:buFont typeface="Arial" panose="020B0604020202020204" pitchFamily="34" charset="0"/>
              <a:buChar char="•"/>
            </a:pPr>
            <a:r>
              <a:rPr lang="en-US" dirty="0" smtClean="0"/>
              <a:t>Atmospheric </a:t>
            </a:r>
            <a:r>
              <a:rPr lang="en-US" dirty="0"/>
              <a:t>Pressure</a:t>
            </a:r>
            <a:endParaRPr lang="en-GB" dirty="0"/>
          </a:p>
          <a:p>
            <a:pPr marL="285750" lvl="0" indent="-285750">
              <a:buFont typeface="Arial" panose="020B0604020202020204" pitchFamily="34" charset="0"/>
              <a:buChar char="•"/>
            </a:pPr>
            <a:r>
              <a:rPr lang="en-US" dirty="0"/>
              <a:t>Net Radiation</a:t>
            </a:r>
            <a:endParaRPr lang="en-GB" dirty="0"/>
          </a:p>
        </p:txBody>
      </p:sp>
    </p:spTree>
    <p:extLst>
      <p:ext uri="{BB962C8B-B14F-4D97-AF65-F5344CB8AC3E}">
        <p14:creationId xmlns:p14="http://schemas.microsoft.com/office/powerpoint/2010/main" val="1794670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Browallia New" panose="020B0604020202020204" pitchFamily="34" charset="-34"/>
                <a:cs typeface="Browallia New" panose="020B0604020202020204" pitchFamily="34" charset="-34"/>
              </a:rPr>
              <a:t>Precipitation </a:t>
            </a:r>
            <a:endParaRPr lang="en-GB" dirty="0">
              <a:latin typeface="Browallia New" panose="020B0604020202020204" pitchFamily="34" charset="-34"/>
              <a:cs typeface="Browallia New" panose="020B0604020202020204" pitchFamily="34" charset="-34"/>
            </a:endParaRPr>
          </a:p>
        </p:txBody>
      </p:sp>
      <p:sp>
        <p:nvSpPr>
          <p:cNvPr id="3" name="Content Placeholder 2"/>
          <p:cNvSpPr>
            <a:spLocks noGrp="1"/>
          </p:cNvSpPr>
          <p:nvPr>
            <p:ph idx="1"/>
          </p:nvPr>
        </p:nvSpPr>
        <p:spPr/>
        <p:txBody>
          <a:bodyPr>
            <a:normAutofit fontScale="92500" lnSpcReduction="20000"/>
          </a:bodyPr>
          <a:lstStyle/>
          <a:p>
            <a:r>
              <a:rPr lang="en-GB" dirty="0" smtClean="0">
                <a:latin typeface="Browallia New" panose="020B0604020202020204" pitchFamily="34" charset="-34"/>
                <a:cs typeface="Browallia New" panose="020B0604020202020204" pitchFamily="34" charset="-34"/>
              </a:rPr>
              <a:t>Grid for city is 2x2 squares</a:t>
            </a:r>
          </a:p>
          <a:p>
            <a:r>
              <a:rPr lang="en-US" dirty="0" smtClean="0">
                <a:latin typeface="Browallia New" panose="020B0604020202020204" pitchFamily="34" charset="-34"/>
                <a:cs typeface="Browallia New" panose="020B0604020202020204" pitchFamily="34" charset="-34"/>
              </a:rPr>
              <a:t>The precipitation intensity ranges among the following values:</a:t>
            </a:r>
            <a:endParaRPr lang="en-GB" dirty="0" smtClean="0">
              <a:latin typeface="Browallia New" panose="020B0604020202020204" pitchFamily="34" charset="-34"/>
              <a:cs typeface="Browallia New" panose="020B0604020202020204" pitchFamily="34" charset="-34"/>
            </a:endParaRPr>
          </a:p>
          <a:p>
            <a:pPr marL="685800" lvl="1"/>
            <a:r>
              <a:rPr lang="en-US" dirty="0" smtClean="0">
                <a:latin typeface="Browallia New" panose="020B0604020202020204" pitchFamily="34" charset="-34"/>
                <a:cs typeface="Browallia New" panose="020B0604020202020204" pitchFamily="34" charset="-34"/>
              </a:rPr>
              <a:t>0 Absent (0mm)</a:t>
            </a:r>
            <a:endParaRPr lang="en-GB" dirty="0" smtClean="0">
              <a:latin typeface="Browallia New" panose="020B0604020202020204" pitchFamily="34" charset="-34"/>
              <a:cs typeface="Browallia New" panose="020B0604020202020204" pitchFamily="34" charset="-34"/>
            </a:endParaRPr>
          </a:p>
          <a:p>
            <a:pPr marL="685800" lvl="1"/>
            <a:r>
              <a:rPr lang="en-US" dirty="0" smtClean="0">
                <a:latin typeface="Browallia New" panose="020B0604020202020204" pitchFamily="34" charset="-34"/>
                <a:cs typeface="Browallia New" panose="020B0604020202020204" pitchFamily="34" charset="-34"/>
              </a:rPr>
              <a:t>1 Slight (between 0mm and 2mm)</a:t>
            </a:r>
            <a:endParaRPr lang="en-GB" dirty="0" smtClean="0">
              <a:latin typeface="Browallia New" panose="020B0604020202020204" pitchFamily="34" charset="-34"/>
              <a:cs typeface="Browallia New" panose="020B0604020202020204" pitchFamily="34" charset="-34"/>
            </a:endParaRPr>
          </a:p>
          <a:p>
            <a:pPr marL="685800" lvl="1"/>
            <a:r>
              <a:rPr lang="en-US" dirty="0" smtClean="0">
                <a:latin typeface="Browallia New" panose="020B0604020202020204" pitchFamily="34" charset="-34"/>
                <a:cs typeface="Browallia New" panose="020B0604020202020204" pitchFamily="34" charset="-34"/>
              </a:rPr>
              <a:t>2 Moderate (between 2mm and 10mm)</a:t>
            </a:r>
            <a:endParaRPr lang="en-GB" dirty="0" smtClean="0">
              <a:latin typeface="Browallia New" panose="020B0604020202020204" pitchFamily="34" charset="-34"/>
              <a:cs typeface="Browallia New" panose="020B0604020202020204" pitchFamily="34" charset="-34"/>
            </a:endParaRPr>
          </a:p>
          <a:p>
            <a:pPr lvl="1"/>
            <a:r>
              <a:rPr lang="en-US" dirty="0" smtClean="0">
                <a:latin typeface="Browallia New" panose="020B0604020202020204" pitchFamily="34" charset="-34"/>
                <a:cs typeface="Browallia New" panose="020B0604020202020204" pitchFamily="34" charset="-34"/>
              </a:rPr>
              <a:t>3 Heavy (between 10mm and 100mm)</a:t>
            </a:r>
          </a:p>
          <a:p>
            <a:r>
              <a:rPr lang="en-US" dirty="0" smtClean="0">
                <a:latin typeface="Browallia New" panose="020B0604020202020204" pitchFamily="34" charset="-34"/>
                <a:cs typeface="Browallia New" panose="020B0604020202020204" pitchFamily="34" charset="-34"/>
              </a:rPr>
              <a:t>The precipitation :</a:t>
            </a:r>
          </a:p>
          <a:p>
            <a:pPr marL="685800" lvl="1"/>
            <a:r>
              <a:rPr lang="en-US" dirty="0" smtClean="0">
                <a:latin typeface="Browallia New" panose="020B0604020202020204" pitchFamily="34" charset="-34"/>
                <a:cs typeface="Browallia New" panose="020B0604020202020204" pitchFamily="34" charset="-34"/>
              </a:rPr>
              <a:t>0 Absent</a:t>
            </a:r>
            <a:endParaRPr lang="en-GB" dirty="0" smtClean="0">
              <a:latin typeface="Browallia New" panose="020B0604020202020204" pitchFamily="34" charset="-34"/>
              <a:cs typeface="Browallia New" panose="020B0604020202020204" pitchFamily="34" charset="-34"/>
            </a:endParaRPr>
          </a:p>
          <a:p>
            <a:pPr marL="685800" lvl="1"/>
            <a:r>
              <a:rPr lang="en-US" dirty="0" smtClean="0">
                <a:latin typeface="Browallia New" panose="020B0604020202020204" pitchFamily="34" charset="-34"/>
                <a:cs typeface="Browallia New" panose="020B0604020202020204" pitchFamily="34" charset="-34"/>
              </a:rPr>
              <a:t>1 Rain</a:t>
            </a:r>
            <a:endParaRPr lang="en-GB" dirty="0" smtClean="0">
              <a:latin typeface="Browallia New" panose="020B0604020202020204" pitchFamily="34" charset="-34"/>
              <a:cs typeface="Browallia New" panose="020B0604020202020204" pitchFamily="34" charset="-34"/>
            </a:endParaRPr>
          </a:p>
          <a:p>
            <a:pPr marL="685800" lvl="1"/>
            <a:r>
              <a:rPr lang="en-US" dirty="0" smtClean="0">
                <a:latin typeface="Browallia New" panose="020B0604020202020204" pitchFamily="34" charset="-34"/>
                <a:cs typeface="Browallia New" panose="020B0604020202020204" pitchFamily="34" charset="-34"/>
              </a:rPr>
              <a:t>2 Snow</a:t>
            </a:r>
            <a:endParaRPr lang="en-GB" dirty="0" smtClean="0">
              <a:latin typeface="Browallia New" panose="020B0604020202020204" pitchFamily="34" charset="-34"/>
              <a:cs typeface="Browallia New" panose="020B0604020202020204" pitchFamily="34" charset="-34"/>
            </a:endParaRPr>
          </a:p>
          <a:p>
            <a:pPr lvl="0"/>
            <a:endParaRPr lang="en-GB" dirty="0" smtClean="0">
              <a:latin typeface="Browallia New" panose="020B0604020202020204" pitchFamily="34" charset="-34"/>
              <a:cs typeface="Browallia New" panose="020B0604020202020204" pitchFamily="34" charset="-34"/>
            </a:endParaRPr>
          </a:p>
          <a:p>
            <a:endParaRPr lang="en-GB" dirty="0">
              <a:latin typeface="Browallia New" panose="020B0604020202020204" pitchFamily="34" charset="-34"/>
              <a:cs typeface="Browallia New" panose="020B0604020202020204" pitchFamily="34" charset="-34"/>
            </a:endParaRPr>
          </a:p>
        </p:txBody>
      </p:sp>
    </p:spTree>
    <p:extLst>
      <p:ext uri="{BB962C8B-B14F-4D97-AF65-F5344CB8AC3E}">
        <p14:creationId xmlns:p14="http://schemas.microsoft.com/office/powerpoint/2010/main" val="4187086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latin typeface="Browallia New" panose="020B0604020202020204" pitchFamily="34" charset="-34"/>
                <a:cs typeface="Browallia New" panose="020B0604020202020204" pitchFamily="34" charset="-34"/>
              </a:rPr>
              <a:t>Telecoms</a:t>
            </a:r>
            <a:endParaRPr lang="en-GB" dirty="0">
              <a:latin typeface="Browallia New" panose="020B0604020202020204" pitchFamily="34" charset="-34"/>
              <a:cs typeface="Browallia New" panose="020B0604020202020204" pitchFamily="34" charset="-34"/>
            </a:endParaRPr>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17108562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Browallia New" panose="020B0604020202020204" pitchFamily="34" charset="-34"/>
                <a:cs typeface="Browallia New" panose="020B0604020202020204" pitchFamily="34" charset="-34"/>
              </a:rPr>
              <a:t>Within Milan</a:t>
            </a:r>
            <a:endParaRPr lang="en-GB" dirty="0">
              <a:latin typeface="Browallia New" panose="020B0604020202020204" pitchFamily="34" charset="-34"/>
              <a:cs typeface="Browallia New" panose="020B0604020202020204" pitchFamily="34" charset="-34"/>
            </a:endParaRPr>
          </a:p>
        </p:txBody>
      </p:sp>
      <p:sp>
        <p:nvSpPr>
          <p:cNvPr id="3" name="Content Placeholder 2"/>
          <p:cNvSpPr>
            <a:spLocks noGrp="1"/>
          </p:cNvSpPr>
          <p:nvPr>
            <p:ph idx="1"/>
          </p:nvPr>
        </p:nvSpPr>
        <p:spPr/>
        <p:txBody>
          <a:bodyPr>
            <a:normAutofit fontScale="92500" lnSpcReduction="10000"/>
          </a:bodyPr>
          <a:lstStyle/>
          <a:p>
            <a:pPr lvl="0"/>
            <a:r>
              <a:rPr lang="en-US" b="1" dirty="0">
                <a:latin typeface="Browallia New" panose="020B0604020202020204" pitchFamily="34" charset="-34"/>
                <a:cs typeface="Browallia New" panose="020B0604020202020204" pitchFamily="34" charset="-34"/>
              </a:rPr>
              <a:t>Square id1</a:t>
            </a:r>
            <a:r>
              <a:rPr lang="en-US" dirty="0">
                <a:latin typeface="Browallia New" panose="020B0604020202020204" pitchFamily="34" charset="-34"/>
                <a:cs typeface="Browallia New" panose="020B0604020202020204" pitchFamily="34" charset="-34"/>
              </a:rPr>
              <a:t>: the id of the square of the </a:t>
            </a:r>
            <a:r>
              <a:rPr lang="en-US" dirty="0">
                <a:latin typeface="Browallia New" panose="020B0604020202020204" pitchFamily="34" charset="-34"/>
                <a:cs typeface="Browallia New" panose="020B0604020202020204" pitchFamily="34" charset="-34"/>
                <a:hlinkClick r:id="rId2"/>
              </a:rPr>
              <a:t>Milano GRID</a:t>
            </a:r>
            <a:r>
              <a:rPr lang="en-US" dirty="0">
                <a:latin typeface="Browallia New" panose="020B0604020202020204" pitchFamily="34" charset="-34"/>
                <a:cs typeface="Browallia New" panose="020B0604020202020204" pitchFamily="34" charset="-34"/>
              </a:rPr>
              <a:t> which is the </a:t>
            </a:r>
            <a:r>
              <a:rPr lang="en-US" dirty="0" smtClean="0">
                <a:latin typeface="Browallia New" panose="020B0604020202020204" pitchFamily="34" charset="-34"/>
                <a:cs typeface="Browallia New" panose="020B0604020202020204" pitchFamily="34" charset="-34"/>
              </a:rPr>
              <a:t>origin</a:t>
            </a:r>
            <a:endParaRPr lang="en-GB" dirty="0">
              <a:latin typeface="Browallia New" panose="020B0604020202020204" pitchFamily="34" charset="-34"/>
              <a:cs typeface="Browallia New" panose="020B0604020202020204" pitchFamily="34" charset="-34"/>
            </a:endParaRPr>
          </a:p>
          <a:p>
            <a:pPr lvl="0"/>
            <a:r>
              <a:rPr lang="en-US" b="1" dirty="0">
                <a:latin typeface="Browallia New" panose="020B0604020202020204" pitchFamily="34" charset="-34"/>
                <a:cs typeface="Browallia New" panose="020B0604020202020204" pitchFamily="34" charset="-34"/>
              </a:rPr>
              <a:t>Square id2</a:t>
            </a:r>
            <a:r>
              <a:rPr lang="en-US" dirty="0">
                <a:latin typeface="Browallia New" panose="020B0604020202020204" pitchFamily="34" charset="-34"/>
                <a:cs typeface="Browallia New" panose="020B0604020202020204" pitchFamily="34" charset="-34"/>
              </a:rPr>
              <a:t>: the id of the square of the </a:t>
            </a:r>
            <a:r>
              <a:rPr lang="en-US" dirty="0">
                <a:latin typeface="Browallia New" panose="020B0604020202020204" pitchFamily="34" charset="-34"/>
                <a:cs typeface="Browallia New" panose="020B0604020202020204" pitchFamily="34" charset="-34"/>
                <a:hlinkClick r:id="rId2"/>
              </a:rPr>
              <a:t>Milano GRID</a:t>
            </a:r>
            <a:r>
              <a:rPr lang="en-US" dirty="0">
                <a:latin typeface="Browallia New" panose="020B0604020202020204" pitchFamily="34" charset="-34"/>
                <a:cs typeface="Browallia New" panose="020B0604020202020204" pitchFamily="34" charset="-34"/>
              </a:rPr>
              <a:t> which is the destination </a:t>
            </a:r>
            <a:endParaRPr lang="en-US" dirty="0" smtClean="0">
              <a:latin typeface="Browallia New" panose="020B0604020202020204" pitchFamily="34" charset="-34"/>
              <a:cs typeface="Browallia New" panose="020B0604020202020204" pitchFamily="34" charset="-34"/>
            </a:endParaRPr>
          </a:p>
          <a:p>
            <a:pPr lvl="0"/>
            <a:r>
              <a:rPr lang="en-US" b="1" dirty="0" smtClean="0">
                <a:latin typeface="Browallia New" panose="020B0604020202020204" pitchFamily="34" charset="-34"/>
                <a:cs typeface="Browallia New" panose="020B0604020202020204" pitchFamily="34" charset="-34"/>
              </a:rPr>
              <a:t>Time </a:t>
            </a:r>
            <a:r>
              <a:rPr lang="en-US" b="1" dirty="0">
                <a:latin typeface="Browallia New" panose="020B0604020202020204" pitchFamily="34" charset="-34"/>
                <a:cs typeface="Browallia New" panose="020B0604020202020204" pitchFamily="34" charset="-34"/>
              </a:rPr>
              <a:t>Interval</a:t>
            </a:r>
            <a:r>
              <a:rPr lang="en-US" dirty="0">
                <a:latin typeface="Browallia New" panose="020B0604020202020204" pitchFamily="34" charset="-34"/>
                <a:cs typeface="Browallia New" panose="020B0604020202020204" pitchFamily="34" charset="-34"/>
              </a:rPr>
              <a:t>: the beginning of the time </a:t>
            </a:r>
            <a:r>
              <a:rPr lang="en-US" dirty="0" smtClean="0">
                <a:latin typeface="Browallia New" panose="020B0604020202020204" pitchFamily="34" charset="-34"/>
                <a:cs typeface="Browallia New" panose="020B0604020202020204" pitchFamily="34" charset="-34"/>
              </a:rPr>
              <a:t>interval (10min intervals)</a:t>
            </a:r>
            <a:endParaRPr lang="en-GB" dirty="0">
              <a:latin typeface="Browallia New" panose="020B0604020202020204" pitchFamily="34" charset="-34"/>
              <a:cs typeface="Browallia New" panose="020B0604020202020204" pitchFamily="34" charset="-34"/>
            </a:endParaRPr>
          </a:p>
          <a:p>
            <a:pPr lvl="0"/>
            <a:r>
              <a:rPr lang="en-US" b="1" dirty="0">
                <a:latin typeface="Browallia New" panose="020B0604020202020204" pitchFamily="34" charset="-34"/>
                <a:cs typeface="Browallia New" panose="020B0604020202020204" pitchFamily="34" charset="-34"/>
              </a:rPr>
              <a:t>Directional Interaction Strength</a:t>
            </a:r>
            <a:r>
              <a:rPr lang="en-US" dirty="0">
                <a:latin typeface="Browallia New" panose="020B0604020202020204" pitchFamily="34" charset="-34"/>
                <a:cs typeface="Browallia New" panose="020B0604020202020204" pitchFamily="34" charset="-34"/>
              </a:rPr>
              <a:t>: the value representing the directional interaction strength between the Square id1 and the Square id2. </a:t>
            </a:r>
            <a:r>
              <a:rPr lang="en-US" b="1" u="sng" dirty="0">
                <a:latin typeface="Browallia New" panose="020B0604020202020204" pitchFamily="34" charset="-34"/>
                <a:cs typeface="Browallia New" panose="020B0604020202020204" pitchFamily="34" charset="-34"/>
              </a:rPr>
              <a:t>This value is proportional to the number of calls exchanged </a:t>
            </a:r>
            <a:r>
              <a:rPr lang="en-US" dirty="0">
                <a:latin typeface="Browallia New" panose="020B0604020202020204" pitchFamily="34" charset="-34"/>
                <a:cs typeface="Browallia New" panose="020B0604020202020204" pitchFamily="34" charset="-34"/>
              </a:rPr>
              <a:t>between callers located in the Square id1 and receivers located in the Square id2. TYPE: numeric</a:t>
            </a:r>
            <a:endParaRPr lang="en-GB" dirty="0">
              <a:latin typeface="Browallia New" panose="020B0604020202020204" pitchFamily="34" charset="-34"/>
              <a:cs typeface="Browallia New" panose="020B0604020202020204" pitchFamily="34" charset="-34"/>
            </a:endParaRPr>
          </a:p>
          <a:p>
            <a:pPr marL="0" indent="0">
              <a:buNone/>
            </a:pPr>
            <a:endParaRPr lang="en-GB" dirty="0">
              <a:latin typeface="Browallia New" panose="020B0604020202020204" pitchFamily="34" charset="-34"/>
              <a:cs typeface="Browallia New" panose="020B0604020202020204" pitchFamily="34" charset="-34"/>
            </a:endParaRPr>
          </a:p>
        </p:txBody>
      </p:sp>
    </p:spTree>
    <p:extLst>
      <p:ext uri="{BB962C8B-B14F-4D97-AF65-F5344CB8AC3E}">
        <p14:creationId xmlns:p14="http://schemas.microsoft.com/office/powerpoint/2010/main" val="2658136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Browallia New" panose="020B0604020202020204" pitchFamily="34" charset="-34"/>
                <a:cs typeface="Browallia New" panose="020B0604020202020204" pitchFamily="34" charset="-34"/>
              </a:rPr>
              <a:t>Milan to Provinces</a:t>
            </a:r>
            <a:endParaRPr lang="en-GB" dirty="0">
              <a:latin typeface="Browallia New" panose="020B0604020202020204" pitchFamily="34" charset="-34"/>
              <a:cs typeface="Browallia New" panose="020B0604020202020204" pitchFamily="34" charset="-34"/>
            </a:endParaRPr>
          </a:p>
        </p:txBody>
      </p:sp>
      <p:sp>
        <p:nvSpPr>
          <p:cNvPr id="3" name="Content Placeholder 2"/>
          <p:cNvSpPr>
            <a:spLocks noGrp="1"/>
          </p:cNvSpPr>
          <p:nvPr>
            <p:ph idx="1"/>
          </p:nvPr>
        </p:nvSpPr>
        <p:spPr/>
        <p:txBody>
          <a:bodyPr>
            <a:normAutofit lnSpcReduction="10000"/>
          </a:bodyPr>
          <a:lstStyle/>
          <a:p>
            <a:r>
              <a:rPr lang="en-US" dirty="0">
                <a:latin typeface="Browallia New" panose="020B0604020202020204" pitchFamily="34" charset="-34"/>
                <a:cs typeface="Browallia New" panose="020B0604020202020204" pitchFamily="34" charset="-34"/>
              </a:rPr>
              <a:t>The level of interaction between an area A of Milan and a province B is given as a pair of decimal numbers. The first number is proportional to the number of calls issued from the area B to the province A, the second one is proportional to the number of calls from the province A to the area B.</a:t>
            </a:r>
            <a:endParaRPr lang="en-GB" dirty="0">
              <a:latin typeface="Browallia New" panose="020B0604020202020204" pitchFamily="34" charset="-34"/>
              <a:cs typeface="Browallia New" panose="020B0604020202020204" pitchFamily="34" charset="-34"/>
            </a:endParaRPr>
          </a:p>
          <a:p>
            <a:r>
              <a:rPr lang="en-US" b="1" dirty="0">
                <a:latin typeface="Browallia New" panose="020B0604020202020204" pitchFamily="34" charset="-34"/>
                <a:cs typeface="Browallia New" panose="020B0604020202020204" pitchFamily="34" charset="-34"/>
              </a:rPr>
              <a:t>Spatial Aggregation</a:t>
            </a:r>
            <a:r>
              <a:rPr lang="en-US" dirty="0">
                <a:latin typeface="Browallia New" panose="020B0604020202020204" pitchFamily="34" charset="-34"/>
                <a:cs typeface="Browallia New" panose="020B0604020202020204" pitchFamily="34" charset="-34"/>
              </a:rPr>
              <a:t>: the </a:t>
            </a:r>
            <a:r>
              <a:rPr lang="en-US" dirty="0">
                <a:latin typeface="Browallia New" panose="020B0604020202020204" pitchFamily="34" charset="-34"/>
                <a:cs typeface="Browallia New" panose="020B0604020202020204" pitchFamily="34" charset="-34"/>
                <a:hlinkClick r:id="rId2"/>
              </a:rPr>
              <a:t>Milano GRID</a:t>
            </a:r>
            <a:r>
              <a:rPr lang="en-US" dirty="0">
                <a:latin typeface="Browallia New" panose="020B0604020202020204" pitchFamily="34" charset="-34"/>
                <a:cs typeface="Browallia New" panose="020B0604020202020204" pitchFamily="34" charset="-34"/>
              </a:rPr>
              <a:t> squares and the Italian provinces.</a:t>
            </a:r>
            <a:endParaRPr lang="en-GB" dirty="0">
              <a:latin typeface="Browallia New" panose="020B0604020202020204" pitchFamily="34" charset="-34"/>
              <a:cs typeface="Browallia New" panose="020B0604020202020204" pitchFamily="34" charset="-34"/>
            </a:endParaRPr>
          </a:p>
          <a:p>
            <a:r>
              <a:rPr lang="en-US" b="1" dirty="0">
                <a:latin typeface="Browallia New" panose="020B0604020202020204" pitchFamily="34" charset="-34"/>
                <a:cs typeface="Browallia New" panose="020B0604020202020204" pitchFamily="34" charset="-34"/>
              </a:rPr>
              <a:t>Temporal aggregation</a:t>
            </a:r>
            <a:r>
              <a:rPr lang="en-US" dirty="0">
                <a:latin typeface="Browallia New" panose="020B0604020202020204" pitchFamily="34" charset="-34"/>
                <a:cs typeface="Browallia New" panose="020B0604020202020204" pitchFamily="34" charset="-34"/>
              </a:rPr>
              <a:t>: the values are aggregated in timeslots of ten minutes</a:t>
            </a:r>
            <a:endParaRPr lang="en-GB" dirty="0">
              <a:latin typeface="Browallia New" panose="020B0604020202020204" pitchFamily="34" charset="-34"/>
              <a:cs typeface="Browallia New" panose="020B0604020202020204" pitchFamily="34" charset="-34"/>
            </a:endParaRPr>
          </a:p>
          <a:p>
            <a:endParaRPr lang="en-GB" dirty="0">
              <a:latin typeface="Browallia New" panose="020B0604020202020204" pitchFamily="34" charset="-34"/>
              <a:cs typeface="Browallia New" panose="020B0604020202020204" pitchFamily="34" charset="-34"/>
            </a:endParaRPr>
          </a:p>
        </p:txBody>
      </p:sp>
    </p:spTree>
    <p:extLst>
      <p:ext uri="{BB962C8B-B14F-4D97-AF65-F5344CB8AC3E}">
        <p14:creationId xmlns:p14="http://schemas.microsoft.com/office/powerpoint/2010/main" val="39524364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Browallia New" panose="020B0604020202020204" pitchFamily="34" charset="-34"/>
                <a:cs typeface="Browallia New" panose="020B0604020202020204" pitchFamily="34" charset="-34"/>
              </a:rPr>
              <a:t>SMS Call internet</a:t>
            </a:r>
            <a:endParaRPr lang="en-GB" dirty="0">
              <a:latin typeface="Browallia New" panose="020B0604020202020204" pitchFamily="34" charset="-34"/>
              <a:cs typeface="Browallia New" panose="020B0604020202020204" pitchFamily="34" charset="-34"/>
            </a:endParaRPr>
          </a:p>
        </p:txBody>
      </p:sp>
      <p:sp>
        <p:nvSpPr>
          <p:cNvPr id="3" name="Content Placeholder 2"/>
          <p:cNvSpPr>
            <a:spLocks noGrp="1"/>
          </p:cNvSpPr>
          <p:nvPr>
            <p:ph idx="1"/>
          </p:nvPr>
        </p:nvSpPr>
        <p:spPr/>
        <p:txBody>
          <a:bodyPr>
            <a:normAutofit fontScale="62500" lnSpcReduction="20000"/>
          </a:bodyPr>
          <a:lstStyle/>
          <a:p>
            <a:r>
              <a:rPr lang="en-US" dirty="0">
                <a:latin typeface="Browallia New" panose="020B0604020202020204" pitchFamily="34" charset="-34"/>
                <a:cs typeface="Browallia New" panose="020B0604020202020204" pitchFamily="34" charset="-34"/>
              </a:rPr>
              <a:t>The dataset is the result of a computation over the Call Detail Records (CDRs) generated by the Telecom Italia cellular network over the city of Milano. CDRs log the user activity for billing purposes and network management. There are many types of CDRs, for the generation of this dataset we considered those related to the following activities:</a:t>
            </a:r>
            <a:endParaRPr lang="en-GB" sz="3600" dirty="0">
              <a:latin typeface="Browallia New" panose="020B0604020202020204" pitchFamily="34" charset="-34"/>
              <a:cs typeface="Browallia New" panose="020B0604020202020204" pitchFamily="34" charset="-34"/>
            </a:endParaRPr>
          </a:p>
          <a:p>
            <a:pPr lvl="0"/>
            <a:r>
              <a:rPr lang="en-US" dirty="0">
                <a:latin typeface="Browallia New" panose="020B0604020202020204" pitchFamily="34" charset="-34"/>
                <a:cs typeface="Browallia New" panose="020B0604020202020204" pitchFamily="34" charset="-34"/>
              </a:rPr>
              <a:t>Received SMS: a CDR is generated each time a user receives an SMS</a:t>
            </a:r>
            <a:endParaRPr lang="en-GB" sz="3600" dirty="0">
              <a:latin typeface="Browallia New" panose="020B0604020202020204" pitchFamily="34" charset="-34"/>
              <a:cs typeface="Browallia New" panose="020B0604020202020204" pitchFamily="34" charset="-34"/>
            </a:endParaRPr>
          </a:p>
          <a:p>
            <a:pPr lvl="0"/>
            <a:r>
              <a:rPr lang="en-US" dirty="0">
                <a:latin typeface="Browallia New" panose="020B0604020202020204" pitchFamily="34" charset="-34"/>
                <a:cs typeface="Browallia New" panose="020B0604020202020204" pitchFamily="34" charset="-34"/>
              </a:rPr>
              <a:t>Sent SMS: a CDR is generated each time a user sends an SMS</a:t>
            </a:r>
            <a:endParaRPr lang="en-GB" sz="3600" dirty="0">
              <a:latin typeface="Browallia New" panose="020B0604020202020204" pitchFamily="34" charset="-34"/>
              <a:cs typeface="Browallia New" panose="020B0604020202020204" pitchFamily="34" charset="-34"/>
            </a:endParaRPr>
          </a:p>
          <a:p>
            <a:pPr lvl="0"/>
            <a:r>
              <a:rPr lang="en-US" dirty="0">
                <a:latin typeface="Browallia New" panose="020B0604020202020204" pitchFamily="34" charset="-34"/>
                <a:cs typeface="Browallia New" panose="020B0604020202020204" pitchFamily="34" charset="-34"/>
              </a:rPr>
              <a:t>Incoming Calls: a CDR is generated each time a user receives a call</a:t>
            </a:r>
            <a:endParaRPr lang="en-GB" sz="3600" dirty="0">
              <a:latin typeface="Browallia New" panose="020B0604020202020204" pitchFamily="34" charset="-34"/>
              <a:cs typeface="Browallia New" panose="020B0604020202020204" pitchFamily="34" charset="-34"/>
            </a:endParaRPr>
          </a:p>
          <a:p>
            <a:pPr lvl="0"/>
            <a:r>
              <a:rPr lang="en-US" dirty="0">
                <a:latin typeface="Browallia New" panose="020B0604020202020204" pitchFamily="34" charset="-34"/>
                <a:cs typeface="Browallia New" panose="020B0604020202020204" pitchFamily="34" charset="-34"/>
              </a:rPr>
              <a:t>Outgoing Calls: CDR is generated each time a user issues a call</a:t>
            </a:r>
            <a:endParaRPr lang="en-GB" sz="3600" dirty="0">
              <a:latin typeface="Browallia New" panose="020B0604020202020204" pitchFamily="34" charset="-34"/>
              <a:cs typeface="Browallia New" panose="020B0604020202020204" pitchFamily="34" charset="-34"/>
            </a:endParaRPr>
          </a:p>
          <a:p>
            <a:pPr lvl="0"/>
            <a:r>
              <a:rPr lang="en-US" dirty="0">
                <a:latin typeface="Browallia New" panose="020B0604020202020204" pitchFamily="34" charset="-34"/>
                <a:cs typeface="Browallia New" panose="020B0604020202020204" pitchFamily="34" charset="-34"/>
              </a:rPr>
              <a:t>Internet: a CDR is generate each time</a:t>
            </a:r>
            <a:endParaRPr lang="en-GB" sz="3600" dirty="0">
              <a:latin typeface="Browallia New" panose="020B0604020202020204" pitchFamily="34" charset="-34"/>
              <a:cs typeface="Browallia New" panose="020B0604020202020204" pitchFamily="34" charset="-34"/>
            </a:endParaRPr>
          </a:p>
          <a:p>
            <a:pPr lvl="1"/>
            <a:r>
              <a:rPr lang="en-US" dirty="0">
                <a:latin typeface="Browallia New" panose="020B0604020202020204" pitchFamily="34" charset="-34"/>
                <a:cs typeface="Browallia New" panose="020B0604020202020204" pitchFamily="34" charset="-34"/>
              </a:rPr>
              <a:t>a user starts an internet connection</a:t>
            </a:r>
            <a:endParaRPr lang="en-GB" sz="3200" dirty="0">
              <a:latin typeface="Browallia New" panose="020B0604020202020204" pitchFamily="34" charset="-34"/>
              <a:cs typeface="Browallia New" panose="020B0604020202020204" pitchFamily="34" charset="-34"/>
            </a:endParaRPr>
          </a:p>
          <a:p>
            <a:pPr lvl="1"/>
            <a:r>
              <a:rPr lang="en-US" dirty="0">
                <a:latin typeface="Browallia New" panose="020B0604020202020204" pitchFamily="34" charset="-34"/>
                <a:cs typeface="Browallia New" panose="020B0604020202020204" pitchFamily="34" charset="-34"/>
              </a:rPr>
              <a:t>a user ends an internet connection</a:t>
            </a:r>
            <a:endParaRPr lang="en-GB" sz="3200" dirty="0">
              <a:latin typeface="Browallia New" panose="020B0604020202020204" pitchFamily="34" charset="-34"/>
              <a:cs typeface="Browallia New" panose="020B0604020202020204" pitchFamily="34" charset="-34"/>
            </a:endParaRPr>
          </a:p>
          <a:p>
            <a:pPr lvl="1"/>
            <a:r>
              <a:rPr lang="en-US" dirty="0">
                <a:latin typeface="Browallia New" panose="020B0604020202020204" pitchFamily="34" charset="-34"/>
                <a:cs typeface="Browallia New" panose="020B0604020202020204" pitchFamily="34" charset="-34"/>
              </a:rPr>
              <a:t>during the same connection one of the following limits is reached:​</a:t>
            </a:r>
            <a:endParaRPr lang="en-GB" sz="3200" dirty="0">
              <a:latin typeface="Browallia New" panose="020B0604020202020204" pitchFamily="34" charset="-34"/>
              <a:cs typeface="Browallia New" panose="020B0604020202020204" pitchFamily="34" charset="-34"/>
            </a:endParaRPr>
          </a:p>
          <a:p>
            <a:pPr lvl="2"/>
            <a:r>
              <a:rPr lang="en-US" dirty="0">
                <a:latin typeface="Browallia New" panose="020B0604020202020204" pitchFamily="34" charset="-34"/>
                <a:cs typeface="Browallia New" panose="020B0604020202020204" pitchFamily="34" charset="-34"/>
              </a:rPr>
              <a:t>15 minutes from the last generated CDR</a:t>
            </a:r>
            <a:endParaRPr lang="en-GB" sz="2800" dirty="0">
              <a:latin typeface="Browallia New" panose="020B0604020202020204" pitchFamily="34" charset="-34"/>
              <a:cs typeface="Browallia New" panose="020B0604020202020204" pitchFamily="34" charset="-34"/>
            </a:endParaRPr>
          </a:p>
          <a:p>
            <a:pPr lvl="2"/>
            <a:r>
              <a:rPr lang="en-US" dirty="0">
                <a:latin typeface="Browallia New" panose="020B0604020202020204" pitchFamily="34" charset="-34"/>
                <a:cs typeface="Browallia New" panose="020B0604020202020204" pitchFamily="34" charset="-34"/>
              </a:rPr>
              <a:t>5 MB from the last generated CDR</a:t>
            </a:r>
            <a:endParaRPr lang="en-GB" sz="2800" dirty="0">
              <a:latin typeface="Browallia New" panose="020B0604020202020204" pitchFamily="34" charset="-34"/>
              <a:cs typeface="Browallia New" panose="020B0604020202020204" pitchFamily="34" charset="-34"/>
            </a:endParaRPr>
          </a:p>
          <a:p>
            <a:r>
              <a:rPr lang="en-US" b="1" dirty="0">
                <a:latin typeface="Browallia New" panose="020B0604020202020204" pitchFamily="34" charset="-34"/>
                <a:cs typeface="Browallia New" panose="020B0604020202020204" pitchFamily="34" charset="-34"/>
              </a:rPr>
              <a:t>Temporal aggregation</a:t>
            </a:r>
            <a:r>
              <a:rPr lang="en-US" dirty="0">
                <a:latin typeface="Browallia New" panose="020B0604020202020204" pitchFamily="34" charset="-34"/>
                <a:cs typeface="Browallia New" panose="020B0604020202020204" pitchFamily="34" charset="-34"/>
              </a:rPr>
              <a:t>: activity measurements are obtained by temporally aggregating CDRs in timeslots of ten minutes</a:t>
            </a:r>
            <a:endParaRPr lang="en-GB" dirty="0">
              <a:latin typeface="Browallia New" panose="020B0604020202020204" pitchFamily="34" charset="-34"/>
              <a:cs typeface="Browallia New" panose="020B0604020202020204" pitchFamily="34" charset="-34"/>
            </a:endParaRPr>
          </a:p>
        </p:txBody>
      </p:sp>
    </p:spTree>
    <p:extLst>
      <p:ext uri="{BB962C8B-B14F-4D97-AF65-F5344CB8AC3E}">
        <p14:creationId xmlns:p14="http://schemas.microsoft.com/office/powerpoint/2010/main" val="1648085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Browallia New" panose="020B0604020202020204" pitchFamily="34" charset="-34"/>
                <a:cs typeface="Browallia New" panose="020B0604020202020204" pitchFamily="34" charset="-34"/>
              </a:rPr>
              <a:t>Two Italian Cities</a:t>
            </a:r>
            <a:endParaRPr lang="en-GB" dirty="0">
              <a:latin typeface="Browallia New" panose="020B0604020202020204" pitchFamily="34" charset="-34"/>
              <a:cs typeface="Browallia New" panose="020B0604020202020204" pitchFamily="34" charset="-34"/>
            </a:endParaRPr>
          </a:p>
        </p:txBody>
      </p:sp>
      <p:sp>
        <p:nvSpPr>
          <p:cNvPr id="3" name="Content Placeholder 2"/>
          <p:cNvSpPr>
            <a:spLocks noGrp="1"/>
          </p:cNvSpPr>
          <p:nvPr>
            <p:ph idx="1"/>
          </p:nvPr>
        </p:nvSpPr>
        <p:spPr/>
        <p:txBody>
          <a:bodyPr/>
          <a:lstStyle/>
          <a:p>
            <a:r>
              <a:rPr lang="en-GB" dirty="0" smtClean="0">
                <a:latin typeface="Browallia New" panose="020B0604020202020204" pitchFamily="34" charset="-34"/>
                <a:cs typeface="Browallia New" panose="020B0604020202020204" pitchFamily="34" charset="-34"/>
              </a:rPr>
              <a:t>Milano – has more data sets</a:t>
            </a:r>
          </a:p>
          <a:p>
            <a:r>
              <a:rPr lang="en-GB" dirty="0" smtClean="0">
                <a:latin typeface="Browallia New" panose="020B0604020202020204" pitchFamily="34" charset="-34"/>
                <a:cs typeface="Browallia New" panose="020B0604020202020204" pitchFamily="34" charset="-34"/>
              </a:rPr>
              <a:t>Trento – fewer data sets but has an electricity dataset</a:t>
            </a:r>
          </a:p>
          <a:p>
            <a:endParaRPr lang="en-GB" dirty="0" smtClean="0">
              <a:latin typeface="Browallia New" panose="020B0604020202020204" pitchFamily="34" charset="-34"/>
              <a:cs typeface="Browallia New" panose="020B0604020202020204" pitchFamily="34" charset="-34"/>
            </a:endParaRPr>
          </a:p>
          <a:p>
            <a:r>
              <a:rPr lang="en-GB" dirty="0" smtClean="0">
                <a:latin typeface="Browallia New" panose="020B0604020202020204" pitchFamily="34" charset="-34"/>
                <a:cs typeface="Browallia New" panose="020B0604020202020204" pitchFamily="34" charset="-34"/>
              </a:rPr>
              <a:t>We focus on Milano</a:t>
            </a:r>
            <a:endParaRPr lang="en-GB" dirty="0">
              <a:latin typeface="Browallia New" panose="020B0604020202020204" pitchFamily="34" charset="-34"/>
              <a:cs typeface="Browallia New" panose="020B0604020202020204" pitchFamily="34" charset="-34"/>
            </a:endParaRPr>
          </a:p>
        </p:txBody>
      </p:sp>
    </p:spTree>
    <p:extLst>
      <p:ext uri="{BB962C8B-B14F-4D97-AF65-F5344CB8AC3E}">
        <p14:creationId xmlns:p14="http://schemas.microsoft.com/office/powerpoint/2010/main" val="1790263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Browallia New" panose="020B0604020202020204" pitchFamily="34" charset="-34"/>
                <a:cs typeface="Browallia New" panose="020B0604020202020204" pitchFamily="34" charset="-34"/>
              </a:rPr>
              <a:t>Milano Datasets</a:t>
            </a:r>
            <a:endParaRPr lang="en-GB" dirty="0">
              <a:latin typeface="Browallia New" panose="020B0604020202020204" pitchFamily="34" charset="-34"/>
              <a:cs typeface="Browallia New" panose="020B0604020202020204" pitchFamily="34" charset="-34"/>
            </a:endParaRPr>
          </a:p>
        </p:txBody>
      </p:sp>
      <p:sp>
        <p:nvSpPr>
          <p:cNvPr id="3" name="Content Placeholder 2"/>
          <p:cNvSpPr>
            <a:spLocks noGrp="1"/>
          </p:cNvSpPr>
          <p:nvPr>
            <p:ph idx="1"/>
          </p:nvPr>
        </p:nvSpPr>
        <p:spPr/>
        <p:txBody>
          <a:bodyPr>
            <a:normAutofit fontScale="62500" lnSpcReduction="20000"/>
          </a:bodyPr>
          <a:lstStyle/>
          <a:p>
            <a:r>
              <a:rPr lang="en-GB" dirty="0" smtClean="0">
                <a:latin typeface="Browallia New" panose="020B0604020202020204" pitchFamily="34" charset="-34"/>
                <a:cs typeface="Browallia New" panose="020B0604020202020204" pitchFamily="34" charset="-34"/>
              </a:rPr>
              <a:t>Geo </a:t>
            </a:r>
            <a:r>
              <a:rPr lang="en-GB" dirty="0" smtClean="0">
                <a:latin typeface="Browallia New" panose="020B0604020202020204" pitchFamily="34" charset="-34"/>
                <a:cs typeface="Browallia New" panose="020B0604020202020204" pitchFamily="34" charset="-34"/>
              </a:rPr>
              <a:t>Grid – used in all data sets</a:t>
            </a:r>
            <a:endParaRPr lang="en-GB" dirty="0" smtClean="0">
              <a:latin typeface="Browallia New" panose="020B0604020202020204" pitchFamily="34" charset="-34"/>
              <a:cs typeface="Browallia New" panose="020B0604020202020204" pitchFamily="34" charset="-34"/>
            </a:endParaRPr>
          </a:p>
          <a:p>
            <a:r>
              <a:rPr lang="en-GB" b="1" dirty="0" smtClean="0">
                <a:latin typeface="Browallia New" panose="020B0604020202020204" pitchFamily="34" charset="-34"/>
                <a:cs typeface="Browallia New" panose="020B0604020202020204" pitchFamily="34" charset="-34"/>
              </a:rPr>
              <a:t>Traffic</a:t>
            </a:r>
            <a:r>
              <a:rPr lang="en-GB" dirty="0" smtClean="0">
                <a:latin typeface="Browallia New" panose="020B0604020202020204" pitchFamily="34" charset="-34"/>
                <a:cs typeface="Browallia New" panose="020B0604020202020204" pitchFamily="34" charset="-34"/>
              </a:rPr>
              <a:t>:</a:t>
            </a:r>
          </a:p>
          <a:p>
            <a:pPr lvl="1"/>
            <a:r>
              <a:rPr lang="en-GB" dirty="0" smtClean="0">
                <a:latin typeface="Browallia New" panose="020B0604020202020204" pitchFamily="34" charset="-34"/>
                <a:cs typeface="Browallia New" panose="020B0604020202020204" pitchFamily="34" charset="-34"/>
              </a:rPr>
              <a:t>Congestion charge</a:t>
            </a:r>
          </a:p>
          <a:p>
            <a:pPr lvl="1"/>
            <a:r>
              <a:rPr lang="en-GB" dirty="0" smtClean="0">
                <a:latin typeface="Browallia New" panose="020B0604020202020204" pitchFamily="34" charset="-34"/>
                <a:cs typeface="Browallia New" panose="020B0604020202020204" pitchFamily="34" charset="-34"/>
              </a:rPr>
              <a:t>GPS vehicle traces</a:t>
            </a:r>
          </a:p>
          <a:p>
            <a:pPr lvl="1"/>
            <a:r>
              <a:rPr lang="en-US" dirty="0">
                <a:latin typeface="Browallia New" panose="020B0604020202020204" pitchFamily="34" charset="-34"/>
                <a:cs typeface="Browallia New" panose="020B0604020202020204" pitchFamily="34" charset="-34"/>
              </a:rPr>
              <a:t>Inductive-loop traffic </a:t>
            </a:r>
            <a:r>
              <a:rPr lang="en-US" dirty="0" smtClean="0">
                <a:latin typeface="Browallia New" panose="020B0604020202020204" pitchFamily="34" charset="-34"/>
                <a:cs typeface="Browallia New" panose="020B0604020202020204" pitchFamily="34" charset="-34"/>
              </a:rPr>
              <a:t>detectors (yet to download)</a:t>
            </a:r>
          </a:p>
          <a:p>
            <a:r>
              <a:rPr lang="en-GB" dirty="0" smtClean="0">
                <a:latin typeface="Browallia New" panose="020B0604020202020204" pitchFamily="34" charset="-34"/>
                <a:cs typeface="Browallia New" panose="020B0604020202020204" pitchFamily="34" charset="-34"/>
              </a:rPr>
              <a:t>News feed</a:t>
            </a:r>
          </a:p>
          <a:p>
            <a:pPr marL="342900" lvl="1" indent="-342900">
              <a:buFont typeface="Arial" panose="020B0604020202020204" pitchFamily="34" charset="0"/>
              <a:buChar char="•"/>
            </a:pPr>
            <a:r>
              <a:rPr lang="en-US" b="1" dirty="0">
                <a:latin typeface="Browallia New" panose="020B0604020202020204" pitchFamily="34" charset="-34"/>
                <a:cs typeface="Browallia New" panose="020B0604020202020204" pitchFamily="34" charset="-34"/>
              </a:rPr>
              <a:t>Social Pulse </a:t>
            </a:r>
            <a:r>
              <a:rPr lang="en-US" dirty="0">
                <a:latin typeface="Browallia New" panose="020B0604020202020204" pitchFamily="34" charset="-34"/>
                <a:cs typeface="Browallia New" panose="020B0604020202020204" pitchFamily="34" charset="-34"/>
              </a:rPr>
              <a:t>– Milano (resulting from an elaboration based on twitter data)</a:t>
            </a:r>
            <a:endParaRPr lang="en-GB" dirty="0">
              <a:latin typeface="Browallia New" panose="020B0604020202020204" pitchFamily="34" charset="-34"/>
              <a:cs typeface="Browallia New" panose="020B0604020202020204" pitchFamily="34" charset="-34"/>
            </a:endParaRPr>
          </a:p>
          <a:p>
            <a:r>
              <a:rPr lang="en-GB" b="1" dirty="0" smtClean="0">
                <a:latin typeface="Browallia New" panose="020B0604020202020204" pitchFamily="34" charset="-34"/>
                <a:cs typeface="Browallia New" panose="020B0604020202020204" pitchFamily="34" charset="-34"/>
              </a:rPr>
              <a:t>Environment</a:t>
            </a:r>
            <a:r>
              <a:rPr lang="en-GB" dirty="0" smtClean="0">
                <a:latin typeface="Browallia New" panose="020B0604020202020204" pitchFamily="34" charset="-34"/>
                <a:cs typeface="Browallia New" panose="020B0604020202020204" pitchFamily="34" charset="-34"/>
              </a:rPr>
              <a:t>:</a:t>
            </a:r>
          </a:p>
          <a:p>
            <a:pPr lvl="1"/>
            <a:r>
              <a:rPr lang="en-GB" dirty="0" smtClean="0">
                <a:latin typeface="Browallia New" panose="020B0604020202020204" pitchFamily="34" charset="-34"/>
                <a:cs typeface="Browallia New" panose="020B0604020202020204" pitchFamily="34" charset="-34"/>
              </a:rPr>
              <a:t>Environmental Air Quality</a:t>
            </a:r>
          </a:p>
          <a:p>
            <a:pPr lvl="1"/>
            <a:r>
              <a:rPr lang="en-GB" dirty="0" smtClean="0">
                <a:latin typeface="Browallia New" panose="020B0604020202020204" pitchFamily="34" charset="-34"/>
                <a:cs typeface="Browallia New" panose="020B0604020202020204" pitchFamily="34" charset="-34"/>
              </a:rPr>
              <a:t>Weather</a:t>
            </a:r>
          </a:p>
          <a:p>
            <a:pPr lvl="1"/>
            <a:r>
              <a:rPr lang="en-GB" dirty="0" smtClean="0">
                <a:latin typeface="Browallia New" panose="020B0604020202020204" pitchFamily="34" charset="-34"/>
                <a:cs typeface="Browallia New" panose="020B0604020202020204" pitchFamily="34" charset="-34"/>
              </a:rPr>
              <a:t>Precipitation</a:t>
            </a:r>
          </a:p>
          <a:p>
            <a:r>
              <a:rPr lang="en-GB" b="1" dirty="0" smtClean="0">
                <a:latin typeface="Browallia New" panose="020B0604020202020204" pitchFamily="34" charset="-34"/>
                <a:cs typeface="Browallia New" panose="020B0604020202020204" pitchFamily="34" charset="-34"/>
              </a:rPr>
              <a:t>Telecoms </a:t>
            </a:r>
          </a:p>
          <a:p>
            <a:pPr lvl="1"/>
            <a:r>
              <a:rPr lang="en-GB" dirty="0" smtClean="0">
                <a:latin typeface="Browallia New" panose="020B0604020202020204" pitchFamily="34" charset="-34"/>
                <a:cs typeface="Browallia New" panose="020B0604020202020204" pitchFamily="34" charset="-34"/>
              </a:rPr>
              <a:t>Phone within city</a:t>
            </a:r>
          </a:p>
          <a:p>
            <a:pPr lvl="1"/>
            <a:r>
              <a:rPr lang="en-GB" dirty="0" smtClean="0">
                <a:latin typeface="Browallia New" panose="020B0604020202020204" pitchFamily="34" charset="-34"/>
                <a:cs typeface="Browallia New" panose="020B0604020202020204" pitchFamily="34" charset="-34"/>
              </a:rPr>
              <a:t>Phone to rest of country</a:t>
            </a:r>
          </a:p>
          <a:p>
            <a:pPr lvl="1"/>
            <a:r>
              <a:rPr lang="en-GB" dirty="0" err="1" smtClean="0">
                <a:latin typeface="Browallia New" panose="020B0604020202020204" pitchFamily="34" charset="-34"/>
                <a:cs typeface="Browallia New" panose="020B0604020202020204" pitchFamily="34" charset="-34"/>
              </a:rPr>
              <a:t>Sms</a:t>
            </a:r>
            <a:r>
              <a:rPr lang="en-GB" dirty="0" smtClean="0">
                <a:latin typeface="Browallia New" panose="020B0604020202020204" pitchFamily="34" charset="-34"/>
                <a:cs typeface="Browallia New" panose="020B0604020202020204" pitchFamily="34" charset="-34"/>
              </a:rPr>
              <a:t> and internet usage</a:t>
            </a:r>
          </a:p>
          <a:p>
            <a:pPr lvl="1"/>
            <a:endParaRPr lang="en-GB" dirty="0" smtClean="0">
              <a:latin typeface="Browallia New" panose="020B0604020202020204" pitchFamily="34" charset="-34"/>
              <a:cs typeface="Browallia New" panose="020B0604020202020204" pitchFamily="34" charset="-34"/>
            </a:endParaRPr>
          </a:p>
          <a:p>
            <a:endParaRPr lang="en-GB" dirty="0">
              <a:latin typeface="Browallia New" panose="020B0604020202020204" pitchFamily="34" charset="-34"/>
              <a:cs typeface="Browallia New" panose="020B0604020202020204" pitchFamily="34" charset="-34"/>
            </a:endParaRPr>
          </a:p>
        </p:txBody>
      </p:sp>
      <p:sp>
        <p:nvSpPr>
          <p:cNvPr id="4" name="TextBox 3"/>
          <p:cNvSpPr txBox="1"/>
          <p:nvPr/>
        </p:nvSpPr>
        <p:spPr>
          <a:xfrm>
            <a:off x="5076056" y="3861048"/>
            <a:ext cx="3948645" cy="1200329"/>
          </a:xfrm>
          <a:prstGeom prst="rect">
            <a:avLst/>
          </a:prstGeom>
          <a:noFill/>
        </p:spPr>
        <p:txBody>
          <a:bodyPr wrap="none" rtlCol="0">
            <a:spAutoFit/>
          </a:bodyPr>
          <a:lstStyle/>
          <a:p>
            <a:r>
              <a:rPr lang="en-GB" dirty="0" smtClean="0"/>
              <a:t>Other sources of data:</a:t>
            </a:r>
          </a:p>
          <a:p>
            <a:r>
              <a:rPr lang="en-GB" dirty="0" smtClean="0"/>
              <a:t>Milan open data repository:</a:t>
            </a:r>
          </a:p>
          <a:p>
            <a:r>
              <a:rPr lang="en-GB" dirty="0">
                <a:hlinkClick r:id="rId2"/>
              </a:rPr>
              <a:t>http://</a:t>
            </a:r>
            <a:r>
              <a:rPr lang="en-GB" dirty="0" smtClean="0">
                <a:hlinkClick r:id="rId2"/>
              </a:rPr>
              <a:t>dati.comune.milano.it/dato.html</a:t>
            </a:r>
            <a:r>
              <a:rPr lang="en-GB" dirty="0" smtClean="0"/>
              <a:t> </a:t>
            </a:r>
          </a:p>
          <a:p>
            <a:r>
              <a:rPr lang="en-GB" dirty="0" smtClean="0"/>
              <a:t>(its in </a:t>
            </a:r>
            <a:r>
              <a:rPr lang="en-GB" dirty="0" err="1" smtClean="0"/>
              <a:t>italian</a:t>
            </a:r>
            <a:r>
              <a:rPr lang="en-GB" dirty="0" smtClean="0"/>
              <a:t> )</a:t>
            </a:r>
            <a:endParaRPr lang="en-GB" dirty="0"/>
          </a:p>
        </p:txBody>
      </p:sp>
    </p:spTree>
    <p:extLst>
      <p:ext uri="{BB962C8B-B14F-4D97-AF65-F5344CB8AC3E}">
        <p14:creationId xmlns:p14="http://schemas.microsoft.com/office/powerpoint/2010/main" val="3677686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latin typeface="Browallia New" panose="020B0604020202020204" pitchFamily="34" charset="-34"/>
                <a:cs typeface="Browallia New" panose="020B0604020202020204" pitchFamily="34" charset="-34"/>
              </a:rPr>
              <a:t>Vehicle</a:t>
            </a:r>
            <a:endParaRPr lang="en-GB" dirty="0">
              <a:latin typeface="Browallia New" panose="020B0604020202020204" pitchFamily="34" charset="-34"/>
              <a:cs typeface="Browallia New" panose="020B0604020202020204" pitchFamily="34" charset="-34"/>
            </a:endParaRPr>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3217392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Browallia New" panose="020B0604020202020204" pitchFamily="34" charset="-34"/>
                <a:cs typeface="Browallia New" panose="020B0604020202020204" pitchFamily="34" charset="-34"/>
              </a:rPr>
              <a:t>GPS vehicle traces</a:t>
            </a:r>
            <a:endParaRPr lang="en-GB" dirty="0">
              <a:latin typeface="Browallia New" panose="020B0604020202020204" pitchFamily="34" charset="-34"/>
              <a:cs typeface="Browallia New" panose="020B0604020202020204" pitchFamily="34" charset="-34"/>
            </a:endParaRPr>
          </a:p>
        </p:txBody>
      </p:sp>
      <p:sp>
        <p:nvSpPr>
          <p:cNvPr id="3" name="Content Placeholder 2"/>
          <p:cNvSpPr>
            <a:spLocks noGrp="1"/>
          </p:cNvSpPr>
          <p:nvPr>
            <p:ph idx="1"/>
          </p:nvPr>
        </p:nvSpPr>
        <p:spPr/>
        <p:txBody>
          <a:bodyPr>
            <a:noAutofit/>
          </a:bodyPr>
          <a:lstStyle/>
          <a:p>
            <a:r>
              <a:rPr lang="en-US" sz="2000" dirty="0">
                <a:latin typeface="Browallia New" panose="020B0604020202020204" pitchFamily="34" charset="-34"/>
                <a:cs typeface="Browallia New" panose="020B0604020202020204" pitchFamily="34" charset="-34"/>
              </a:rPr>
              <a:t>Cobra Telematics provides a service to insurance companies to track the cars of their customers via GPS. Insurance companies exploit GPS traces in order to offer additional services to the customers (e.g. satellite antitheft system and localization in case of emergency) and to determine who is responsible for a car accident. This dataset is based on the punctual fine-grained GPS readings collected in the Milan area. The location of a car is recorded every minute (only when the car is turned on) and they are aggregated as follows.</a:t>
            </a:r>
            <a:endParaRPr lang="en-GB" sz="2000" dirty="0">
              <a:latin typeface="Browallia New" panose="020B0604020202020204" pitchFamily="34" charset="-34"/>
              <a:cs typeface="Browallia New" panose="020B0604020202020204" pitchFamily="34" charset="-34"/>
            </a:endParaRPr>
          </a:p>
          <a:p>
            <a:r>
              <a:rPr lang="en-US" sz="2000" i="1" dirty="0">
                <a:latin typeface="Browallia New" panose="020B0604020202020204" pitchFamily="34" charset="-34"/>
                <a:cs typeface="Browallia New" panose="020B0604020202020204" pitchFamily="34" charset="-34"/>
              </a:rPr>
              <a:t>Spatial Aggregation: </a:t>
            </a:r>
            <a:r>
              <a:rPr lang="en-US" sz="2000" dirty="0">
                <a:latin typeface="Browallia New" panose="020B0604020202020204" pitchFamily="34" charset="-34"/>
                <a:cs typeface="Browallia New" panose="020B0604020202020204" pitchFamily="34" charset="-34"/>
              </a:rPr>
              <a:t>the </a:t>
            </a:r>
            <a:r>
              <a:rPr lang="en-US" sz="2000" dirty="0">
                <a:latin typeface="Browallia New" panose="020B0604020202020204" pitchFamily="34" charset="-34"/>
                <a:cs typeface="Browallia New" panose="020B0604020202020204" pitchFamily="34" charset="-34"/>
                <a:hlinkClick r:id="rId2"/>
              </a:rPr>
              <a:t>Milano GRID</a:t>
            </a:r>
            <a:r>
              <a:rPr lang="en-US" sz="2000" dirty="0">
                <a:latin typeface="Browallia New" panose="020B0604020202020204" pitchFamily="34" charset="-34"/>
                <a:cs typeface="Browallia New" panose="020B0604020202020204" pitchFamily="34" charset="-34"/>
              </a:rPr>
              <a:t> square and the heading direction (north, east, south, west) of cars.</a:t>
            </a:r>
            <a:endParaRPr lang="en-GB" sz="2000" dirty="0">
              <a:latin typeface="Browallia New" panose="020B0604020202020204" pitchFamily="34" charset="-34"/>
              <a:cs typeface="Browallia New" panose="020B0604020202020204" pitchFamily="34" charset="-34"/>
            </a:endParaRPr>
          </a:p>
          <a:p>
            <a:r>
              <a:rPr lang="en-US" sz="2000" i="1" dirty="0">
                <a:latin typeface="Browallia New" panose="020B0604020202020204" pitchFamily="34" charset="-34"/>
                <a:cs typeface="Browallia New" panose="020B0604020202020204" pitchFamily="34" charset="-34"/>
              </a:rPr>
              <a:t>Temporal Aggregation: </a:t>
            </a:r>
            <a:r>
              <a:rPr lang="en-US" sz="2000" dirty="0">
                <a:latin typeface="Browallia New" panose="020B0604020202020204" pitchFamily="34" charset="-34"/>
                <a:cs typeface="Browallia New" panose="020B0604020202020204" pitchFamily="34" charset="-34"/>
              </a:rPr>
              <a:t>ten minutes.</a:t>
            </a:r>
            <a:endParaRPr lang="en-GB" sz="2000" dirty="0">
              <a:latin typeface="Browallia New" panose="020B0604020202020204" pitchFamily="34" charset="-34"/>
              <a:cs typeface="Browallia New" panose="020B0604020202020204" pitchFamily="34" charset="-34"/>
            </a:endParaRPr>
          </a:p>
          <a:p>
            <a:r>
              <a:rPr lang="en-GB" sz="2000" dirty="0" smtClean="0">
                <a:latin typeface="Browallia New" panose="020B0604020202020204" pitchFamily="34" charset="-34"/>
                <a:cs typeface="Browallia New" panose="020B0604020202020204" pitchFamily="34" charset="-34"/>
              </a:rPr>
              <a:t>Aggregated by groups of cars – generally 1-4 max </a:t>
            </a:r>
          </a:p>
          <a:p>
            <a:r>
              <a:rPr lang="en-GB" sz="2000" dirty="0" smtClean="0">
                <a:latin typeface="Browallia New" panose="020B0604020202020204" pitchFamily="34" charset="-34"/>
                <a:cs typeface="Browallia New" panose="020B0604020202020204" pitchFamily="34" charset="-34"/>
              </a:rPr>
              <a:t>N/S/E/W heading given along with average speed</a:t>
            </a:r>
            <a:endParaRPr lang="en-GB" sz="2000" dirty="0">
              <a:latin typeface="Browallia New" panose="020B0604020202020204" pitchFamily="34" charset="-34"/>
              <a:cs typeface="Browallia New" panose="020B0604020202020204" pitchFamily="34" charset="-34"/>
            </a:endParaRPr>
          </a:p>
        </p:txBody>
      </p:sp>
    </p:spTree>
    <p:extLst>
      <p:ext uri="{BB962C8B-B14F-4D97-AF65-F5344CB8AC3E}">
        <p14:creationId xmlns:p14="http://schemas.microsoft.com/office/powerpoint/2010/main" val="465918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Browallia New" panose="020B0604020202020204" pitchFamily="34" charset="-34"/>
                <a:cs typeface="Browallia New" panose="020B0604020202020204" pitchFamily="34" charset="-34"/>
              </a:rPr>
              <a:t>Mobility in Congestion charge</a:t>
            </a:r>
            <a:endParaRPr lang="en-GB" dirty="0">
              <a:latin typeface="Browallia New" panose="020B0604020202020204" pitchFamily="34" charset="-34"/>
              <a:cs typeface="Browallia New" panose="020B0604020202020204" pitchFamily="34" charset="-34"/>
            </a:endParaRPr>
          </a:p>
        </p:txBody>
      </p:sp>
      <p:sp>
        <p:nvSpPr>
          <p:cNvPr id="3" name="Content Placeholder 2"/>
          <p:cNvSpPr>
            <a:spLocks noGrp="1"/>
          </p:cNvSpPr>
          <p:nvPr>
            <p:ph idx="1"/>
          </p:nvPr>
        </p:nvSpPr>
        <p:spPr/>
        <p:txBody>
          <a:bodyPr>
            <a:normAutofit fontScale="92500" lnSpcReduction="20000"/>
          </a:bodyPr>
          <a:lstStyle/>
          <a:p>
            <a:r>
              <a:rPr lang="en-US" dirty="0">
                <a:latin typeface="Browallia New" panose="020B0604020202020204" pitchFamily="34" charset="-34"/>
                <a:cs typeface="Browallia New" panose="020B0604020202020204" pitchFamily="34" charset="-34"/>
              </a:rPr>
              <a:t>Area C is a congestion charge in Milan and corresponds to the central </a:t>
            </a:r>
            <a:r>
              <a:rPr lang="en-US" i="1" dirty="0" err="1">
                <a:latin typeface="Browallia New" panose="020B0604020202020204" pitchFamily="34" charset="-34"/>
                <a:cs typeface="Browallia New" panose="020B0604020202020204" pitchFamily="34" charset="-34"/>
              </a:rPr>
              <a:t>Cerchia</a:t>
            </a:r>
            <a:r>
              <a:rPr lang="en-US" i="1" dirty="0">
                <a:latin typeface="Browallia New" panose="020B0604020202020204" pitchFamily="34" charset="-34"/>
                <a:cs typeface="Browallia New" panose="020B0604020202020204" pitchFamily="34" charset="-34"/>
              </a:rPr>
              <a:t> </a:t>
            </a:r>
            <a:r>
              <a:rPr lang="en-US" i="1" dirty="0" err="1">
                <a:latin typeface="Browallia New" panose="020B0604020202020204" pitchFamily="34" charset="-34"/>
                <a:cs typeface="Browallia New" panose="020B0604020202020204" pitchFamily="34" charset="-34"/>
              </a:rPr>
              <a:t>dei</a:t>
            </a:r>
            <a:r>
              <a:rPr lang="en-US" i="1" dirty="0">
                <a:latin typeface="Browallia New" panose="020B0604020202020204" pitchFamily="34" charset="-34"/>
                <a:cs typeface="Browallia New" panose="020B0604020202020204" pitchFamily="34" charset="-34"/>
              </a:rPr>
              <a:t> </a:t>
            </a:r>
            <a:r>
              <a:rPr lang="en-US" i="1" dirty="0" err="1">
                <a:latin typeface="Browallia New" panose="020B0604020202020204" pitchFamily="34" charset="-34"/>
                <a:cs typeface="Browallia New" panose="020B0604020202020204" pitchFamily="34" charset="-34"/>
              </a:rPr>
              <a:t>Bastioni</a:t>
            </a:r>
            <a:r>
              <a:rPr lang="en-US" dirty="0">
                <a:latin typeface="Browallia New" panose="020B0604020202020204" pitchFamily="34" charset="-34"/>
                <a:cs typeface="Browallia New" panose="020B0604020202020204" pitchFamily="34" charset="-34"/>
              </a:rPr>
              <a:t> area of Milan. The area is accessible through 42 gates monitored by video cameras </a:t>
            </a:r>
            <a:endParaRPr lang="en-US" dirty="0" smtClean="0">
              <a:latin typeface="Browallia New" panose="020B0604020202020204" pitchFamily="34" charset="-34"/>
              <a:cs typeface="Browallia New" panose="020B0604020202020204" pitchFamily="34" charset="-34"/>
            </a:endParaRPr>
          </a:p>
          <a:p>
            <a:r>
              <a:rPr lang="en-US" dirty="0">
                <a:latin typeface="Browallia New" panose="020B0604020202020204" pitchFamily="34" charset="-34"/>
                <a:cs typeface="Browallia New" panose="020B0604020202020204" pitchFamily="34" charset="-34"/>
              </a:rPr>
              <a:t>The dataset is composed by three sub-datasets.</a:t>
            </a:r>
            <a:endParaRPr lang="en-GB" dirty="0">
              <a:latin typeface="Browallia New" panose="020B0604020202020204" pitchFamily="34" charset="-34"/>
              <a:cs typeface="Browallia New" panose="020B0604020202020204" pitchFamily="34" charset="-34"/>
            </a:endParaRPr>
          </a:p>
          <a:p>
            <a:pPr lvl="1"/>
            <a:r>
              <a:rPr lang="en-US" b="1" dirty="0">
                <a:latin typeface="Browallia New" panose="020B0604020202020204" pitchFamily="34" charset="-34"/>
                <a:cs typeface="Browallia New" panose="020B0604020202020204" pitchFamily="34" charset="-34"/>
              </a:rPr>
              <a:t>Gate dataset:</a:t>
            </a:r>
            <a:r>
              <a:rPr lang="en-US" dirty="0">
                <a:latin typeface="Browallia New" panose="020B0604020202020204" pitchFamily="34" charset="-34"/>
                <a:cs typeface="Browallia New" panose="020B0604020202020204" pitchFamily="34" charset="-34"/>
              </a:rPr>
              <a:t> it provides information regarding the gates monitoring the </a:t>
            </a:r>
            <a:r>
              <a:rPr lang="en-US" i="1" dirty="0" err="1">
                <a:latin typeface="Browallia New" panose="020B0604020202020204" pitchFamily="34" charset="-34"/>
                <a:cs typeface="Browallia New" panose="020B0604020202020204" pitchFamily="34" charset="-34"/>
              </a:rPr>
              <a:t>Cerchia</a:t>
            </a:r>
            <a:r>
              <a:rPr lang="en-US" i="1" dirty="0">
                <a:latin typeface="Browallia New" panose="020B0604020202020204" pitchFamily="34" charset="-34"/>
                <a:cs typeface="Browallia New" panose="020B0604020202020204" pitchFamily="34" charset="-34"/>
              </a:rPr>
              <a:t> </a:t>
            </a:r>
            <a:r>
              <a:rPr lang="en-US" i="1" dirty="0" err="1">
                <a:latin typeface="Browallia New" panose="020B0604020202020204" pitchFamily="34" charset="-34"/>
                <a:cs typeface="Browallia New" panose="020B0604020202020204" pitchFamily="34" charset="-34"/>
              </a:rPr>
              <a:t>dei</a:t>
            </a:r>
            <a:r>
              <a:rPr lang="en-US" i="1" dirty="0">
                <a:latin typeface="Browallia New" panose="020B0604020202020204" pitchFamily="34" charset="-34"/>
                <a:cs typeface="Browallia New" panose="020B0604020202020204" pitchFamily="34" charset="-34"/>
              </a:rPr>
              <a:t> </a:t>
            </a:r>
            <a:r>
              <a:rPr lang="en-US" i="1" dirty="0" err="1">
                <a:latin typeface="Browallia New" panose="020B0604020202020204" pitchFamily="34" charset="-34"/>
                <a:cs typeface="Browallia New" panose="020B0604020202020204" pitchFamily="34" charset="-34"/>
              </a:rPr>
              <a:t>Bastioni</a:t>
            </a:r>
            <a:r>
              <a:rPr lang="en-US" dirty="0">
                <a:latin typeface="Browallia New" panose="020B0604020202020204" pitchFamily="34" charset="-34"/>
                <a:cs typeface="Browallia New" panose="020B0604020202020204" pitchFamily="34" charset="-34"/>
              </a:rPr>
              <a:t> area.</a:t>
            </a:r>
            <a:endParaRPr lang="en-GB" dirty="0">
              <a:latin typeface="Browallia New" panose="020B0604020202020204" pitchFamily="34" charset="-34"/>
              <a:cs typeface="Browallia New" panose="020B0604020202020204" pitchFamily="34" charset="-34"/>
            </a:endParaRPr>
          </a:p>
          <a:p>
            <a:pPr lvl="1"/>
            <a:r>
              <a:rPr lang="en-US" b="1" dirty="0">
                <a:latin typeface="Browallia New" panose="020B0604020202020204" pitchFamily="34" charset="-34"/>
                <a:cs typeface="Browallia New" panose="020B0604020202020204" pitchFamily="34" charset="-34"/>
              </a:rPr>
              <a:t>Vehicle dataset:</a:t>
            </a:r>
            <a:r>
              <a:rPr lang="en-US" dirty="0">
                <a:latin typeface="Browallia New" panose="020B0604020202020204" pitchFamily="34" charset="-34"/>
                <a:cs typeface="Browallia New" panose="020B0604020202020204" pitchFamily="34" charset="-34"/>
              </a:rPr>
              <a:t> it provides information regarding the vehicles which have passed through one of the gates at least once during the months of November and December.</a:t>
            </a:r>
            <a:endParaRPr lang="en-GB" dirty="0">
              <a:latin typeface="Browallia New" panose="020B0604020202020204" pitchFamily="34" charset="-34"/>
              <a:cs typeface="Browallia New" panose="020B0604020202020204" pitchFamily="34" charset="-34"/>
            </a:endParaRPr>
          </a:p>
          <a:p>
            <a:pPr lvl="1"/>
            <a:r>
              <a:rPr lang="en-US" b="1" dirty="0">
                <a:latin typeface="Browallia New" panose="020B0604020202020204" pitchFamily="34" charset="-34"/>
                <a:cs typeface="Browallia New" panose="020B0604020202020204" pitchFamily="34" charset="-34"/>
              </a:rPr>
              <a:t>Transit dataset</a:t>
            </a:r>
            <a:r>
              <a:rPr lang="en-US" dirty="0">
                <a:latin typeface="Browallia New" panose="020B0604020202020204" pitchFamily="34" charset="-34"/>
                <a:cs typeface="Browallia New" panose="020B0604020202020204" pitchFamily="34" charset="-34"/>
              </a:rPr>
              <a:t>: it provides information regarding the vehicle transits through the gates monitoring the </a:t>
            </a:r>
            <a:r>
              <a:rPr lang="en-US" i="1" dirty="0" err="1">
                <a:latin typeface="Browallia New" panose="020B0604020202020204" pitchFamily="34" charset="-34"/>
                <a:cs typeface="Browallia New" panose="020B0604020202020204" pitchFamily="34" charset="-34"/>
              </a:rPr>
              <a:t>Cerchia</a:t>
            </a:r>
            <a:r>
              <a:rPr lang="en-US" i="1" dirty="0">
                <a:latin typeface="Browallia New" panose="020B0604020202020204" pitchFamily="34" charset="-34"/>
                <a:cs typeface="Browallia New" panose="020B0604020202020204" pitchFamily="34" charset="-34"/>
              </a:rPr>
              <a:t> </a:t>
            </a:r>
            <a:r>
              <a:rPr lang="en-US" i="1" dirty="0" err="1">
                <a:latin typeface="Browallia New" panose="020B0604020202020204" pitchFamily="34" charset="-34"/>
                <a:cs typeface="Browallia New" panose="020B0604020202020204" pitchFamily="34" charset="-34"/>
              </a:rPr>
              <a:t>dei</a:t>
            </a:r>
            <a:r>
              <a:rPr lang="en-US" i="1" dirty="0">
                <a:latin typeface="Browallia New" panose="020B0604020202020204" pitchFamily="34" charset="-34"/>
                <a:cs typeface="Browallia New" panose="020B0604020202020204" pitchFamily="34" charset="-34"/>
              </a:rPr>
              <a:t> </a:t>
            </a:r>
            <a:r>
              <a:rPr lang="en-US" i="1" dirty="0" err="1">
                <a:latin typeface="Browallia New" panose="020B0604020202020204" pitchFamily="34" charset="-34"/>
                <a:cs typeface="Browallia New" panose="020B0604020202020204" pitchFamily="34" charset="-34"/>
              </a:rPr>
              <a:t>Bastioni</a:t>
            </a:r>
            <a:r>
              <a:rPr lang="en-US" dirty="0">
                <a:latin typeface="Browallia New" panose="020B0604020202020204" pitchFamily="34" charset="-34"/>
                <a:cs typeface="Browallia New" panose="020B0604020202020204" pitchFamily="34" charset="-34"/>
              </a:rPr>
              <a:t> area.</a:t>
            </a:r>
            <a:endParaRPr lang="en-GB" dirty="0">
              <a:latin typeface="Browallia New" panose="020B0604020202020204" pitchFamily="34" charset="-34"/>
              <a:cs typeface="Browallia New" panose="020B0604020202020204" pitchFamily="34" charset="-34"/>
            </a:endParaRPr>
          </a:p>
          <a:p>
            <a:endParaRPr lang="en-GB" dirty="0">
              <a:latin typeface="Browallia New" panose="020B0604020202020204" pitchFamily="34" charset="-34"/>
              <a:cs typeface="Browallia New" panose="020B0604020202020204" pitchFamily="34" charset="-34"/>
            </a:endParaRPr>
          </a:p>
        </p:txBody>
      </p:sp>
      <p:sp>
        <p:nvSpPr>
          <p:cNvPr id="4" name="Rectangle 3"/>
          <p:cNvSpPr/>
          <p:nvPr/>
        </p:nvSpPr>
        <p:spPr>
          <a:xfrm>
            <a:off x="2445038" y="1124744"/>
            <a:ext cx="4306820" cy="369332"/>
          </a:xfrm>
          <a:prstGeom prst="rect">
            <a:avLst/>
          </a:prstGeom>
        </p:spPr>
        <p:txBody>
          <a:bodyPr wrap="none">
            <a:spAutoFit/>
          </a:bodyPr>
          <a:lstStyle/>
          <a:p>
            <a:r>
              <a:rPr lang="en-GB" dirty="0">
                <a:hlinkClick r:id="rId2"/>
              </a:rPr>
              <a:t>http://</a:t>
            </a:r>
            <a:r>
              <a:rPr lang="en-GB" dirty="0" smtClean="0">
                <a:hlinkClick r:id="rId2"/>
              </a:rPr>
              <a:t>en.wikipedia.org/wiki/Milan_Area_C</a:t>
            </a:r>
            <a:r>
              <a:rPr lang="en-GB" dirty="0" smtClean="0"/>
              <a:t> </a:t>
            </a:r>
            <a:endParaRPr lang="en-GB" dirty="0"/>
          </a:p>
        </p:txBody>
      </p:sp>
    </p:spTree>
    <p:extLst>
      <p:ext uri="{BB962C8B-B14F-4D97-AF65-F5344CB8AC3E}">
        <p14:creationId xmlns:p14="http://schemas.microsoft.com/office/powerpoint/2010/main" val="4043877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6" name="Picture 2" descr="File:Milan Ecopass area.png">
            <a:hlinkClick r:id="rId2"/>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98341" y="1600200"/>
            <a:ext cx="6147318"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276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Browallia New" panose="020B0604020202020204" pitchFamily="34" charset="-34"/>
                <a:cs typeface="Browallia New" panose="020B0604020202020204" pitchFamily="34" charset="-34"/>
              </a:rPr>
              <a:t>Congestion Charge data</a:t>
            </a:r>
            <a:endParaRPr lang="en-GB" dirty="0">
              <a:latin typeface="Browallia New" panose="020B0604020202020204" pitchFamily="34" charset="-34"/>
              <a:cs typeface="Browallia New" panose="020B0604020202020204" pitchFamily="34" charset="-34"/>
            </a:endParaRPr>
          </a:p>
        </p:txBody>
      </p:sp>
      <p:sp>
        <p:nvSpPr>
          <p:cNvPr id="3" name="Content Placeholder 2"/>
          <p:cNvSpPr>
            <a:spLocks noGrp="1"/>
          </p:cNvSpPr>
          <p:nvPr>
            <p:ph idx="1"/>
          </p:nvPr>
        </p:nvSpPr>
        <p:spPr/>
        <p:txBody>
          <a:bodyPr/>
          <a:lstStyle/>
          <a:p>
            <a:r>
              <a:rPr lang="en-US" dirty="0">
                <a:latin typeface="Browallia New" panose="020B0604020202020204" pitchFamily="34" charset="-34"/>
                <a:cs typeface="Browallia New" panose="020B0604020202020204" pitchFamily="34" charset="-34"/>
              </a:rPr>
              <a:t>Transit dataset:</a:t>
            </a:r>
            <a:endParaRPr lang="en-GB" dirty="0">
              <a:latin typeface="Browallia New" panose="020B0604020202020204" pitchFamily="34" charset="-34"/>
              <a:cs typeface="Browallia New" panose="020B0604020202020204" pitchFamily="34" charset="-34"/>
            </a:endParaRPr>
          </a:p>
          <a:p>
            <a:pPr lvl="1"/>
            <a:r>
              <a:rPr lang="en-US" b="1" dirty="0">
                <a:latin typeface="Browallia New" panose="020B0604020202020204" pitchFamily="34" charset="-34"/>
                <a:cs typeface="Browallia New" panose="020B0604020202020204" pitchFamily="34" charset="-34"/>
              </a:rPr>
              <a:t>Timestamp</a:t>
            </a:r>
            <a:r>
              <a:rPr lang="en-US" dirty="0">
                <a:latin typeface="Browallia New" panose="020B0604020202020204" pitchFamily="34" charset="-34"/>
                <a:cs typeface="Browallia New" panose="020B0604020202020204" pitchFamily="34" charset="-34"/>
              </a:rPr>
              <a:t>: the day and the time of the transit. TYPE: YYYY-MM-DD hh24:mi:ss.</a:t>
            </a:r>
            <a:endParaRPr lang="en-GB" dirty="0">
              <a:latin typeface="Browallia New" panose="020B0604020202020204" pitchFamily="34" charset="-34"/>
              <a:cs typeface="Browallia New" panose="020B0604020202020204" pitchFamily="34" charset="-34"/>
            </a:endParaRPr>
          </a:p>
          <a:p>
            <a:pPr lvl="1"/>
            <a:r>
              <a:rPr lang="en-US" b="1" dirty="0">
                <a:latin typeface="Browallia New" panose="020B0604020202020204" pitchFamily="34" charset="-34"/>
                <a:cs typeface="Browallia New" panose="020B0604020202020204" pitchFamily="34" charset="-34"/>
              </a:rPr>
              <a:t>Plate</a:t>
            </a:r>
            <a:r>
              <a:rPr lang="en-US" dirty="0">
                <a:latin typeface="Browallia New" panose="020B0604020202020204" pitchFamily="34" charset="-34"/>
                <a:cs typeface="Browallia New" panose="020B0604020202020204" pitchFamily="34" charset="-34"/>
              </a:rPr>
              <a:t>: the encrypted plate of the vehicle </a:t>
            </a:r>
            <a:r>
              <a:rPr lang="en-US" dirty="0" smtClean="0">
                <a:latin typeface="Browallia New" panose="020B0604020202020204" pitchFamily="34" charset="-34"/>
                <a:cs typeface="Browallia New" panose="020B0604020202020204" pitchFamily="34" charset="-34"/>
              </a:rPr>
              <a:t>performing </a:t>
            </a:r>
            <a:r>
              <a:rPr lang="en-US" dirty="0">
                <a:latin typeface="Browallia New" panose="020B0604020202020204" pitchFamily="34" charset="-34"/>
                <a:cs typeface="Browallia New" panose="020B0604020202020204" pitchFamily="34" charset="-34"/>
              </a:rPr>
              <a:t>the transit. TYPE: string</a:t>
            </a:r>
            <a:endParaRPr lang="en-GB" dirty="0">
              <a:latin typeface="Browallia New" panose="020B0604020202020204" pitchFamily="34" charset="-34"/>
              <a:cs typeface="Browallia New" panose="020B0604020202020204" pitchFamily="34" charset="-34"/>
            </a:endParaRPr>
          </a:p>
          <a:p>
            <a:pPr lvl="1"/>
            <a:r>
              <a:rPr lang="en-US" b="1" dirty="0">
                <a:latin typeface="Browallia New" panose="020B0604020202020204" pitchFamily="34" charset="-34"/>
                <a:cs typeface="Browallia New" panose="020B0604020202020204" pitchFamily="34" charset="-34"/>
              </a:rPr>
              <a:t>Gate</a:t>
            </a:r>
            <a:r>
              <a:rPr lang="en-US" dirty="0">
                <a:latin typeface="Browallia New" panose="020B0604020202020204" pitchFamily="34" charset="-34"/>
                <a:cs typeface="Browallia New" panose="020B0604020202020204" pitchFamily="34" charset="-34"/>
              </a:rPr>
              <a:t>: the id of the gate that the transit took place. TYPE: numeric</a:t>
            </a:r>
            <a:endParaRPr lang="en-GB" dirty="0">
              <a:latin typeface="Browallia New" panose="020B0604020202020204" pitchFamily="34" charset="-34"/>
              <a:cs typeface="Browallia New" panose="020B0604020202020204" pitchFamily="34" charset="-34"/>
            </a:endParaRPr>
          </a:p>
          <a:p>
            <a:endParaRPr lang="en-GB" dirty="0">
              <a:latin typeface="Browallia New" panose="020B0604020202020204" pitchFamily="34" charset="-34"/>
              <a:cs typeface="Browallia New" panose="020B0604020202020204" pitchFamily="34" charset="-34"/>
            </a:endParaRPr>
          </a:p>
        </p:txBody>
      </p:sp>
    </p:spTree>
    <p:extLst>
      <p:ext uri="{BB962C8B-B14F-4D97-AF65-F5344CB8AC3E}">
        <p14:creationId xmlns:p14="http://schemas.microsoft.com/office/powerpoint/2010/main" val="24068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Browallia New" panose="020B0604020202020204" pitchFamily="34" charset="-34"/>
                <a:cs typeface="Browallia New" panose="020B0604020202020204" pitchFamily="34" charset="-34"/>
              </a:rPr>
              <a:t>Congestion charge vehicle data</a:t>
            </a:r>
            <a:endParaRPr lang="en-GB" dirty="0">
              <a:latin typeface="Browallia New" panose="020B0604020202020204" pitchFamily="34" charset="-34"/>
              <a:cs typeface="Browallia New" panose="020B0604020202020204" pitchFamily="34" charset="-34"/>
            </a:endParaRPr>
          </a:p>
        </p:txBody>
      </p:sp>
      <p:sp>
        <p:nvSpPr>
          <p:cNvPr id="3" name="Content Placeholder 2"/>
          <p:cNvSpPr>
            <a:spLocks noGrp="1"/>
          </p:cNvSpPr>
          <p:nvPr>
            <p:ph idx="1"/>
          </p:nvPr>
        </p:nvSpPr>
        <p:spPr/>
        <p:txBody>
          <a:bodyPr>
            <a:normAutofit fontScale="85000" lnSpcReduction="10000"/>
          </a:bodyPr>
          <a:lstStyle/>
          <a:p>
            <a:pPr lvl="0"/>
            <a:r>
              <a:rPr lang="en-US" b="1" dirty="0" smtClean="0">
                <a:latin typeface="Browallia New" panose="020B0604020202020204" pitchFamily="34" charset="-34"/>
                <a:cs typeface="Browallia New" panose="020B0604020202020204" pitchFamily="34" charset="-34"/>
              </a:rPr>
              <a:t>Plate</a:t>
            </a:r>
            <a:r>
              <a:rPr lang="en-US" b="1" dirty="0">
                <a:latin typeface="Browallia New" panose="020B0604020202020204" pitchFamily="34" charset="-34"/>
                <a:cs typeface="Browallia New" panose="020B0604020202020204" pitchFamily="34" charset="-34"/>
              </a:rPr>
              <a:t>: </a:t>
            </a:r>
            <a:r>
              <a:rPr lang="en-US" dirty="0">
                <a:latin typeface="Browallia New" panose="020B0604020202020204" pitchFamily="34" charset="-34"/>
                <a:cs typeface="Browallia New" panose="020B0604020202020204" pitchFamily="34" charset="-34"/>
              </a:rPr>
              <a:t>the encrypted plate of the vehicle. </a:t>
            </a:r>
            <a:endParaRPr lang="en-GB" sz="3600" dirty="0">
              <a:latin typeface="Browallia New" panose="020B0604020202020204" pitchFamily="34" charset="-34"/>
              <a:cs typeface="Browallia New" panose="020B0604020202020204" pitchFamily="34" charset="-34"/>
            </a:endParaRPr>
          </a:p>
          <a:p>
            <a:pPr lvl="0"/>
            <a:r>
              <a:rPr lang="en-US" b="1" dirty="0">
                <a:latin typeface="Browallia New" panose="020B0604020202020204" pitchFamily="34" charset="-34"/>
                <a:cs typeface="Browallia New" panose="020B0604020202020204" pitchFamily="34" charset="-34"/>
              </a:rPr>
              <a:t>European emission standard category: </a:t>
            </a:r>
            <a:r>
              <a:rPr lang="en-US" dirty="0">
                <a:latin typeface="Browallia New" panose="020B0604020202020204" pitchFamily="34" charset="-34"/>
                <a:cs typeface="Browallia New" panose="020B0604020202020204" pitchFamily="34" charset="-34"/>
              </a:rPr>
              <a:t>the </a:t>
            </a:r>
            <a:r>
              <a:rPr lang="en-US" dirty="0">
                <a:latin typeface="Browallia New" panose="020B0604020202020204" pitchFamily="34" charset="-34"/>
                <a:cs typeface="Browallia New" panose="020B0604020202020204" pitchFamily="34" charset="-34"/>
                <a:hlinkClick r:id="rId2"/>
              </a:rPr>
              <a:t>European emission standard</a:t>
            </a:r>
            <a:r>
              <a:rPr lang="en-US" dirty="0">
                <a:latin typeface="Browallia New" panose="020B0604020202020204" pitchFamily="34" charset="-34"/>
                <a:cs typeface="Browallia New" panose="020B0604020202020204" pitchFamily="34" charset="-34"/>
              </a:rPr>
              <a:t> category of the </a:t>
            </a:r>
            <a:r>
              <a:rPr lang="en-US" dirty="0" smtClean="0">
                <a:latin typeface="Browallia New" panose="020B0604020202020204" pitchFamily="34" charset="-34"/>
                <a:cs typeface="Browallia New" panose="020B0604020202020204" pitchFamily="34" charset="-34"/>
              </a:rPr>
              <a:t>vehicle</a:t>
            </a:r>
            <a:r>
              <a:rPr lang="en-GB" i="1" dirty="0" smtClean="0">
                <a:latin typeface="Browallia New" panose="020B0604020202020204" pitchFamily="34" charset="-34"/>
                <a:cs typeface="Browallia New" panose="020B0604020202020204" pitchFamily="34" charset="-34"/>
              </a:rPr>
              <a:t>  - 0 and 1-7</a:t>
            </a:r>
            <a:endParaRPr lang="en-GB" sz="3200" dirty="0">
              <a:latin typeface="Browallia New" panose="020B0604020202020204" pitchFamily="34" charset="-34"/>
              <a:cs typeface="Browallia New" panose="020B0604020202020204" pitchFamily="34" charset="-34"/>
            </a:endParaRPr>
          </a:p>
          <a:p>
            <a:pPr lvl="0"/>
            <a:r>
              <a:rPr lang="en-US" b="1" dirty="0" smtClean="0">
                <a:latin typeface="Browallia New" panose="020B0604020202020204" pitchFamily="34" charset="-34"/>
                <a:cs typeface="Browallia New" panose="020B0604020202020204" pitchFamily="34" charset="-34"/>
              </a:rPr>
              <a:t>Vehicle </a:t>
            </a:r>
            <a:r>
              <a:rPr lang="en-US" b="1" dirty="0">
                <a:latin typeface="Browallia New" panose="020B0604020202020204" pitchFamily="34" charset="-34"/>
                <a:cs typeface="Browallia New" panose="020B0604020202020204" pitchFamily="34" charset="-34"/>
              </a:rPr>
              <a:t>type:</a:t>
            </a:r>
            <a:r>
              <a:rPr lang="en-US" dirty="0">
                <a:latin typeface="Browallia New" panose="020B0604020202020204" pitchFamily="34" charset="-34"/>
                <a:cs typeface="Browallia New" panose="020B0604020202020204" pitchFamily="34" charset="-34"/>
              </a:rPr>
              <a:t> the type of the vehicle. </a:t>
            </a:r>
            <a:r>
              <a:rPr lang="en-US" dirty="0" smtClean="0">
                <a:latin typeface="Browallia New" panose="020B0604020202020204" pitchFamily="34" charset="-34"/>
                <a:cs typeface="Browallia New" panose="020B0604020202020204" pitchFamily="34" charset="-34"/>
              </a:rPr>
              <a:t>0</a:t>
            </a:r>
            <a:r>
              <a:rPr lang="en-US" dirty="0">
                <a:latin typeface="Browallia New" panose="020B0604020202020204" pitchFamily="34" charset="-34"/>
                <a:cs typeface="Browallia New" panose="020B0604020202020204" pitchFamily="34" charset="-34"/>
              </a:rPr>
              <a:t>: not </a:t>
            </a:r>
            <a:r>
              <a:rPr lang="en-US" dirty="0" smtClean="0">
                <a:latin typeface="Browallia New" panose="020B0604020202020204" pitchFamily="34" charset="-34"/>
                <a:cs typeface="Browallia New" panose="020B0604020202020204" pitchFamily="34" charset="-34"/>
              </a:rPr>
              <a:t>available 2</a:t>
            </a:r>
            <a:r>
              <a:rPr lang="en-US" dirty="0">
                <a:latin typeface="Browallia New" panose="020B0604020202020204" pitchFamily="34" charset="-34"/>
                <a:cs typeface="Browallia New" panose="020B0604020202020204" pitchFamily="34" charset="-34"/>
              </a:rPr>
              <a:t>: </a:t>
            </a:r>
            <a:r>
              <a:rPr lang="en-US" dirty="0" smtClean="0">
                <a:latin typeface="Browallia New" panose="020B0604020202020204" pitchFamily="34" charset="-34"/>
                <a:cs typeface="Browallia New" panose="020B0604020202020204" pitchFamily="34" charset="-34"/>
              </a:rPr>
              <a:t>bus 3</a:t>
            </a:r>
            <a:r>
              <a:rPr lang="en-US" dirty="0">
                <a:latin typeface="Browallia New" panose="020B0604020202020204" pitchFamily="34" charset="-34"/>
                <a:cs typeface="Browallia New" panose="020B0604020202020204" pitchFamily="34" charset="-34"/>
              </a:rPr>
              <a:t>: freight </a:t>
            </a:r>
            <a:r>
              <a:rPr lang="en-US" dirty="0" smtClean="0">
                <a:latin typeface="Browallia New" panose="020B0604020202020204" pitchFamily="34" charset="-34"/>
                <a:cs typeface="Browallia New" panose="020B0604020202020204" pitchFamily="34" charset="-34"/>
              </a:rPr>
              <a:t>transport 4</a:t>
            </a:r>
            <a:r>
              <a:rPr lang="en-US" dirty="0">
                <a:latin typeface="Browallia New" panose="020B0604020202020204" pitchFamily="34" charset="-34"/>
                <a:cs typeface="Browallia New" panose="020B0604020202020204" pitchFamily="34" charset="-34"/>
              </a:rPr>
              <a:t>: people </a:t>
            </a:r>
            <a:r>
              <a:rPr lang="en-US" dirty="0" smtClean="0">
                <a:latin typeface="Browallia New" panose="020B0604020202020204" pitchFamily="34" charset="-34"/>
                <a:cs typeface="Browallia New" panose="020B0604020202020204" pitchFamily="34" charset="-34"/>
              </a:rPr>
              <a:t>transport 1</a:t>
            </a:r>
            <a:r>
              <a:rPr lang="en-US" dirty="0">
                <a:latin typeface="Browallia New" panose="020B0604020202020204" pitchFamily="34" charset="-34"/>
                <a:cs typeface="Browallia New" panose="020B0604020202020204" pitchFamily="34" charset="-34"/>
              </a:rPr>
              <a:t>: other</a:t>
            </a:r>
            <a:endParaRPr lang="en-GB" sz="3200" dirty="0">
              <a:latin typeface="Browallia New" panose="020B0604020202020204" pitchFamily="34" charset="-34"/>
              <a:cs typeface="Browallia New" panose="020B0604020202020204" pitchFamily="34" charset="-34"/>
            </a:endParaRPr>
          </a:p>
          <a:p>
            <a:pPr lvl="0"/>
            <a:r>
              <a:rPr lang="en-US" b="1" dirty="0" smtClean="0">
                <a:latin typeface="Browallia New" panose="020B0604020202020204" pitchFamily="34" charset="-34"/>
                <a:cs typeface="Browallia New" panose="020B0604020202020204" pitchFamily="34" charset="-34"/>
              </a:rPr>
              <a:t>Fuel </a:t>
            </a:r>
            <a:r>
              <a:rPr lang="en-US" b="1" dirty="0">
                <a:latin typeface="Browallia New" panose="020B0604020202020204" pitchFamily="34" charset="-34"/>
                <a:cs typeface="Browallia New" panose="020B0604020202020204" pitchFamily="34" charset="-34"/>
              </a:rPr>
              <a:t>type: </a:t>
            </a:r>
            <a:r>
              <a:rPr lang="en-US" dirty="0">
                <a:latin typeface="Browallia New" panose="020B0604020202020204" pitchFamily="34" charset="-34"/>
                <a:cs typeface="Browallia New" panose="020B0604020202020204" pitchFamily="34" charset="-34"/>
              </a:rPr>
              <a:t>the kind of fuel used by the vehicle. It can have one of the following values:</a:t>
            </a:r>
            <a:endParaRPr lang="en-GB" sz="3600" dirty="0">
              <a:latin typeface="Browallia New" panose="020B0604020202020204" pitchFamily="34" charset="-34"/>
              <a:cs typeface="Browallia New" panose="020B0604020202020204" pitchFamily="34" charset="-34"/>
            </a:endParaRPr>
          </a:p>
          <a:p>
            <a:pPr lvl="1"/>
            <a:r>
              <a:rPr lang="en-US" dirty="0">
                <a:latin typeface="Browallia New" panose="020B0604020202020204" pitchFamily="34" charset="-34"/>
                <a:cs typeface="Browallia New" panose="020B0604020202020204" pitchFamily="34" charset="-34"/>
              </a:rPr>
              <a:t>0: not </a:t>
            </a:r>
            <a:r>
              <a:rPr lang="en-US" dirty="0" smtClean="0">
                <a:latin typeface="Browallia New" panose="020B0604020202020204" pitchFamily="34" charset="-34"/>
                <a:cs typeface="Browallia New" panose="020B0604020202020204" pitchFamily="34" charset="-34"/>
              </a:rPr>
              <a:t>available /  1</a:t>
            </a:r>
            <a:r>
              <a:rPr lang="en-US" dirty="0">
                <a:latin typeface="Browallia New" panose="020B0604020202020204" pitchFamily="34" charset="-34"/>
                <a:cs typeface="Browallia New" panose="020B0604020202020204" pitchFamily="34" charset="-34"/>
              </a:rPr>
              <a:t>: </a:t>
            </a:r>
            <a:r>
              <a:rPr lang="en-US" dirty="0" smtClean="0">
                <a:latin typeface="Browallia New" panose="020B0604020202020204" pitchFamily="34" charset="-34"/>
                <a:cs typeface="Browallia New" panose="020B0604020202020204" pitchFamily="34" charset="-34"/>
              </a:rPr>
              <a:t>petrol / 2</a:t>
            </a:r>
            <a:r>
              <a:rPr lang="en-US" dirty="0">
                <a:latin typeface="Browallia New" panose="020B0604020202020204" pitchFamily="34" charset="-34"/>
                <a:cs typeface="Browallia New" panose="020B0604020202020204" pitchFamily="34" charset="-34"/>
              </a:rPr>
              <a:t>: </a:t>
            </a:r>
            <a:r>
              <a:rPr lang="en-US" dirty="0" smtClean="0">
                <a:latin typeface="Browallia New" panose="020B0604020202020204" pitchFamily="34" charset="-34"/>
                <a:cs typeface="Browallia New" panose="020B0604020202020204" pitchFamily="34" charset="-34"/>
              </a:rPr>
              <a:t>diesel / 3</a:t>
            </a:r>
            <a:r>
              <a:rPr lang="en-US" dirty="0">
                <a:latin typeface="Browallia New" panose="020B0604020202020204" pitchFamily="34" charset="-34"/>
                <a:cs typeface="Browallia New" panose="020B0604020202020204" pitchFamily="34" charset="-34"/>
              </a:rPr>
              <a:t>: </a:t>
            </a:r>
            <a:r>
              <a:rPr lang="en-US" dirty="0" smtClean="0">
                <a:latin typeface="Browallia New" panose="020B0604020202020204" pitchFamily="34" charset="-34"/>
                <a:cs typeface="Browallia New" panose="020B0604020202020204" pitchFamily="34" charset="-34"/>
              </a:rPr>
              <a:t>electric / 4</a:t>
            </a:r>
            <a:r>
              <a:rPr lang="en-US" dirty="0">
                <a:latin typeface="Browallia New" panose="020B0604020202020204" pitchFamily="34" charset="-34"/>
                <a:cs typeface="Browallia New" panose="020B0604020202020204" pitchFamily="34" charset="-34"/>
              </a:rPr>
              <a:t>: LPG/natural </a:t>
            </a:r>
            <a:r>
              <a:rPr lang="en-US" dirty="0" smtClean="0">
                <a:latin typeface="Browallia New" panose="020B0604020202020204" pitchFamily="34" charset="-34"/>
                <a:cs typeface="Browallia New" panose="020B0604020202020204" pitchFamily="34" charset="-34"/>
              </a:rPr>
              <a:t>gas /5</a:t>
            </a:r>
            <a:r>
              <a:rPr lang="en-US" dirty="0">
                <a:latin typeface="Browallia New" panose="020B0604020202020204" pitchFamily="34" charset="-34"/>
                <a:cs typeface="Browallia New" panose="020B0604020202020204" pitchFamily="34" charset="-34"/>
              </a:rPr>
              <a:t>: Hybrid</a:t>
            </a:r>
            <a:endParaRPr lang="en-GB" sz="3200" dirty="0">
              <a:latin typeface="Browallia New" panose="020B0604020202020204" pitchFamily="34" charset="-34"/>
              <a:cs typeface="Browallia New" panose="020B0604020202020204" pitchFamily="34" charset="-34"/>
            </a:endParaRPr>
          </a:p>
          <a:p>
            <a:pPr lvl="0"/>
            <a:r>
              <a:rPr lang="en-US" b="1" dirty="0" smtClean="0">
                <a:latin typeface="Browallia New" panose="020B0604020202020204" pitchFamily="34" charset="-34"/>
                <a:cs typeface="Browallia New" panose="020B0604020202020204" pitchFamily="34" charset="-34"/>
              </a:rPr>
              <a:t>DPF</a:t>
            </a:r>
            <a:r>
              <a:rPr lang="en-US" dirty="0">
                <a:latin typeface="Browallia New" panose="020B0604020202020204" pitchFamily="34" charset="-34"/>
                <a:cs typeface="Browallia New" panose="020B0604020202020204" pitchFamily="34" charset="-34"/>
              </a:rPr>
              <a:t>: the </a:t>
            </a:r>
            <a:r>
              <a:rPr lang="en-US" dirty="0" smtClean="0">
                <a:latin typeface="Browallia New" panose="020B0604020202020204" pitchFamily="34" charset="-34"/>
                <a:cs typeface="Browallia New" panose="020B0604020202020204" pitchFamily="34" charset="-34"/>
              </a:rPr>
              <a:t>availability </a:t>
            </a:r>
            <a:r>
              <a:rPr lang="en-US" dirty="0">
                <a:latin typeface="Browallia New" panose="020B0604020202020204" pitchFamily="34" charset="-34"/>
                <a:cs typeface="Browallia New" panose="020B0604020202020204" pitchFamily="34" charset="-34"/>
              </a:rPr>
              <a:t>of a diesel particulate filter. </a:t>
            </a:r>
            <a:endParaRPr lang="en-US" dirty="0" smtClean="0">
              <a:latin typeface="Browallia New" panose="020B0604020202020204" pitchFamily="34" charset="-34"/>
              <a:cs typeface="Browallia New" panose="020B0604020202020204" pitchFamily="34" charset="-34"/>
            </a:endParaRPr>
          </a:p>
          <a:p>
            <a:pPr lvl="0"/>
            <a:r>
              <a:rPr lang="en-US" b="1" dirty="0" smtClean="0">
                <a:latin typeface="Browallia New" panose="020B0604020202020204" pitchFamily="34" charset="-34"/>
                <a:cs typeface="Browallia New" panose="020B0604020202020204" pitchFamily="34" charset="-34"/>
              </a:rPr>
              <a:t>Length</a:t>
            </a:r>
            <a:r>
              <a:rPr lang="en-US" b="1" dirty="0">
                <a:latin typeface="Browallia New" panose="020B0604020202020204" pitchFamily="34" charset="-34"/>
                <a:cs typeface="Browallia New" panose="020B0604020202020204" pitchFamily="34" charset="-34"/>
              </a:rPr>
              <a:t>: </a:t>
            </a:r>
            <a:r>
              <a:rPr lang="en-US" dirty="0">
                <a:latin typeface="Browallia New" panose="020B0604020202020204" pitchFamily="34" charset="-34"/>
                <a:cs typeface="Browallia New" panose="020B0604020202020204" pitchFamily="34" charset="-34"/>
              </a:rPr>
              <a:t>the length of the </a:t>
            </a:r>
            <a:r>
              <a:rPr lang="en-US" dirty="0" err="1">
                <a:latin typeface="Browallia New" panose="020B0604020202020204" pitchFamily="34" charset="-34"/>
                <a:cs typeface="Browallia New" panose="020B0604020202020204" pitchFamily="34" charset="-34"/>
              </a:rPr>
              <a:t>vehcile</a:t>
            </a:r>
            <a:r>
              <a:rPr lang="en-US" i="1" dirty="0">
                <a:latin typeface="Browallia New" panose="020B0604020202020204" pitchFamily="34" charset="-34"/>
                <a:cs typeface="Browallia New" panose="020B0604020202020204" pitchFamily="34" charset="-34"/>
              </a:rPr>
              <a:t> </a:t>
            </a:r>
            <a:r>
              <a:rPr lang="en-US" dirty="0">
                <a:latin typeface="Browallia New" panose="020B0604020202020204" pitchFamily="34" charset="-34"/>
                <a:cs typeface="Browallia New" panose="020B0604020202020204" pitchFamily="34" charset="-34"/>
              </a:rPr>
              <a:t>expressed in millimeters. </a:t>
            </a:r>
            <a:endParaRPr lang="en-GB" sz="3600" dirty="0">
              <a:latin typeface="Browallia New" panose="020B0604020202020204" pitchFamily="34" charset="-34"/>
              <a:cs typeface="Browallia New" panose="020B0604020202020204" pitchFamily="34" charset="-34"/>
            </a:endParaRPr>
          </a:p>
          <a:p>
            <a:endParaRPr lang="en-GB" dirty="0">
              <a:latin typeface="Browallia New" panose="020B0604020202020204" pitchFamily="34" charset="-34"/>
              <a:cs typeface="Browallia New" panose="020B0604020202020204" pitchFamily="34" charset="-34"/>
            </a:endParaRPr>
          </a:p>
        </p:txBody>
      </p:sp>
    </p:spTree>
    <p:extLst>
      <p:ext uri="{BB962C8B-B14F-4D97-AF65-F5344CB8AC3E}">
        <p14:creationId xmlns:p14="http://schemas.microsoft.com/office/powerpoint/2010/main" val="1264064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653</Words>
  <Application>Microsoft Office PowerPoint</Application>
  <PresentationFormat>On-screen Show (4:3)</PresentationFormat>
  <Paragraphs>121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Big Data challenge Datasets</vt:lpstr>
      <vt:lpstr>Two Italian Cities</vt:lpstr>
      <vt:lpstr>Milano Datasets</vt:lpstr>
      <vt:lpstr>Vehicle</vt:lpstr>
      <vt:lpstr>GPS vehicle traces</vt:lpstr>
      <vt:lpstr>Mobility in Congestion charge</vt:lpstr>
      <vt:lpstr>PowerPoint Presentation</vt:lpstr>
      <vt:lpstr>Congestion Charge data</vt:lpstr>
      <vt:lpstr>Congestion charge vehicle data</vt:lpstr>
      <vt:lpstr>Bikes</vt:lpstr>
      <vt:lpstr>Todo – Induction loop data</vt:lpstr>
      <vt:lpstr>Environmental</vt:lpstr>
      <vt:lpstr>Air Quality </vt:lpstr>
      <vt:lpstr>Weather Data</vt:lpstr>
      <vt:lpstr>Precipitation </vt:lpstr>
      <vt:lpstr>Telecoms</vt:lpstr>
      <vt:lpstr>Within Milan</vt:lpstr>
      <vt:lpstr>Milan to Provinces</vt:lpstr>
      <vt:lpstr>SMS Call internet</vt:lpstr>
    </vt:vector>
  </TitlesOfParts>
  <Company>Imperial College London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challenge Datasets</dc:title>
  <dc:creator>David Birch</dc:creator>
  <cp:lastModifiedBy>David Birch</cp:lastModifiedBy>
  <cp:revision>13</cp:revision>
  <dcterms:created xsi:type="dcterms:W3CDTF">2014-02-04T11:00:05Z</dcterms:created>
  <dcterms:modified xsi:type="dcterms:W3CDTF">2014-02-04T19:00:51Z</dcterms:modified>
</cp:coreProperties>
</file>