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80" r:id="rId2"/>
    <p:sldId id="261" r:id="rId3"/>
    <p:sldId id="264" r:id="rId4"/>
    <p:sldId id="263" r:id="rId5"/>
    <p:sldId id="262" r:id="rId6"/>
    <p:sldId id="265" r:id="rId7"/>
    <p:sldId id="266" r:id="rId8"/>
    <p:sldId id="267" r:id="rId9"/>
    <p:sldId id="270" r:id="rId10"/>
    <p:sldId id="273" r:id="rId11"/>
    <p:sldId id="272" r:id="rId12"/>
    <p:sldId id="274" r:id="rId13"/>
    <p:sldId id="275" r:id="rId14"/>
    <p:sldId id="276" r:id="rId15"/>
    <p:sldId id="27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Ryan" initials="DR" lastIdx="1" clrIdx="0">
    <p:extLst>
      <p:ext uri="{19B8F6BF-5375-455C-9EA6-DF929625EA0E}">
        <p15:presenceInfo xmlns:p15="http://schemas.microsoft.com/office/powerpoint/2012/main" userId="Dr.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D873"/>
    <a:srgbClr val="FF9F1C"/>
    <a:srgbClr val="E2DEDD"/>
    <a:srgbClr val="FC4016"/>
    <a:srgbClr val="0D307E"/>
    <a:srgbClr val="074F85"/>
    <a:srgbClr val="292F63"/>
    <a:srgbClr val="E3714A"/>
    <a:srgbClr val="E6EEA6"/>
    <a:srgbClr val="15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5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C3A2D-EF5C-4DA5-8736-3DDD432EA763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27280023-AF01-4E56-9CC1-FCAF3506E08D}">
      <dgm:prSet phldrT="[Text]"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EDUCATION </a:t>
          </a:r>
        </a:p>
        <a:p>
          <a:r>
            <a:rPr lang="en-CA" dirty="0">
              <a:solidFill>
                <a:schemeClr val="tx1"/>
              </a:solidFill>
            </a:rPr>
            <a:t>(Marketers educate and communicate value proposition to customers)</a:t>
          </a:r>
        </a:p>
      </dgm:t>
    </dgm:pt>
    <dgm:pt modelId="{F68162BC-C90C-4D94-9001-E9DA2BBA74C3}" type="parTrans" cxnId="{F273CD45-F3D6-4415-9C6B-816FB52283CD}">
      <dgm:prSet/>
      <dgm:spPr/>
      <dgm:t>
        <a:bodyPr/>
        <a:lstStyle/>
        <a:p>
          <a:endParaRPr lang="en-CA"/>
        </a:p>
      </dgm:t>
    </dgm:pt>
    <dgm:pt modelId="{3F2F7F35-7ABD-4223-A37C-FF2308ADAA44}" type="sibTrans" cxnId="{F273CD45-F3D6-4415-9C6B-816FB52283CD}">
      <dgm:prSet/>
      <dgm:spPr/>
      <dgm:t>
        <a:bodyPr/>
        <a:lstStyle/>
        <a:p>
          <a:endParaRPr lang="en-CA"/>
        </a:p>
      </dgm:t>
    </dgm:pt>
    <dgm:pt modelId="{E1EBDD6B-E213-448F-870F-4E5B265FBAF8}">
      <dgm:prSet phldrT="[Text]"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ENGAGEMENT</a:t>
          </a:r>
        </a:p>
        <a:p>
          <a:r>
            <a:rPr lang="en-CA" dirty="0">
              <a:solidFill>
                <a:schemeClr val="tx1"/>
              </a:solidFill>
            </a:rPr>
            <a:t>(Marketers engage customers and understand their needs)</a:t>
          </a:r>
        </a:p>
      </dgm:t>
    </dgm:pt>
    <dgm:pt modelId="{EDF76BA0-B0B1-45DF-8219-156167DC7B8E}" type="parTrans" cxnId="{C3F673E3-723E-418A-9DF4-B2BD90A729DF}">
      <dgm:prSet/>
      <dgm:spPr/>
      <dgm:t>
        <a:bodyPr/>
        <a:lstStyle/>
        <a:p>
          <a:endParaRPr lang="en-CA"/>
        </a:p>
      </dgm:t>
    </dgm:pt>
    <dgm:pt modelId="{11BAADE4-1D5D-4C61-AD8B-5BB17FE852D9}" type="sibTrans" cxnId="{C3F673E3-723E-418A-9DF4-B2BD90A729DF}">
      <dgm:prSet/>
      <dgm:spPr/>
      <dgm:t>
        <a:bodyPr/>
        <a:lstStyle/>
        <a:p>
          <a:endParaRPr lang="en-CA"/>
        </a:p>
      </dgm:t>
    </dgm:pt>
    <dgm:pt modelId="{4C876AF3-4907-4AA0-AEF5-1A5AB83A4185}">
      <dgm:prSet phldrT="[Text]"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DRIVE SALES</a:t>
          </a:r>
        </a:p>
        <a:p>
          <a:r>
            <a:rPr lang="en-CA" dirty="0">
              <a:solidFill>
                <a:schemeClr val="tx1"/>
              </a:solidFill>
            </a:rPr>
            <a:t>(Marketers drive sales and traffic to products/services)</a:t>
          </a:r>
        </a:p>
      </dgm:t>
    </dgm:pt>
    <dgm:pt modelId="{5705654C-CB84-4801-BA95-4477A9D19B1E}" type="parTrans" cxnId="{BDBCEABD-4FC0-42D3-A5D5-A41C79A54C50}">
      <dgm:prSet/>
      <dgm:spPr/>
      <dgm:t>
        <a:bodyPr/>
        <a:lstStyle/>
        <a:p>
          <a:endParaRPr lang="en-CA"/>
        </a:p>
      </dgm:t>
    </dgm:pt>
    <dgm:pt modelId="{A747D83E-AE3E-4810-B20C-D704277858F2}" type="sibTrans" cxnId="{BDBCEABD-4FC0-42D3-A5D5-A41C79A54C50}">
      <dgm:prSet/>
      <dgm:spPr/>
      <dgm:t>
        <a:bodyPr/>
        <a:lstStyle/>
        <a:p>
          <a:endParaRPr lang="en-CA"/>
        </a:p>
      </dgm:t>
    </dgm:pt>
    <dgm:pt modelId="{7313FD87-3D08-4D28-AB5F-ADB0D01224A3}">
      <dgm:prSet phldrT="[Text]"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GROWTH </a:t>
          </a:r>
        </a:p>
        <a:p>
          <a:r>
            <a:rPr lang="en-CA" dirty="0">
              <a:solidFill>
                <a:schemeClr val="tx1"/>
              </a:solidFill>
            </a:rPr>
            <a:t>(Marketers empower business growth by reaching new customers)</a:t>
          </a:r>
        </a:p>
      </dgm:t>
    </dgm:pt>
    <dgm:pt modelId="{626F0B6C-2181-46A2-83B7-20DDCDCF8B0C}" type="parTrans" cxnId="{3E372B45-07DC-450A-B24D-69A7BB1F4E8B}">
      <dgm:prSet/>
      <dgm:spPr/>
      <dgm:t>
        <a:bodyPr/>
        <a:lstStyle/>
        <a:p>
          <a:endParaRPr lang="en-CA"/>
        </a:p>
      </dgm:t>
    </dgm:pt>
    <dgm:pt modelId="{00F292D6-EBA8-4BF8-851C-3AA76E7CE2ED}" type="sibTrans" cxnId="{3E372B45-07DC-450A-B24D-69A7BB1F4E8B}">
      <dgm:prSet/>
      <dgm:spPr/>
      <dgm:t>
        <a:bodyPr/>
        <a:lstStyle/>
        <a:p>
          <a:endParaRPr lang="en-CA"/>
        </a:p>
      </dgm:t>
    </dgm:pt>
    <dgm:pt modelId="{A234C233-880C-427F-BC84-0E3243BB7EA1}" type="pres">
      <dgm:prSet presAssocID="{131C3A2D-EF5C-4DA5-8736-3DDD432EA763}" presName="compositeShape" presStyleCnt="0">
        <dgm:presLayoutVars>
          <dgm:chMax val="7"/>
          <dgm:dir/>
          <dgm:resizeHandles val="exact"/>
        </dgm:presLayoutVars>
      </dgm:prSet>
      <dgm:spPr/>
    </dgm:pt>
    <dgm:pt modelId="{8A4270E6-7FA3-4AB5-92B8-4887DE07F4B3}" type="pres">
      <dgm:prSet presAssocID="{131C3A2D-EF5C-4DA5-8736-3DDD432EA763}" presName="wedge1" presStyleLbl="node1" presStyleIdx="0" presStyleCnt="4" custLinFactNeighborX="-3396" custLinFactNeighborY="4233"/>
      <dgm:spPr/>
    </dgm:pt>
    <dgm:pt modelId="{0C9CE56D-DD7B-4D84-A072-9C9BAD7474EA}" type="pres">
      <dgm:prSet presAssocID="{131C3A2D-EF5C-4DA5-8736-3DDD432EA76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EC99E4-3E66-4690-AF8E-C4D1EDE86DBC}" type="pres">
      <dgm:prSet presAssocID="{131C3A2D-EF5C-4DA5-8736-3DDD432EA763}" presName="wedge2" presStyleLbl="node1" presStyleIdx="1" presStyleCnt="4" custScaleY="87843"/>
      <dgm:spPr/>
    </dgm:pt>
    <dgm:pt modelId="{E17A62A6-16FA-4ED9-AEEC-6483DBE04170}" type="pres">
      <dgm:prSet presAssocID="{131C3A2D-EF5C-4DA5-8736-3DDD432EA76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578C6BC-0360-4847-A023-34345A1357C4}" type="pres">
      <dgm:prSet presAssocID="{131C3A2D-EF5C-4DA5-8736-3DDD432EA763}" presName="wedge3" presStyleLbl="node1" presStyleIdx="2" presStyleCnt="4" custScaleY="90816"/>
      <dgm:spPr/>
    </dgm:pt>
    <dgm:pt modelId="{7D049501-619F-46B2-8A65-312BAD3D6452}" type="pres">
      <dgm:prSet presAssocID="{131C3A2D-EF5C-4DA5-8736-3DDD432EA76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9031B1D-F232-4B6B-9B33-DAFD31A65BDA}" type="pres">
      <dgm:prSet presAssocID="{131C3A2D-EF5C-4DA5-8736-3DDD432EA763}" presName="wedge4" presStyleLbl="node1" presStyleIdx="3" presStyleCnt="4" custLinFactNeighborX="0"/>
      <dgm:spPr/>
    </dgm:pt>
    <dgm:pt modelId="{B21897A4-8022-4D52-9AB6-0034FEDBF0A9}" type="pres">
      <dgm:prSet presAssocID="{131C3A2D-EF5C-4DA5-8736-3DDD432EA76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D4E360F-6D90-4E0A-952A-87ABE5B11B58}" type="presOf" srcId="{27280023-AF01-4E56-9CC1-FCAF3506E08D}" destId="{8A4270E6-7FA3-4AB5-92B8-4887DE07F4B3}" srcOrd="0" destOrd="0" presId="urn:microsoft.com/office/officeart/2005/8/layout/chart3"/>
    <dgm:cxn modelId="{D534EF61-F7A2-40A8-9257-7B5A1EF065DD}" type="presOf" srcId="{27280023-AF01-4E56-9CC1-FCAF3506E08D}" destId="{0C9CE56D-DD7B-4D84-A072-9C9BAD7474EA}" srcOrd="1" destOrd="0" presId="urn:microsoft.com/office/officeart/2005/8/layout/chart3"/>
    <dgm:cxn modelId="{3E372B45-07DC-450A-B24D-69A7BB1F4E8B}" srcId="{131C3A2D-EF5C-4DA5-8736-3DDD432EA763}" destId="{7313FD87-3D08-4D28-AB5F-ADB0D01224A3}" srcOrd="3" destOrd="0" parTransId="{626F0B6C-2181-46A2-83B7-20DDCDCF8B0C}" sibTransId="{00F292D6-EBA8-4BF8-851C-3AA76E7CE2ED}"/>
    <dgm:cxn modelId="{F273CD45-F3D6-4415-9C6B-816FB52283CD}" srcId="{131C3A2D-EF5C-4DA5-8736-3DDD432EA763}" destId="{27280023-AF01-4E56-9CC1-FCAF3506E08D}" srcOrd="0" destOrd="0" parTransId="{F68162BC-C90C-4D94-9001-E9DA2BBA74C3}" sibTransId="{3F2F7F35-7ABD-4223-A37C-FF2308ADAA44}"/>
    <dgm:cxn modelId="{DA7CDA6E-169D-4540-AB60-1ECE88AF0FAF}" type="presOf" srcId="{4C876AF3-4907-4AA0-AEF5-1A5AB83A4185}" destId="{7D049501-619F-46B2-8A65-312BAD3D6452}" srcOrd="1" destOrd="0" presId="urn:microsoft.com/office/officeart/2005/8/layout/chart3"/>
    <dgm:cxn modelId="{33B0F68E-587F-4FC3-AF93-E8E678A3A7FE}" type="presOf" srcId="{131C3A2D-EF5C-4DA5-8736-3DDD432EA763}" destId="{A234C233-880C-427F-BC84-0E3243BB7EA1}" srcOrd="0" destOrd="0" presId="urn:microsoft.com/office/officeart/2005/8/layout/chart3"/>
    <dgm:cxn modelId="{EF70D2A9-7C84-444C-9D5D-6D7C8C9E3419}" type="presOf" srcId="{E1EBDD6B-E213-448F-870F-4E5B265FBAF8}" destId="{E17A62A6-16FA-4ED9-AEEC-6483DBE04170}" srcOrd="1" destOrd="0" presId="urn:microsoft.com/office/officeart/2005/8/layout/chart3"/>
    <dgm:cxn modelId="{F14F1EBC-F417-46D0-8970-23A66854560D}" type="presOf" srcId="{7313FD87-3D08-4D28-AB5F-ADB0D01224A3}" destId="{B21897A4-8022-4D52-9AB6-0034FEDBF0A9}" srcOrd="1" destOrd="0" presId="urn:microsoft.com/office/officeart/2005/8/layout/chart3"/>
    <dgm:cxn modelId="{D212B1BD-22D3-4326-ABDC-5ACAC1F0C1BD}" type="presOf" srcId="{4C876AF3-4907-4AA0-AEF5-1A5AB83A4185}" destId="{7578C6BC-0360-4847-A023-34345A1357C4}" srcOrd="0" destOrd="0" presId="urn:microsoft.com/office/officeart/2005/8/layout/chart3"/>
    <dgm:cxn modelId="{BDBCEABD-4FC0-42D3-A5D5-A41C79A54C50}" srcId="{131C3A2D-EF5C-4DA5-8736-3DDD432EA763}" destId="{4C876AF3-4907-4AA0-AEF5-1A5AB83A4185}" srcOrd="2" destOrd="0" parTransId="{5705654C-CB84-4801-BA95-4477A9D19B1E}" sibTransId="{A747D83E-AE3E-4810-B20C-D704277858F2}"/>
    <dgm:cxn modelId="{E46D87BE-743B-44E6-AE24-C1D16265DCFE}" type="presOf" srcId="{7313FD87-3D08-4D28-AB5F-ADB0D01224A3}" destId="{89031B1D-F232-4B6B-9B33-DAFD31A65BDA}" srcOrd="0" destOrd="0" presId="urn:microsoft.com/office/officeart/2005/8/layout/chart3"/>
    <dgm:cxn modelId="{C82291CA-BBC8-4CA3-A394-C8E036F27329}" type="presOf" srcId="{E1EBDD6B-E213-448F-870F-4E5B265FBAF8}" destId="{D9EC99E4-3E66-4690-AF8E-C4D1EDE86DBC}" srcOrd="0" destOrd="0" presId="urn:microsoft.com/office/officeart/2005/8/layout/chart3"/>
    <dgm:cxn modelId="{C3F673E3-723E-418A-9DF4-B2BD90A729DF}" srcId="{131C3A2D-EF5C-4DA5-8736-3DDD432EA763}" destId="{E1EBDD6B-E213-448F-870F-4E5B265FBAF8}" srcOrd="1" destOrd="0" parTransId="{EDF76BA0-B0B1-45DF-8219-156167DC7B8E}" sibTransId="{11BAADE4-1D5D-4C61-AD8B-5BB17FE852D9}"/>
    <dgm:cxn modelId="{2CAF6FB3-5069-4D51-9E35-6273D1B81EFF}" type="presParOf" srcId="{A234C233-880C-427F-BC84-0E3243BB7EA1}" destId="{8A4270E6-7FA3-4AB5-92B8-4887DE07F4B3}" srcOrd="0" destOrd="0" presId="urn:microsoft.com/office/officeart/2005/8/layout/chart3"/>
    <dgm:cxn modelId="{BDCEB8B9-1E5A-46BA-B786-E157C4E97991}" type="presParOf" srcId="{A234C233-880C-427F-BC84-0E3243BB7EA1}" destId="{0C9CE56D-DD7B-4D84-A072-9C9BAD7474EA}" srcOrd="1" destOrd="0" presId="urn:microsoft.com/office/officeart/2005/8/layout/chart3"/>
    <dgm:cxn modelId="{F06E113C-E7D9-4A05-96CD-275BA28B4AFE}" type="presParOf" srcId="{A234C233-880C-427F-BC84-0E3243BB7EA1}" destId="{D9EC99E4-3E66-4690-AF8E-C4D1EDE86DBC}" srcOrd="2" destOrd="0" presId="urn:microsoft.com/office/officeart/2005/8/layout/chart3"/>
    <dgm:cxn modelId="{56732AD8-982A-490D-96A1-9A570A99F6BC}" type="presParOf" srcId="{A234C233-880C-427F-BC84-0E3243BB7EA1}" destId="{E17A62A6-16FA-4ED9-AEEC-6483DBE04170}" srcOrd="3" destOrd="0" presId="urn:microsoft.com/office/officeart/2005/8/layout/chart3"/>
    <dgm:cxn modelId="{4DC811E8-4535-4339-BB56-6805676F5FAE}" type="presParOf" srcId="{A234C233-880C-427F-BC84-0E3243BB7EA1}" destId="{7578C6BC-0360-4847-A023-34345A1357C4}" srcOrd="4" destOrd="0" presId="urn:microsoft.com/office/officeart/2005/8/layout/chart3"/>
    <dgm:cxn modelId="{CA91B325-8EC1-496D-8281-F485F286812D}" type="presParOf" srcId="{A234C233-880C-427F-BC84-0E3243BB7EA1}" destId="{7D049501-619F-46B2-8A65-312BAD3D6452}" srcOrd="5" destOrd="0" presId="urn:microsoft.com/office/officeart/2005/8/layout/chart3"/>
    <dgm:cxn modelId="{56DA6B95-7E4D-490D-BD1F-469005892CB5}" type="presParOf" srcId="{A234C233-880C-427F-BC84-0E3243BB7EA1}" destId="{89031B1D-F232-4B6B-9B33-DAFD31A65BDA}" srcOrd="6" destOrd="0" presId="urn:microsoft.com/office/officeart/2005/8/layout/chart3"/>
    <dgm:cxn modelId="{BE75C43B-76C5-4AB8-9C2A-C25C3B355570}" type="presParOf" srcId="{A234C233-880C-427F-BC84-0E3243BB7EA1}" destId="{B21897A4-8022-4D52-9AB6-0034FEDBF0A9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270E6-7FA3-4AB5-92B8-4887DE07F4B3}">
      <dsp:nvSpPr>
        <dsp:cNvPr id="0" name=""/>
        <dsp:cNvSpPr/>
      </dsp:nvSpPr>
      <dsp:spPr>
        <a:xfrm>
          <a:off x="2367560" y="431670"/>
          <a:ext cx="3705430" cy="3705430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 dirty="0">
              <a:solidFill>
                <a:schemeClr val="tx1"/>
              </a:solidFill>
            </a:rPr>
            <a:t>EDUCATION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chemeClr val="tx1"/>
              </a:solidFill>
            </a:rPr>
            <a:t>(Marketers educate and communicate value proposition to customers)</a:t>
          </a:r>
        </a:p>
      </dsp:txBody>
      <dsp:txXfrm>
        <a:off x="4262623" y="1117174"/>
        <a:ext cx="1367480" cy="1102806"/>
      </dsp:txXfrm>
    </dsp:sp>
    <dsp:sp modelId="{D9EC99E4-3E66-4690-AF8E-C4D1EDE86DBC}">
      <dsp:nvSpPr>
        <dsp:cNvPr id="0" name=""/>
        <dsp:cNvSpPr/>
      </dsp:nvSpPr>
      <dsp:spPr>
        <a:xfrm>
          <a:off x="2337239" y="656211"/>
          <a:ext cx="3705430" cy="3254961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 dirty="0">
              <a:solidFill>
                <a:schemeClr val="tx1"/>
              </a:solidFill>
            </a:rPr>
            <a:t>ENGAGEMENT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chemeClr val="tx1"/>
              </a:solidFill>
            </a:rPr>
            <a:t>(Marketers engage customers and understand their needs)</a:t>
          </a:r>
        </a:p>
      </dsp:txBody>
      <dsp:txXfrm>
        <a:off x="4256123" y="2341816"/>
        <a:ext cx="1367480" cy="968738"/>
      </dsp:txXfrm>
    </dsp:sp>
    <dsp:sp modelId="{7578C6BC-0360-4847-A023-34345A1357C4}">
      <dsp:nvSpPr>
        <dsp:cNvPr id="0" name=""/>
        <dsp:cNvSpPr/>
      </dsp:nvSpPr>
      <dsp:spPr>
        <a:xfrm>
          <a:off x="2337239" y="601130"/>
          <a:ext cx="3705430" cy="3365123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 dirty="0">
              <a:solidFill>
                <a:schemeClr val="tx1"/>
              </a:solidFill>
            </a:rPr>
            <a:t>DRIVE SALES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chemeClr val="tx1"/>
              </a:solidFill>
            </a:rPr>
            <a:t>(Marketers drive sales and traffic to products/services)</a:t>
          </a:r>
        </a:p>
      </dsp:txBody>
      <dsp:txXfrm>
        <a:off x="2756306" y="2343783"/>
        <a:ext cx="1367480" cy="1001524"/>
      </dsp:txXfrm>
    </dsp:sp>
    <dsp:sp modelId="{89031B1D-F232-4B6B-9B33-DAFD31A65BDA}">
      <dsp:nvSpPr>
        <dsp:cNvPr id="0" name=""/>
        <dsp:cNvSpPr/>
      </dsp:nvSpPr>
      <dsp:spPr>
        <a:xfrm>
          <a:off x="2337239" y="430976"/>
          <a:ext cx="3705430" cy="3705430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 dirty="0">
              <a:solidFill>
                <a:schemeClr val="tx1"/>
              </a:solidFill>
            </a:rPr>
            <a:t>GROWTH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schemeClr val="tx1"/>
              </a:solidFill>
            </a:rPr>
            <a:t>(Marketers empower business growth by reaching new customers)</a:t>
          </a:r>
        </a:p>
      </dsp:txBody>
      <dsp:txXfrm>
        <a:off x="2756306" y="1114717"/>
        <a:ext cx="1367480" cy="1102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19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21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71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4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09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12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29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217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20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26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6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41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92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6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0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18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7E9FA1-3201-4CFE-B59E-2CC3904A385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3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ennis_Elbow_Illustration.jpg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23F1-1672-86FC-D980-0D4EFCB2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214" y="2708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IN" u="sng" dirty="0">
                <a:solidFill>
                  <a:schemeClr val="accent1"/>
                </a:solidFill>
                <a:latin typeface="Algerian" panose="04020705040A02060702" pitchFamily="82" charset="0"/>
              </a:rPr>
              <a:t>CUSTOMER</a:t>
            </a:r>
            <a:r>
              <a:rPr lang="en-IN" u="sng" spc="-64" dirty="0">
                <a:solidFill>
                  <a:schemeClr val="accent1"/>
                </a:solidFill>
                <a:latin typeface="Algerian" panose="04020705040A02060702" pitchFamily="82" charset="0"/>
              </a:rPr>
              <a:t> </a:t>
            </a:r>
            <a:r>
              <a:rPr lang="en-IN" u="sng" spc="-4" dirty="0">
                <a:solidFill>
                  <a:schemeClr val="accent1"/>
                </a:solidFill>
                <a:latin typeface="Algerian" panose="04020705040A02060702" pitchFamily="82" charset="0"/>
              </a:rPr>
              <a:t>MARKETING </a:t>
            </a:r>
            <a:r>
              <a:rPr lang="en-IN" u="sng" spc="-551" dirty="0">
                <a:solidFill>
                  <a:schemeClr val="accent1"/>
                </a:solidFill>
                <a:latin typeface="Algerian" panose="04020705040A02060702" pitchFamily="82" charset="0"/>
              </a:rPr>
              <a:t> </a:t>
            </a:r>
            <a:r>
              <a:rPr lang="en-IN" u="sng" spc="-4" dirty="0">
                <a:solidFill>
                  <a:schemeClr val="accent1"/>
                </a:solidFill>
                <a:latin typeface="Algerian" panose="04020705040A02060702" pitchFamily="82" charset="0"/>
              </a:rPr>
              <a:t>CLUSTRING</a:t>
            </a:r>
            <a:endParaRPr lang="en-IN" u="sng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8EBE2-85B8-159A-CBC5-8407A60D8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98" y="2080009"/>
            <a:ext cx="7023798" cy="296426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0837A5-F806-C285-ABF1-980AC17C185D}"/>
              </a:ext>
            </a:extLst>
          </p:cNvPr>
          <p:cNvSpPr txBox="1"/>
          <p:nvPr/>
        </p:nvSpPr>
        <p:spPr>
          <a:xfrm>
            <a:off x="2253134" y="5755464"/>
            <a:ext cx="8629231" cy="832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75" marR="3590" algn="ctr">
              <a:lnSpc>
                <a:spcPct val="101899"/>
              </a:lnSpc>
              <a:spcBef>
                <a:spcPts val="138"/>
              </a:spcBef>
              <a:tabLst>
                <a:tab pos="900650" algn="l"/>
              </a:tabLst>
            </a:pPr>
            <a:r>
              <a:rPr lang="en-US" sz="2400" b="1" i="1" spc="-4" dirty="0">
                <a:latin typeface="Calibri"/>
                <a:cs typeface="Calibri"/>
              </a:rPr>
              <a:t>Presented</a:t>
            </a:r>
            <a:r>
              <a:rPr lang="en-US" sz="2400" b="1" i="1" spc="4" dirty="0">
                <a:latin typeface="Calibri"/>
                <a:cs typeface="Calibri"/>
              </a:rPr>
              <a:t> </a:t>
            </a:r>
            <a:r>
              <a:rPr lang="en-US" sz="2400" b="1" i="1" spc="-4" dirty="0">
                <a:latin typeface="Calibri"/>
                <a:cs typeface="Calibri"/>
              </a:rPr>
              <a:t>By:     </a:t>
            </a:r>
            <a:r>
              <a:rPr lang="en-US" sz="2400" b="1" i="1" spc="-7" dirty="0">
                <a:latin typeface="Calibri"/>
                <a:cs typeface="Calibri"/>
              </a:rPr>
              <a:t>Biplab </a:t>
            </a:r>
            <a:r>
              <a:rPr lang="en-US" sz="2400" b="1" i="1" spc="-4" dirty="0">
                <a:latin typeface="Calibri"/>
                <a:cs typeface="Calibri"/>
              </a:rPr>
              <a:t>Kumar</a:t>
            </a:r>
            <a:r>
              <a:rPr lang="en-US" sz="2400" b="1" i="1" spc="4" dirty="0">
                <a:latin typeface="Calibri"/>
                <a:cs typeface="Calibri"/>
              </a:rPr>
              <a:t> </a:t>
            </a:r>
            <a:r>
              <a:rPr lang="en-US" sz="2400" b="1" i="1" spc="-4" dirty="0">
                <a:latin typeface="Calibri"/>
                <a:cs typeface="Calibri"/>
              </a:rPr>
              <a:t>Bhunia,</a:t>
            </a:r>
            <a:r>
              <a:rPr lang="en-US" sz="2400" b="1" i="1" spc="4" dirty="0">
                <a:latin typeface="Calibri"/>
                <a:cs typeface="Calibri"/>
              </a:rPr>
              <a:t> </a:t>
            </a:r>
            <a:r>
              <a:rPr lang="en-US" sz="2400" b="1" i="1" spc="-4" dirty="0">
                <a:latin typeface="Calibri"/>
                <a:cs typeface="Calibri"/>
              </a:rPr>
              <a:t>B.Sc.</a:t>
            </a:r>
            <a:r>
              <a:rPr lang="en-US" sz="2400" b="1" i="1" spc="4" dirty="0">
                <a:latin typeface="Calibri"/>
                <a:cs typeface="Calibri"/>
              </a:rPr>
              <a:t> </a:t>
            </a:r>
            <a:r>
              <a:rPr lang="en-US" sz="2400" b="1" i="1" spc="-4" dirty="0">
                <a:latin typeface="Calibri"/>
                <a:cs typeface="Calibri"/>
              </a:rPr>
              <a:t>Data</a:t>
            </a:r>
            <a:r>
              <a:rPr lang="en-US" sz="2400" b="1" i="1" spc="-7" dirty="0">
                <a:latin typeface="Calibri"/>
                <a:cs typeface="Calibri"/>
              </a:rPr>
              <a:t> </a:t>
            </a:r>
            <a:r>
              <a:rPr lang="en-US" sz="2400" b="1" i="1" spc="-4" dirty="0">
                <a:latin typeface="Calibri"/>
                <a:cs typeface="Calibri"/>
              </a:rPr>
              <a:t>Science</a:t>
            </a:r>
            <a:r>
              <a:rPr lang="en-US" sz="2400" b="1" i="1" spc="11" dirty="0">
                <a:latin typeface="Calibri"/>
                <a:cs typeface="Calibri"/>
              </a:rPr>
              <a:t> </a:t>
            </a:r>
            <a:r>
              <a:rPr lang="en-US" sz="2400" b="1" i="1" spc="-4" dirty="0">
                <a:latin typeface="Calibri"/>
                <a:cs typeface="Calibri"/>
              </a:rPr>
              <a:t>(3rd</a:t>
            </a:r>
            <a:r>
              <a:rPr lang="en-US" sz="2400" b="1" i="1" dirty="0">
                <a:latin typeface="Calibri"/>
                <a:cs typeface="Calibri"/>
              </a:rPr>
              <a:t> </a:t>
            </a:r>
            <a:r>
              <a:rPr lang="en-US" sz="2400" b="1" i="1" spc="-4" dirty="0">
                <a:latin typeface="Calibri"/>
                <a:cs typeface="Calibri"/>
              </a:rPr>
              <a:t>Year), </a:t>
            </a:r>
            <a:r>
              <a:rPr lang="en-US" sz="2400" b="1" i="1" spc="-244" dirty="0">
                <a:latin typeface="Calibri"/>
                <a:cs typeface="Calibri"/>
              </a:rPr>
              <a:t> </a:t>
            </a:r>
            <a:r>
              <a:rPr lang="en-US" sz="2400" b="1" i="1" spc="-4" dirty="0">
                <a:latin typeface="Calibri"/>
                <a:cs typeface="Calibri"/>
              </a:rPr>
              <a:t>Netaji</a:t>
            </a:r>
            <a:r>
              <a:rPr lang="en-US" sz="2400" b="1" i="1" dirty="0">
                <a:latin typeface="Calibri"/>
                <a:cs typeface="Calibri"/>
              </a:rPr>
              <a:t> </a:t>
            </a:r>
            <a:r>
              <a:rPr lang="en-US" sz="2400" b="1" i="1" spc="-7" dirty="0">
                <a:latin typeface="Calibri"/>
                <a:cs typeface="Calibri"/>
              </a:rPr>
              <a:t>Subhash</a:t>
            </a:r>
            <a:r>
              <a:rPr lang="en-US" sz="2400" b="1" i="1" spc="4" dirty="0">
                <a:latin typeface="Calibri"/>
                <a:cs typeface="Calibri"/>
              </a:rPr>
              <a:t> </a:t>
            </a:r>
            <a:r>
              <a:rPr lang="en-US" sz="2400" b="1" i="1" spc="-4" dirty="0">
                <a:latin typeface="Calibri"/>
                <a:cs typeface="Calibri"/>
              </a:rPr>
              <a:t>Engineering</a:t>
            </a:r>
            <a:r>
              <a:rPr lang="en-US" sz="2400" b="1" i="1" spc="-7" dirty="0">
                <a:latin typeface="Calibri"/>
                <a:cs typeface="Calibri"/>
              </a:rPr>
              <a:t> Collage</a:t>
            </a:r>
            <a:endParaRPr lang="en-US" sz="24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778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3088556" y="6384074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371148" y="2833637"/>
            <a:ext cx="3141307" cy="1395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V="1">
            <a:off x="371154" y="161925"/>
            <a:ext cx="8124" cy="272062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1193167" y="1905666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569375" y="1551581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1233763" y="1538339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1285611" y="2860555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-197500" y="897138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909034" y="1281924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2590455" y="1548284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2069451" y="1293122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2035891" y="1963716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186007" y="697687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673131" y="433420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723007" y="1027998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1" name="5-Point Star 40"/>
          <p:cNvSpPr/>
          <p:nvPr/>
        </p:nvSpPr>
        <p:spPr>
          <a:xfrm>
            <a:off x="714778" y="642235"/>
            <a:ext cx="587613" cy="502982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5-Point Star 41"/>
          <p:cNvSpPr/>
          <p:nvPr/>
        </p:nvSpPr>
        <p:spPr>
          <a:xfrm>
            <a:off x="2247397" y="1744113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4623540" y="2822439"/>
            <a:ext cx="3141307" cy="1395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V="1">
            <a:off x="4623546" y="150727"/>
            <a:ext cx="8124" cy="272062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5445559" y="1894468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4821767" y="1540383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5486155" y="1527141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5538003" y="2849357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4054892" y="885940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5161426" y="1270726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6842847" y="15370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6321843" y="12819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6288283" y="195251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438399" y="6864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925523" y="4222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975399" y="10168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4" name="5-Point Star 103"/>
          <p:cNvSpPr/>
          <p:nvPr/>
        </p:nvSpPr>
        <p:spPr>
          <a:xfrm>
            <a:off x="5016220" y="677590"/>
            <a:ext cx="587613" cy="502982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5-Point Star 104"/>
          <p:cNvSpPr/>
          <p:nvPr/>
        </p:nvSpPr>
        <p:spPr>
          <a:xfrm>
            <a:off x="6499789" y="1732915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713555" y="150727"/>
            <a:ext cx="1255932" cy="2340117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 rot="1350317">
            <a:off x="6113361" y="266573"/>
            <a:ext cx="1485470" cy="221805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4639558" y="6296138"/>
            <a:ext cx="3141307" cy="1395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V="1">
            <a:off x="4649089" y="3614901"/>
            <a:ext cx="8124" cy="272062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5471102" y="5358642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4847310" y="500455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5511698" y="499131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5563546" y="6313531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4080435" y="4350114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5186969" y="4734900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6868390" y="50012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6347386" y="474609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6313826" y="541669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463942" y="41506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951066" y="388639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7000942" y="448097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3" name="5-Point Star 122"/>
          <p:cNvSpPr/>
          <p:nvPr/>
        </p:nvSpPr>
        <p:spPr>
          <a:xfrm>
            <a:off x="4928911" y="5151319"/>
            <a:ext cx="587613" cy="502982"/>
          </a:xfrm>
          <a:prstGeom prst="star5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5-Point Star 123"/>
          <p:cNvSpPr/>
          <p:nvPr/>
        </p:nvSpPr>
        <p:spPr>
          <a:xfrm>
            <a:off x="6541805" y="4253335"/>
            <a:ext cx="587613" cy="502982"/>
          </a:xfrm>
          <a:prstGeom prst="star5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>
            <a:off x="3442556" y="1480619"/>
            <a:ext cx="964295" cy="595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Right Arrow 126"/>
          <p:cNvSpPr/>
          <p:nvPr/>
        </p:nvSpPr>
        <p:spPr>
          <a:xfrm rot="5400000">
            <a:off x="5645114" y="3455433"/>
            <a:ext cx="964295" cy="595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399152" y="6373960"/>
            <a:ext cx="3141307" cy="1395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V="1">
            <a:off x="399158" y="3702248"/>
            <a:ext cx="8124" cy="272062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1221171" y="5445989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597379" y="5091904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1261767" y="5078662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1313615" y="6400878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-169496" y="4437461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937038" y="482224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2618459" y="50886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2097455" y="48334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2063895" y="550403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214011" y="423801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701135" y="39737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751011" y="45683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2" name="5-Point Star 141"/>
          <p:cNvSpPr/>
          <p:nvPr/>
        </p:nvSpPr>
        <p:spPr>
          <a:xfrm>
            <a:off x="697656" y="5189724"/>
            <a:ext cx="587613" cy="502982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5-Point Star 142"/>
          <p:cNvSpPr/>
          <p:nvPr/>
        </p:nvSpPr>
        <p:spPr>
          <a:xfrm>
            <a:off x="2275222" y="4351505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Right Arrow 143"/>
          <p:cNvSpPr/>
          <p:nvPr/>
        </p:nvSpPr>
        <p:spPr>
          <a:xfrm rot="10800000">
            <a:off x="3389472" y="4958735"/>
            <a:ext cx="964295" cy="595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5-Point Star 146"/>
          <p:cNvSpPr/>
          <p:nvPr/>
        </p:nvSpPr>
        <p:spPr>
          <a:xfrm>
            <a:off x="6493020" y="5184525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686356" y="4700388"/>
            <a:ext cx="113013" cy="6402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5-Point Star 147"/>
          <p:cNvSpPr/>
          <p:nvPr/>
        </p:nvSpPr>
        <p:spPr>
          <a:xfrm>
            <a:off x="5140237" y="4122668"/>
            <a:ext cx="587613" cy="502982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9" name="Straight Arrow Connector 148"/>
          <p:cNvCxnSpPr/>
          <p:nvPr/>
        </p:nvCxnSpPr>
        <p:spPr>
          <a:xfrm flipH="1">
            <a:off x="5295171" y="4580946"/>
            <a:ext cx="159450" cy="68001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495740" y="4563246"/>
            <a:ext cx="1196849" cy="1538979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5" name="Oval 154"/>
          <p:cNvSpPr/>
          <p:nvPr/>
        </p:nvSpPr>
        <p:spPr>
          <a:xfrm rot="1350317">
            <a:off x="1872997" y="3775933"/>
            <a:ext cx="1485470" cy="221805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-323184" y="2483709"/>
            <a:ext cx="4626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CA" sz="1600" b="1" dirty="0">
                <a:latin typeface="Montserrat" charset="0"/>
                <a:ea typeface="Montserrat" charset="0"/>
                <a:cs typeface="Montserrat" charset="0"/>
              </a:rPr>
              <a:t>Place K centroids for each cluster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95108" y="2472863"/>
            <a:ext cx="4644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Assign each data point to the nearest centroid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7265" y="5887571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b="1" dirty="0"/>
              <a:t>Calculate a new centroid for each cluster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056589" y="5973384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b="1" dirty="0"/>
              <a:t>Repeat!</a:t>
            </a:r>
          </a:p>
        </p:txBody>
      </p:sp>
    </p:spTree>
    <p:extLst>
      <p:ext uri="{BB962C8B-B14F-4D97-AF65-F5344CB8AC3E}">
        <p14:creationId xmlns:p14="http://schemas.microsoft.com/office/powerpoint/2010/main" val="1096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2" grpId="0"/>
      <p:bldP spid="23" grpId="0"/>
      <p:bldP spid="31" grpId="0" animBg="1"/>
      <p:bldP spid="37" grpId="0" animBg="1"/>
      <p:bldP spid="38" grpId="0" animBg="1"/>
      <p:bldP spid="39" grpId="0" animBg="1"/>
      <p:bldP spid="69" grpId="0" animBg="1"/>
      <p:bldP spid="71" grpId="0" animBg="1"/>
      <p:bldP spid="74" grpId="0" animBg="1"/>
      <p:bldP spid="67" grpId="0" animBg="1"/>
      <p:bldP spid="68" grpId="0" animBg="1"/>
      <p:bldP spid="72" grpId="0" animBg="1"/>
      <p:bldP spid="76" grpId="0"/>
      <p:bldP spid="77" grpId="0"/>
      <p:bldP spid="78" grpId="0" animBg="1"/>
      <p:bldP spid="79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11" grpId="0" animBg="1"/>
      <p:bldP spid="112" grpId="0" animBg="1"/>
      <p:bldP spid="113" grpId="0" animBg="1"/>
      <p:bldP spid="114" grpId="0"/>
      <p:bldP spid="115" grpId="0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30" grpId="0" animBg="1"/>
      <p:bldP spid="131" grpId="0" animBg="1"/>
      <p:bldP spid="132" grpId="0" animBg="1"/>
      <p:bldP spid="133" grpId="0"/>
      <p:bldP spid="134" grpId="0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566328" y="4016879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5922" y="170565"/>
            <a:ext cx="7998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HOW TO SELECT THE OPTIMAL NUMBER OF CLUSTERS (K)? “ELBOW METHOD”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2281640" y="6282160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2281642" y="2956469"/>
            <a:ext cx="1" cy="3384148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3284678" y="48005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2660886" y="44464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3227002" y="434935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4776496" y="5411433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6557591" y="6386810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1656197" y="3295087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A8701E-3466-BA44-87E0-628153E31FE7}"/>
              </a:ext>
            </a:extLst>
          </p:cNvPr>
          <p:cNvSpPr/>
          <p:nvPr/>
        </p:nvSpPr>
        <p:spPr>
          <a:xfrm>
            <a:off x="2687190" y="36861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3168882" y="33831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EE885C-3565-6A4E-A10E-055745775279}"/>
              </a:ext>
            </a:extLst>
          </p:cNvPr>
          <p:cNvSpPr/>
          <p:nvPr/>
        </p:nvSpPr>
        <p:spPr>
          <a:xfrm>
            <a:off x="3429815" y="376352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02B540-7099-1E49-BD10-8D8BBCAE6274}"/>
              </a:ext>
            </a:extLst>
          </p:cNvPr>
          <p:cNvSpPr/>
          <p:nvPr/>
        </p:nvSpPr>
        <p:spPr>
          <a:xfrm>
            <a:off x="3794196" y="42873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2946670" y="40636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5312209" y="527137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4724835" y="4948717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5179710" y="578731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1F1E4D-E598-BD4D-AC5A-55BE68059A30}"/>
              </a:ext>
            </a:extLst>
          </p:cNvPr>
          <p:cNvSpPr/>
          <p:nvPr/>
        </p:nvSpPr>
        <p:spPr>
          <a:xfrm>
            <a:off x="5821194" y="533750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A6643E-1F1A-F54D-A906-F1AE36E584B2}"/>
              </a:ext>
            </a:extLst>
          </p:cNvPr>
          <p:cNvSpPr/>
          <p:nvPr/>
        </p:nvSpPr>
        <p:spPr>
          <a:xfrm>
            <a:off x="5791182" y="5734989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70AF1A-63E5-8745-8CCF-E80FAA24759A}"/>
              </a:ext>
            </a:extLst>
          </p:cNvPr>
          <p:cNvSpPr/>
          <p:nvPr/>
        </p:nvSpPr>
        <p:spPr>
          <a:xfrm>
            <a:off x="5600814" y="5018462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6907C7-9106-534C-B05F-98B70B6ABD31}"/>
              </a:ext>
            </a:extLst>
          </p:cNvPr>
          <p:cNvSpPr/>
          <p:nvPr/>
        </p:nvSpPr>
        <p:spPr>
          <a:xfrm>
            <a:off x="7208746" y="266744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176990" y="33581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A136CB-CEC8-7A4B-AC78-99F7E52E3165}"/>
              </a:ext>
            </a:extLst>
          </p:cNvPr>
          <p:cNvSpPr/>
          <p:nvPr/>
        </p:nvSpPr>
        <p:spPr>
          <a:xfrm>
            <a:off x="6712703" y="32180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C086954-B669-2242-AA06-04982AC417DC}"/>
              </a:ext>
            </a:extLst>
          </p:cNvPr>
          <p:cNvSpPr/>
          <p:nvPr/>
        </p:nvSpPr>
        <p:spPr>
          <a:xfrm>
            <a:off x="6580204" y="37339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17830B-B456-4543-84FA-048421EF8AD2}"/>
              </a:ext>
            </a:extLst>
          </p:cNvPr>
          <p:cNvSpPr/>
          <p:nvPr/>
        </p:nvSpPr>
        <p:spPr>
          <a:xfrm>
            <a:off x="7221688" y="32841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10D7133-947C-7943-A8F4-18DF138132BE}"/>
              </a:ext>
            </a:extLst>
          </p:cNvPr>
          <p:cNvSpPr/>
          <p:nvPr/>
        </p:nvSpPr>
        <p:spPr>
          <a:xfrm>
            <a:off x="6587053" y="274089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25D36D-8839-8548-949E-C40BAB212CEA}"/>
              </a:ext>
            </a:extLst>
          </p:cNvPr>
          <p:cNvSpPr/>
          <p:nvPr/>
        </p:nvSpPr>
        <p:spPr>
          <a:xfrm>
            <a:off x="7191676" y="36816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F2B35F-BAB5-2C42-963E-97CC1E06669E}"/>
              </a:ext>
            </a:extLst>
          </p:cNvPr>
          <p:cNvSpPr/>
          <p:nvPr/>
        </p:nvSpPr>
        <p:spPr>
          <a:xfrm>
            <a:off x="7634352" y="27694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3C3FD3-6D36-9D43-8893-A9E7B64EEB78}"/>
              </a:ext>
            </a:extLst>
          </p:cNvPr>
          <p:cNvSpPr/>
          <p:nvPr/>
        </p:nvSpPr>
        <p:spPr>
          <a:xfrm>
            <a:off x="7718671" y="33140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53564C-C3D4-C842-B222-DE83EE420784}"/>
              </a:ext>
            </a:extLst>
          </p:cNvPr>
          <p:cNvSpPr/>
          <p:nvPr/>
        </p:nvSpPr>
        <p:spPr>
          <a:xfrm>
            <a:off x="7749393" y="37658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3E3FD2-55D4-714E-B317-DCEC4340F55A}"/>
              </a:ext>
            </a:extLst>
          </p:cNvPr>
          <p:cNvSpPr/>
          <p:nvPr/>
        </p:nvSpPr>
        <p:spPr>
          <a:xfrm>
            <a:off x="8016494" y="29482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2F8687-92F4-CA48-9FC5-56FC4295A739}"/>
              </a:ext>
            </a:extLst>
          </p:cNvPr>
          <p:cNvSpPr/>
          <p:nvPr/>
        </p:nvSpPr>
        <p:spPr>
          <a:xfrm>
            <a:off x="7001308" y="29651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DB2978-B4A3-FD4A-9B7C-9753A6DC5209}"/>
              </a:ext>
            </a:extLst>
          </p:cNvPr>
          <p:cNvSpPr/>
          <p:nvPr/>
        </p:nvSpPr>
        <p:spPr>
          <a:xfrm>
            <a:off x="6258730" y="53091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07987" y="1143197"/>
                <a:ext cx="9510612" cy="960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𝑊𝑖𝑡h𝑖𝑛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𝐶𝑙𝑢𝑠𝑡𝑒𝑟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</m:e>
                      </m:d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𝐶𝑙𝑢𝑠𝑡𝑒𝑟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</m:sub>
                            <m:sup/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sSup>
                                <m:sSup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CA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87" y="1143197"/>
                <a:ext cx="9510612" cy="9605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 rot="1350317">
            <a:off x="2431057" y="3166010"/>
            <a:ext cx="1914226" cy="221805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 rot="1350317">
            <a:off x="5822101" y="2312347"/>
            <a:ext cx="2967070" cy="2090152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 rot="199258">
            <a:off x="4415104" y="4620045"/>
            <a:ext cx="2412514" cy="1576413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5-Point Star 44"/>
          <p:cNvSpPr/>
          <p:nvPr/>
        </p:nvSpPr>
        <p:spPr>
          <a:xfrm>
            <a:off x="3204507" y="3894810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5-Point Star 45"/>
          <p:cNvSpPr/>
          <p:nvPr/>
        </p:nvSpPr>
        <p:spPr>
          <a:xfrm>
            <a:off x="6805028" y="3360546"/>
            <a:ext cx="587613" cy="5029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5-Point Star 60"/>
          <p:cNvSpPr/>
          <p:nvPr/>
        </p:nvSpPr>
        <p:spPr>
          <a:xfrm>
            <a:off x="5308366" y="5401331"/>
            <a:ext cx="587613" cy="50298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292847" y="3994756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47" y="3994756"/>
                <a:ext cx="457689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97379" y="4802760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379" y="4802760"/>
                <a:ext cx="472766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397733" y="5501397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33" y="5501397"/>
                <a:ext cx="457689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49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1" grpId="0" animBg="1"/>
      <p:bldP spid="22" grpId="0"/>
      <p:bldP spid="23" grpId="0"/>
      <p:bldP spid="25" grpId="0" animBg="1"/>
      <p:bldP spid="26" grpId="0" animBg="1"/>
      <p:bldP spid="27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566328" y="4016879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3442" y="221753"/>
            <a:ext cx="7998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HOW TO SELECT THE OPTIMAL NUMBER OF CLUSTERS (K)? “ELBOW METHOD”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2281640" y="6282160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2281642" y="2956469"/>
            <a:ext cx="1" cy="3384148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3284678" y="480057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2660886" y="444648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3227002" y="4349359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4776496" y="5411433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6557591" y="6386810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1656197" y="3295087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A8701E-3466-BA44-87E0-628153E31FE7}"/>
              </a:ext>
            </a:extLst>
          </p:cNvPr>
          <p:cNvSpPr/>
          <p:nvPr/>
        </p:nvSpPr>
        <p:spPr>
          <a:xfrm>
            <a:off x="2687190" y="3686143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3168882" y="338314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EE885C-3565-6A4E-A10E-055745775279}"/>
              </a:ext>
            </a:extLst>
          </p:cNvPr>
          <p:cNvSpPr/>
          <p:nvPr/>
        </p:nvSpPr>
        <p:spPr>
          <a:xfrm>
            <a:off x="3429815" y="376352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02B540-7099-1E49-BD10-8D8BBCAE6274}"/>
              </a:ext>
            </a:extLst>
          </p:cNvPr>
          <p:cNvSpPr/>
          <p:nvPr/>
        </p:nvSpPr>
        <p:spPr>
          <a:xfrm>
            <a:off x="3794196" y="42873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2946670" y="4063643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5312209" y="527137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4724835" y="4948717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5179710" y="578731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1F1E4D-E598-BD4D-AC5A-55BE68059A30}"/>
              </a:ext>
            </a:extLst>
          </p:cNvPr>
          <p:cNvSpPr/>
          <p:nvPr/>
        </p:nvSpPr>
        <p:spPr>
          <a:xfrm>
            <a:off x="5821194" y="533750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A6643E-1F1A-F54D-A906-F1AE36E584B2}"/>
              </a:ext>
            </a:extLst>
          </p:cNvPr>
          <p:cNvSpPr/>
          <p:nvPr/>
        </p:nvSpPr>
        <p:spPr>
          <a:xfrm>
            <a:off x="5791182" y="5734989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70AF1A-63E5-8745-8CCF-E80FAA24759A}"/>
              </a:ext>
            </a:extLst>
          </p:cNvPr>
          <p:cNvSpPr/>
          <p:nvPr/>
        </p:nvSpPr>
        <p:spPr>
          <a:xfrm>
            <a:off x="5600814" y="5018462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6907C7-9106-534C-B05F-98B70B6ABD31}"/>
              </a:ext>
            </a:extLst>
          </p:cNvPr>
          <p:cNvSpPr/>
          <p:nvPr/>
        </p:nvSpPr>
        <p:spPr>
          <a:xfrm>
            <a:off x="7208746" y="266744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176990" y="335810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A136CB-CEC8-7A4B-AC78-99F7E52E3165}"/>
              </a:ext>
            </a:extLst>
          </p:cNvPr>
          <p:cNvSpPr/>
          <p:nvPr/>
        </p:nvSpPr>
        <p:spPr>
          <a:xfrm>
            <a:off x="6712703" y="321804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C086954-B669-2242-AA06-04982AC417DC}"/>
              </a:ext>
            </a:extLst>
          </p:cNvPr>
          <p:cNvSpPr/>
          <p:nvPr/>
        </p:nvSpPr>
        <p:spPr>
          <a:xfrm>
            <a:off x="6580204" y="373398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17830B-B456-4543-84FA-048421EF8AD2}"/>
              </a:ext>
            </a:extLst>
          </p:cNvPr>
          <p:cNvSpPr/>
          <p:nvPr/>
        </p:nvSpPr>
        <p:spPr>
          <a:xfrm>
            <a:off x="7440272" y="318017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10D7133-947C-7943-A8F4-18DF138132BE}"/>
              </a:ext>
            </a:extLst>
          </p:cNvPr>
          <p:cNvSpPr/>
          <p:nvPr/>
        </p:nvSpPr>
        <p:spPr>
          <a:xfrm>
            <a:off x="6587053" y="274089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25D36D-8839-8548-949E-C40BAB212CEA}"/>
              </a:ext>
            </a:extLst>
          </p:cNvPr>
          <p:cNvSpPr/>
          <p:nvPr/>
        </p:nvSpPr>
        <p:spPr>
          <a:xfrm>
            <a:off x="7191676" y="368166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F2B35F-BAB5-2C42-963E-97CC1E06669E}"/>
              </a:ext>
            </a:extLst>
          </p:cNvPr>
          <p:cNvSpPr/>
          <p:nvPr/>
        </p:nvSpPr>
        <p:spPr>
          <a:xfrm>
            <a:off x="7634352" y="276949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3C3FD3-6D36-9D43-8893-A9E7B64EEB78}"/>
              </a:ext>
            </a:extLst>
          </p:cNvPr>
          <p:cNvSpPr/>
          <p:nvPr/>
        </p:nvSpPr>
        <p:spPr>
          <a:xfrm>
            <a:off x="7718671" y="331401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53564C-C3D4-C842-B222-DE83EE420784}"/>
              </a:ext>
            </a:extLst>
          </p:cNvPr>
          <p:cNvSpPr/>
          <p:nvPr/>
        </p:nvSpPr>
        <p:spPr>
          <a:xfrm>
            <a:off x="7749393" y="376586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3E3FD2-55D4-714E-B317-DCEC4340F55A}"/>
              </a:ext>
            </a:extLst>
          </p:cNvPr>
          <p:cNvSpPr/>
          <p:nvPr/>
        </p:nvSpPr>
        <p:spPr>
          <a:xfrm>
            <a:off x="8016494" y="294822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2F8687-92F4-CA48-9FC5-56FC4295A739}"/>
              </a:ext>
            </a:extLst>
          </p:cNvPr>
          <p:cNvSpPr/>
          <p:nvPr/>
        </p:nvSpPr>
        <p:spPr>
          <a:xfrm>
            <a:off x="7001308" y="29651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DB2978-B4A3-FD4A-9B7C-9753A6DC5209}"/>
              </a:ext>
            </a:extLst>
          </p:cNvPr>
          <p:cNvSpPr/>
          <p:nvPr/>
        </p:nvSpPr>
        <p:spPr>
          <a:xfrm>
            <a:off x="6258730" y="53091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201554" y="915992"/>
                <a:ext cx="9510612" cy="72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𝑊𝑖𝑡h𝑖𝑛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𝐶𝑙𝑢𝑠𝑡𝑒𝑟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</m:e>
                      </m:d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54" y="915992"/>
                <a:ext cx="9510612" cy="72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 rot="199258">
            <a:off x="2415161" y="1960505"/>
            <a:ext cx="6422935" cy="4286493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5-Point Star 44"/>
          <p:cNvSpPr/>
          <p:nvPr/>
        </p:nvSpPr>
        <p:spPr>
          <a:xfrm>
            <a:off x="4777680" y="3426868"/>
            <a:ext cx="917534" cy="72415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28378" y="3392730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78" y="3392730"/>
                <a:ext cx="47276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55819" y="3613843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819" y="3613843"/>
                <a:ext cx="457689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440178" y="1355739"/>
            <a:ext cx="4347128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b="1" i="1" dirty="0"/>
              <a:t>NUMBER OF CLUSTERS (K) = 1</a:t>
            </a:r>
          </a:p>
        </p:txBody>
      </p:sp>
    </p:spTree>
    <p:extLst>
      <p:ext uri="{BB962C8B-B14F-4D97-AF65-F5344CB8AC3E}">
        <p14:creationId xmlns:p14="http://schemas.microsoft.com/office/powerpoint/2010/main" val="293062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1" grpId="0" animBg="1"/>
      <p:bldP spid="22" grpId="0"/>
      <p:bldP spid="23" grpId="0"/>
      <p:bldP spid="25" grpId="0" animBg="1"/>
      <p:bldP spid="26" grpId="0" animBg="1"/>
      <p:bldP spid="27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566328" y="4016879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3232" y="112194"/>
            <a:ext cx="7998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HOW TO SELECT THE OPTIMAL NUMBER OF CLUSTERS (K)? “ELBOW METHOD”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2281640" y="6282160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2281642" y="2956469"/>
            <a:ext cx="1" cy="3384148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3284678" y="48005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2660886" y="44464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3227002" y="434935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4776496" y="541143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6557591" y="6386810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1656197" y="3295087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A8701E-3466-BA44-87E0-628153E31FE7}"/>
              </a:ext>
            </a:extLst>
          </p:cNvPr>
          <p:cNvSpPr/>
          <p:nvPr/>
        </p:nvSpPr>
        <p:spPr>
          <a:xfrm>
            <a:off x="2687190" y="36861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3168882" y="33831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EE885C-3565-6A4E-A10E-055745775279}"/>
              </a:ext>
            </a:extLst>
          </p:cNvPr>
          <p:cNvSpPr/>
          <p:nvPr/>
        </p:nvSpPr>
        <p:spPr>
          <a:xfrm>
            <a:off x="3429815" y="376352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02B540-7099-1E49-BD10-8D8BBCAE6274}"/>
              </a:ext>
            </a:extLst>
          </p:cNvPr>
          <p:cNvSpPr/>
          <p:nvPr/>
        </p:nvSpPr>
        <p:spPr>
          <a:xfrm>
            <a:off x="3794196" y="42873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2946670" y="40636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5312209" y="52713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4724835" y="49487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5179710" y="57873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1F1E4D-E598-BD4D-AC5A-55BE68059A30}"/>
              </a:ext>
            </a:extLst>
          </p:cNvPr>
          <p:cNvSpPr/>
          <p:nvPr/>
        </p:nvSpPr>
        <p:spPr>
          <a:xfrm>
            <a:off x="5821194" y="533750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A6643E-1F1A-F54D-A906-F1AE36E584B2}"/>
              </a:ext>
            </a:extLst>
          </p:cNvPr>
          <p:cNvSpPr/>
          <p:nvPr/>
        </p:nvSpPr>
        <p:spPr>
          <a:xfrm>
            <a:off x="5791182" y="57349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70AF1A-63E5-8745-8CCF-E80FAA24759A}"/>
              </a:ext>
            </a:extLst>
          </p:cNvPr>
          <p:cNvSpPr/>
          <p:nvPr/>
        </p:nvSpPr>
        <p:spPr>
          <a:xfrm>
            <a:off x="5600814" y="50184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6907C7-9106-534C-B05F-98B70B6ABD31}"/>
              </a:ext>
            </a:extLst>
          </p:cNvPr>
          <p:cNvSpPr/>
          <p:nvPr/>
        </p:nvSpPr>
        <p:spPr>
          <a:xfrm>
            <a:off x="7208746" y="266744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176990" y="335810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A136CB-CEC8-7A4B-AC78-99F7E52E3165}"/>
              </a:ext>
            </a:extLst>
          </p:cNvPr>
          <p:cNvSpPr/>
          <p:nvPr/>
        </p:nvSpPr>
        <p:spPr>
          <a:xfrm>
            <a:off x="6712703" y="321804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C086954-B669-2242-AA06-04982AC417DC}"/>
              </a:ext>
            </a:extLst>
          </p:cNvPr>
          <p:cNvSpPr/>
          <p:nvPr/>
        </p:nvSpPr>
        <p:spPr>
          <a:xfrm>
            <a:off x="6580204" y="373398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17830B-B456-4543-84FA-048421EF8AD2}"/>
              </a:ext>
            </a:extLst>
          </p:cNvPr>
          <p:cNvSpPr/>
          <p:nvPr/>
        </p:nvSpPr>
        <p:spPr>
          <a:xfrm>
            <a:off x="7440272" y="318017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10D7133-947C-7943-A8F4-18DF138132BE}"/>
              </a:ext>
            </a:extLst>
          </p:cNvPr>
          <p:cNvSpPr/>
          <p:nvPr/>
        </p:nvSpPr>
        <p:spPr>
          <a:xfrm>
            <a:off x="6587053" y="274089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25D36D-8839-8548-949E-C40BAB212CEA}"/>
              </a:ext>
            </a:extLst>
          </p:cNvPr>
          <p:cNvSpPr/>
          <p:nvPr/>
        </p:nvSpPr>
        <p:spPr>
          <a:xfrm>
            <a:off x="7191676" y="368166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F2B35F-BAB5-2C42-963E-97CC1E06669E}"/>
              </a:ext>
            </a:extLst>
          </p:cNvPr>
          <p:cNvSpPr/>
          <p:nvPr/>
        </p:nvSpPr>
        <p:spPr>
          <a:xfrm>
            <a:off x="7634352" y="276949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3C3FD3-6D36-9D43-8893-A9E7B64EEB78}"/>
              </a:ext>
            </a:extLst>
          </p:cNvPr>
          <p:cNvSpPr/>
          <p:nvPr/>
        </p:nvSpPr>
        <p:spPr>
          <a:xfrm>
            <a:off x="7718671" y="331401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53564C-C3D4-C842-B222-DE83EE420784}"/>
              </a:ext>
            </a:extLst>
          </p:cNvPr>
          <p:cNvSpPr/>
          <p:nvPr/>
        </p:nvSpPr>
        <p:spPr>
          <a:xfrm>
            <a:off x="7749393" y="376586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3E3FD2-55D4-714E-B317-DCEC4340F55A}"/>
              </a:ext>
            </a:extLst>
          </p:cNvPr>
          <p:cNvSpPr/>
          <p:nvPr/>
        </p:nvSpPr>
        <p:spPr>
          <a:xfrm>
            <a:off x="8016494" y="294822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2F8687-92F4-CA48-9FC5-56FC4295A739}"/>
              </a:ext>
            </a:extLst>
          </p:cNvPr>
          <p:cNvSpPr/>
          <p:nvPr/>
        </p:nvSpPr>
        <p:spPr>
          <a:xfrm>
            <a:off x="7001308" y="29651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DB2978-B4A3-FD4A-9B7C-9753A6DC5209}"/>
              </a:ext>
            </a:extLst>
          </p:cNvPr>
          <p:cNvSpPr/>
          <p:nvPr/>
        </p:nvSpPr>
        <p:spPr>
          <a:xfrm>
            <a:off x="6258730" y="53091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 rot="18596129">
            <a:off x="3003349" y="2072174"/>
            <a:ext cx="2877262" cy="498819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 rot="1350317">
            <a:off x="5822101" y="2312347"/>
            <a:ext cx="2967070" cy="2090152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5-Point Star 44"/>
          <p:cNvSpPr/>
          <p:nvPr/>
        </p:nvSpPr>
        <p:spPr>
          <a:xfrm>
            <a:off x="4052348" y="4566269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5-Point Star 45"/>
          <p:cNvSpPr/>
          <p:nvPr/>
        </p:nvSpPr>
        <p:spPr>
          <a:xfrm>
            <a:off x="6805028" y="3360546"/>
            <a:ext cx="587613" cy="50298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150955" y="4632129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55" y="4632129"/>
                <a:ext cx="457689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831747" y="1051101"/>
                <a:ext cx="9510612" cy="72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𝑊𝑖𝑡h𝑖𝑛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𝐶𝑙𝑢𝑠𝑡𝑒𝑟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</m:e>
                      </m:d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16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747" y="1051101"/>
                <a:ext cx="9510612" cy="721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528478" y="1802130"/>
            <a:ext cx="4356534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b="1" i="1" dirty="0"/>
              <a:t>NUMBER OF CLUSTERS (K) = 2</a:t>
            </a:r>
          </a:p>
        </p:txBody>
      </p:sp>
    </p:spTree>
    <p:extLst>
      <p:ext uri="{BB962C8B-B14F-4D97-AF65-F5344CB8AC3E}">
        <p14:creationId xmlns:p14="http://schemas.microsoft.com/office/powerpoint/2010/main" val="23698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1" grpId="0" animBg="1"/>
      <p:bldP spid="22" grpId="0"/>
      <p:bldP spid="23" grpId="0"/>
      <p:bldP spid="25" grpId="0" animBg="1"/>
      <p:bldP spid="26" grpId="0" animBg="1"/>
      <p:bldP spid="27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566328" y="4016879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1718" y="227421"/>
            <a:ext cx="7998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HOW TO SELECT THE OPTIMAL NUMBER OF CLUSTERS (K)? “ELBOW METHOD”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2280528" y="6370881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2281642" y="2956469"/>
            <a:ext cx="1" cy="3384148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3284678" y="48005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2660886" y="44464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3227002" y="434935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4776496" y="5411433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6557591" y="6386810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1656197" y="3295087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A8701E-3466-BA44-87E0-628153E31FE7}"/>
              </a:ext>
            </a:extLst>
          </p:cNvPr>
          <p:cNvSpPr/>
          <p:nvPr/>
        </p:nvSpPr>
        <p:spPr>
          <a:xfrm>
            <a:off x="2687190" y="36861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3168882" y="33831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EE885C-3565-6A4E-A10E-055745775279}"/>
              </a:ext>
            </a:extLst>
          </p:cNvPr>
          <p:cNvSpPr/>
          <p:nvPr/>
        </p:nvSpPr>
        <p:spPr>
          <a:xfrm>
            <a:off x="3429815" y="376352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02B540-7099-1E49-BD10-8D8BBCAE6274}"/>
              </a:ext>
            </a:extLst>
          </p:cNvPr>
          <p:cNvSpPr/>
          <p:nvPr/>
        </p:nvSpPr>
        <p:spPr>
          <a:xfrm>
            <a:off x="3794196" y="42873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2946670" y="40636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5312209" y="527137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4724835" y="4948717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5179710" y="578731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1F1E4D-E598-BD4D-AC5A-55BE68059A30}"/>
              </a:ext>
            </a:extLst>
          </p:cNvPr>
          <p:cNvSpPr/>
          <p:nvPr/>
        </p:nvSpPr>
        <p:spPr>
          <a:xfrm>
            <a:off x="5821194" y="533750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A6643E-1F1A-F54D-A906-F1AE36E584B2}"/>
              </a:ext>
            </a:extLst>
          </p:cNvPr>
          <p:cNvSpPr/>
          <p:nvPr/>
        </p:nvSpPr>
        <p:spPr>
          <a:xfrm>
            <a:off x="5791182" y="5734989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70AF1A-63E5-8745-8CCF-E80FAA24759A}"/>
              </a:ext>
            </a:extLst>
          </p:cNvPr>
          <p:cNvSpPr/>
          <p:nvPr/>
        </p:nvSpPr>
        <p:spPr>
          <a:xfrm>
            <a:off x="5600814" y="5018462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6907C7-9106-534C-B05F-98B70B6ABD31}"/>
              </a:ext>
            </a:extLst>
          </p:cNvPr>
          <p:cNvSpPr/>
          <p:nvPr/>
        </p:nvSpPr>
        <p:spPr>
          <a:xfrm>
            <a:off x="7208746" y="266744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176990" y="33581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A136CB-CEC8-7A4B-AC78-99F7E52E3165}"/>
              </a:ext>
            </a:extLst>
          </p:cNvPr>
          <p:cNvSpPr/>
          <p:nvPr/>
        </p:nvSpPr>
        <p:spPr>
          <a:xfrm>
            <a:off x="6712703" y="32180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C086954-B669-2242-AA06-04982AC417DC}"/>
              </a:ext>
            </a:extLst>
          </p:cNvPr>
          <p:cNvSpPr/>
          <p:nvPr/>
        </p:nvSpPr>
        <p:spPr>
          <a:xfrm>
            <a:off x="6580204" y="37339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17830B-B456-4543-84FA-048421EF8AD2}"/>
              </a:ext>
            </a:extLst>
          </p:cNvPr>
          <p:cNvSpPr/>
          <p:nvPr/>
        </p:nvSpPr>
        <p:spPr>
          <a:xfrm>
            <a:off x="7440272" y="31801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10D7133-947C-7943-A8F4-18DF138132BE}"/>
              </a:ext>
            </a:extLst>
          </p:cNvPr>
          <p:cNvSpPr/>
          <p:nvPr/>
        </p:nvSpPr>
        <p:spPr>
          <a:xfrm>
            <a:off x="6587053" y="274089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25D36D-8839-8548-949E-C40BAB212CEA}"/>
              </a:ext>
            </a:extLst>
          </p:cNvPr>
          <p:cNvSpPr/>
          <p:nvPr/>
        </p:nvSpPr>
        <p:spPr>
          <a:xfrm>
            <a:off x="7191676" y="36816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F2B35F-BAB5-2C42-963E-97CC1E06669E}"/>
              </a:ext>
            </a:extLst>
          </p:cNvPr>
          <p:cNvSpPr/>
          <p:nvPr/>
        </p:nvSpPr>
        <p:spPr>
          <a:xfrm>
            <a:off x="7634352" y="27694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3C3FD3-6D36-9D43-8893-A9E7B64EEB78}"/>
              </a:ext>
            </a:extLst>
          </p:cNvPr>
          <p:cNvSpPr/>
          <p:nvPr/>
        </p:nvSpPr>
        <p:spPr>
          <a:xfrm>
            <a:off x="7718671" y="33140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53564C-C3D4-C842-B222-DE83EE420784}"/>
              </a:ext>
            </a:extLst>
          </p:cNvPr>
          <p:cNvSpPr/>
          <p:nvPr/>
        </p:nvSpPr>
        <p:spPr>
          <a:xfrm>
            <a:off x="7749393" y="37658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3E3FD2-55D4-714E-B317-DCEC4340F55A}"/>
              </a:ext>
            </a:extLst>
          </p:cNvPr>
          <p:cNvSpPr/>
          <p:nvPr/>
        </p:nvSpPr>
        <p:spPr>
          <a:xfrm>
            <a:off x="8016494" y="29482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2F8687-92F4-CA48-9FC5-56FC4295A739}"/>
              </a:ext>
            </a:extLst>
          </p:cNvPr>
          <p:cNvSpPr/>
          <p:nvPr/>
        </p:nvSpPr>
        <p:spPr>
          <a:xfrm>
            <a:off x="7001308" y="29651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DB2978-B4A3-FD4A-9B7C-9753A6DC5209}"/>
              </a:ext>
            </a:extLst>
          </p:cNvPr>
          <p:cNvSpPr/>
          <p:nvPr/>
        </p:nvSpPr>
        <p:spPr>
          <a:xfrm>
            <a:off x="6258730" y="53091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 rot="1350317">
            <a:off x="2431057" y="3166010"/>
            <a:ext cx="1914226" cy="221805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 rot="1350317">
            <a:off x="5822101" y="2312347"/>
            <a:ext cx="2967070" cy="2090152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 rot="199258">
            <a:off x="4415104" y="4620045"/>
            <a:ext cx="2412514" cy="1576413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5-Point Star 44"/>
          <p:cNvSpPr/>
          <p:nvPr/>
        </p:nvSpPr>
        <p:spPr>
          <a:xfrm>
            <a:off x="3204507" y="3894810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5-Point Star 45"/>
          <p:cNvSpPr/>
          <p:nvPr/>
        </p:nvSpPr>
        <p:spPr>
          <a:xfrm>
            <a:off x="6805028" y="3360546"/>
            <a:ext cx="587613" cy="5029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5-Point Star 60"/>
          <p:cNvSpPr/>
          <p:nvPr/>
        </p:nvSpPr>
        <p:spPr>
          <a:xfrm>
            <a:off x="5308366" y="5401331"/>
            <a:ext cx="587613" cy="50298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292847" y="3994756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47" y="3994756"/>
                <a:ext cx="457689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97379" y="4802760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379" y="4802760"/>
                <a:ext cx="472766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397733" y="5501397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33" y="5501397"/>
                <a:ext cx="457689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2241596" y="1083329"/>
                <a:ext cx="9510612" cy="960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𝑊𝑖𝑡h𝑖𝑛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𝐶𝑙𝑢𝑠𝑡𝑒𝑟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</m:e>
                      </m:d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𝐶𝑙𝑢𝑠𝑡𝑒𝑟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</m:sub>
                            <m:sup/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sSup>
                                <m:sSup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CA" sz="16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96" y="1083329"/>
                <a:ext cx="9510612" cy="960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62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1" grpId="0" animBg="1"/>
      <p:bldP spid="22" grpId="0"/>
      <p:bldP spid="23" grpId="0"/>
      <p:bldP spid="25" grpId="0" animBg="1"/>
      <p:bldP spid="26" grpId="0" animBg="1"/>
      <p:bldP spid="27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90602" y="222795"/>
            <a:ext cx="7998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HOW TO SELECT THE OPTIMAL NUMBER OF CLUSTERS (K)? “ELBOW METHOD”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>
            <a:off x="1682515" y="5695901"/>
            <a:ext cx="6616700" cy="1270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V="1">
            <a:off x="1674172" y="919473"/>
            <a:ext cx="8343" cy="475796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3382591" y="5796234"/>
            <a:ext cx="3595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NUMBER OF CLUSTERS “K”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 rot="16200000">
            <a:off x="48373" y="3312959"/>
            <a:ext cx="2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002060"/>
                </a:solidFill>
              </a:rPr>
              <a:t> (WCSS)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1841510" y="126950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2457179" y="392380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3382591" y="460159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4125860" y="475165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036395" y="1569622"/>
            <a:ext cx="515189" cy="23981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0" idx="5"/>
            <a:endCxn id="71" idx="1"/>
          </p:cNvCxnSpPr>
          <p:nvPr/>
        </p:nvCxnSpPr>
        <p:spPr>
          <a:xfrm>
            <a:off x="2699758" y="4179971"/>
            <a:ext cx="724453" cy="46557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1" idx="6"/>
            <a:endCxn id="72" idx="2"/>
          </p:cNvCxnSpPr>
          <p:nvPr/>
        </p:nvCxnSpPr>
        <p:spPr>
          <a:xfrm>
            <a:off x="3666790" y="4751655"/>
            <a:ext cx="459070" cy="15005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" idx="6"/>
            <a:endCxn id="76" idx="6"/>
          </p:cNvCxnSpPr>
          <p:nvPr/>
        </p:nvCxnSpPr>
        <p:spPr>
          <a:xfrm>
            <a:off x="4410059" y="4901714"/>
            <a:ext cx="3823794" cy="28730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4986047" y="485178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5906981" y="490171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6886620" y="4963927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7949654" y="503895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205758" y="4399942"/>
            <a:ext cx="637866" cy="639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Curved Connector 33"/>
          <p:cNvCxnSpPr/>
          <p:nvPr/>
        </p:nvCxnSpPr>
        <p:spPr>
          <a:xfrm rot="16200000" flipV="1">
            <a:off x="2449993" y="3234741"/>
            <a:ext cx="1489442" cy="944153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293989" y="2437554"/>
            <a:ext cx="3001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Montserrat" charset="0"/>
                <a:ea typeface="Montserrat" charset="0"/>
                <a:cs typeface="Montserrat" charset="0"/>
              </a:rPr>
              <a:t>OPTIMAL “K”</a:t>
            </a:r>
          </a:p>
        </p:txBody>
      </p:sp>
      <p:pic>
        <p:nvPicPr>
          <p:cNvPr id="1026" name="Picture 2" descr="File:Tennis Elbow Illustration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0159">
            <a:off x="3672482" y="1553526"/>
            <a:ext cx="5272878" cy="287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2983696" y="6297969"/>
            <a:ext cx="7805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Source: https://commons.wikimedia.org/wiki/File:Tennis_Elbow_Illustration.jpg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06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45D8-0C6F-67F5-F2B7-2B58AA24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BD0E4-F2F1-8F91-8C90-0E73E6ECA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780" y="3238082"/>
            <a:ext cx="10018712" cy="2069124"/>
          </a:xfrm>
          <a:prstGeom prst="ellipseRibbon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46845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2154775" y="398457"/>
            <a:ext cx="920088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285750" indent="-285750">
              <a:buFont typeface="Arial" panose="020B0604020202020204" pitchFamily="34" charset="0"/>
              <a:buChar char="•"/>
              <a:defRPr sz="24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Marketing is crucial for the growth and sustainability of any business.</a:t>
            </a:r>
          </a:p>
          <a:p>
            <a:r>
              <a:rPr lang="en-CA" dirty="0"/>
              <a:t>Marketers can help build the company’s brand, engage customers, grow revenue, and increase sales.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94700993"/>
              </p:ext>
            </p:extLst>
          </p:nvPr>
        </p:nvGraphicFramePr>
        <p:xfrm>
          <a:off x="1827965" y="1979525"/>
          <a:ext cx="8536067" cy="4411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8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1846379" y="1523001"/>
            <a:ext cx="9200885" cy="30469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285750" indent="-285750">
              <a:buFont typeface="Arial" panose="020B0604020202020204" pitchFamily="34" charset="0"/>
              <a:buChar char="•"/>
              <a:defRPr sz="24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One of the key pain points for marketers is to know their customers and identify their needs.</a:t>
            </a:r>
          </a:p>
          <a:p>
            <a:r>
              <a:rPr lang="en-CA" dirty="0"/>
              <a:t>By understanding the customer, marketers can launch a targeted marketing campaign that is tailored for specific needs.</a:t>
            </a:r>
          </a:p>
          <a:p>
            <a:r>
              <a:rPr lang="en-CA" dirty="0"/>
              <a:t>If data about the customers is available, data science can be applied to perform market segmentation. </a:t>
            </a:r>
          </a:p>
          <a:p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28E67-461F-D321-5855-5F9211AF2A0A}"/>
              </a:ext>
            </a:extLst>
          </p:cNvPr>
          <p:cNvSpPr txBox="1"/>
          <p:nvPr/>
        </p:nvSpPr>
        <p:spPr>
          <a:xfrm>
            <a:off x="4431301" y="287607"/>
            <a:ext cx="5094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3200" b="1" dirty="0">
                <a:latin typeface="Arial Black" panose="020B0A04020102020204" pitchFamily="34" charset="0"/>
              </a:rPr>
              <a:t>SUMMARY 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8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2329537" y="1874123"/>
            <a:ext cx="9200885" cy="30469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285750" indent="-285750">
              <a:buFont typeface="Arial" panose="020B0604020202020204" pitchFamily="34" charset="0"/>
              <a:buChar char="•"/>
              <a:defRPr sz="24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In this case study, you have been hired as a consultant to a bank in New York City. </a:t>
            </a:r>
          </a:p>
          <a:p>
            <a:r>
              <a:rPr lang="en-CA" dirty="0"/>
              <a:t>The bank has extensive data on their customers for the past 6 months. </a:t>
            </a:r>
          </a:p>
          <a:p>
            <a:r>
              <a:rPr lang="en-CA" dirty="0"/>
              <a:t>The marketing team at the bank wants to launch a targeted ad marketing campaign by dividing their customers into at least 3 distinctive groups. 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01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94856" y="1105893"/>
            <a:ext cx="83202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 CUSTID: Identification of Credit Card holder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BALANCE: Balance amount left in customer's account to </a:t>
            </a:r>
          </a:p>
          <a:p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make 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BALANCE_FREQUENCY: How frequently the Balance is </a:t>
            </a:r>
          </a:p>
          <a:p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updated, score between 0 and 1 (1 = frequently updated, 0 = not frequently updated)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PURCHASES: Amount of purchases made from 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ONEOFFPURCHASES: Maximum purchase amount done in one-go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INSTALLMENTS_PURCHASES: Amount of purchase done in installment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CASH_ADVANCE: Cash in advance given by the 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PURCHASES_FREQUENCY: How frequently the Purchases are being made, score between 0 and 1 (1 = frequently purchased, 0 = not frequently purchased)</a:t>
            </a:r>
          </a:p>
        </p:txBody>
      </p:sp>
    </p:spTree>
    <p:extLst>
      <p:ext uri="{BB962C8B-B14F-4D97-AF65-F5344CB8AC3E}">
        <p14:creationId xmlns:p14="http://schemas.microsoft.com/office/powerpoint/2010/main" val="345013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6693" y="1066843"/>
            <a:ext cx="77353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PURCHASES_FREQUENCY: How frequently </a:t>
            </a:r>
          </a:p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the Purchases are being made, score between 0 and 1 (1 = frequently purchased, 0 = not frequently purchased)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ONEOFF_PURCHASES_FREQUENCY: How </a:t>
            </a:r>
          </a:p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frequently Purchases are happening in one-go (1 = frequently purchased, 0 = not frequently purchased)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PURCHASES_INSTALLMENTS_FREQUENCY: How frequently purchases in installments are being done (1 = frequently done, 0 = not frequently done)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CASH_ADVANCE_FREQUENCY: How </a:t>
            </a:r>
          </a:p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frequently the cash in advance being paid</a:t>
            </a:r>
          </a:p>
        </p:txBody>
      </p:sp>
    </p:spTree>
    <p:extLst>
      <p:ext uri="{BB962C8B-B14F-4D97-AF65-F5344CB8AC3E}">
        <p14:creationId xmlns:p14="http://schemas.microsoft.com/office/powerpoint/2010/main" val="74469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5244" y="1207519"/>
            <a:ext cx="81953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CASH_ADVANCE_TRX: Number of Transactions made with "Cash in Advance"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PURCHASES_TRX: Number of purchase </a:t>
            </a:r>
          </a:p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transactions 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CREDIT_LIMIT: Limit of Credit Card for 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PAYMENTS: Amount of Payment done by 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MINIMUM_PAYMENTS: Minimum amount of </a:t>
            </a:r>
          </a:p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payments made by user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PRC_FULL_PAYMENT: Percent of full payment paid by 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TENURE: Tenure of credit card service for user</a:t>
            </a:r>
          </a:p>
        </p:txBody>
      </p:sp>
    </p:spTree>
    <p:extLst>
      <p:ext uri="{BB962C8B-B14F-4D97-AF65-F5344CB8AC3E}">
        <p14:creationId xmlns:p14="http://schemas.microsoft.com/office/powerpoint/2010/main" val="104895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6127" y="735775"/>
            <a:ext cx="87323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K-means is an unsupervised learning algorithm (clustering).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K-means works by grouping some data points together (clustering) in an unsupervised fashion.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The algorithm groups observations with similar attribute values together by measuring the Euclidian distance between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0376" y="246665"/>
            <a:ext cx="7998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K-MEANS INTUITION 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2040692" y="5922315"/>
            <a:ext cx="3329486" cy="156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2045543" y="2651085"/>
            <a:ext cx="5" cy="322956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2426852" y="4422872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2176193" y="4033175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2800369" y="4135651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4009424" y="5256728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2853606" y="6061227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1232326" y="4367093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2207034" y="3565615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4314936" y="4856319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3852766" y="4812205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4421045" y="5516058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3956295" y="3599766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4371493" y="3265497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3756921" y="3174108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3849293" y="2724260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3328571" y="2872808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6835082" y="5932534"/>
            <a:ext cx="3423207" cy="2716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6835082" y="2682465"/>
            <a:ext cx="5" cy="322956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7864301" y="48044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7143871" y="457293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7880924" y="41396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8694982" y="4919658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8459155" y="6087419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6250429" y="3034665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7369827" y="41158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9302159" y="4722990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8928038" y="4463860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9146521" y="5264783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8221050" y="3373989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8928038" y="3255248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8152176" y="2954351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8579609" y="2552153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8571438" y="3606363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4705244" y="4036667"/>
            <a:ext cx="2032957" cy="6542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/>
          <p:cNvSpPr/>
          <p:nvPr/>
        </p:nvSpPr>
        <p:spPr>
          <a:xfrm>
            <a:off x="4753005" y="3678347"/>
            <a:ext cx="1773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K-MEANS</a:t>
            </a:r>
          </a:p>
        </p:txBody>
      </p:sp>
      <p:sp>
        <p:nvSpPr>
          <p:cNvPr id="63" name="Oval 62"/>
          <p:cNvSpPr/>
          <p:nvPr/>
        </p:nvSpPr>
        <p:spPr>
          <a:xfrm>
            <a:off x="8534120" y="4310851"/>
            <a:ext cx="1196594" cy="1495726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 rot="1350317">
            <a:off x="6953103" y="3855256"/>
            <a:ext cx="1429004" cy="163807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 rot="1350317">
            <a:off x="7987522" y="2341904"/>
            <a:ext cx="1441316" cy="174597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6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1125" y="1107442"/>
            <a:ext cx="88842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400" b="1" dirty="0">
              <a:latin typeface="Montserrat" charset="0"/>
              <a:ea typeface="Montserrat" charset="0"/>
              <a:cs typeface="Montserrat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Choose number of clusters “K”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Select random K points that are going to be the centroids for each cluster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Assign each data point to the nearest centroid, doing so will enable us to create “K” number of clusters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Calculate a new centroid for each cluster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Reassign each data point to the new closest centroid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>
                <a:latin typeface="Montserrat" charset="0"/>
                <a:ea typeface="Montserrat" charset="0"/>
                <a:cs typeface="Montserrat" charset="0"/>
              </a:rPr>
              <a:t>Go to step 4 and repeat.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3832" y="368899"/>
            <a:ext cx="7998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charset="0"/>
                <a:ea typeface="Montserrat" charset="0"/>
                <a:cs typeface="Montserrat" charset="0"/>
              </a:rPr>
              <a:t>K-MEANS ALGORITHM STEPS </a:t>
            </a:r>
          </a:p>
        </p:txBody>
      </p:sp>
    </p:spTree>
    <p:extLst>
      <p:ext uri="{BB962C8B-B14F-4D97-AF65-F5344CB8AC3E}">
        <p14:creationId xmlns:p14="http://schemas.microsoft.com/office/powerpoint/2010/main" val="74083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2306</TotalTime>
  <Words>878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Arial Black</vt:lpstr>
      <vt:lpstr>Calibri</vt:lpstr>
      <vt:lpstr>Cambria Math</vt:lpstr>
      <vt:lpstr>Corbel</vt:lpstr>
      <vt:lpstr>Montserrat</vt:lpstr>
      <vt:lpstr>Parallax</vt:lpstr>
      <vt:lpstr>CUSTOMER MARKETING  CLUSTRING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Biplab kumar Bhunia</cp:lastModifiedBy>
  <cp:revision>111</cp:revision>
  <dcterms:created xsi:type="dcterms:W3CDTF">2019-05-23T09:27:58Z</dcterms:created>
  <dcterms:modified xsi:type="dcterms:W3CDTF">2023-05-24T04:34:32Z</dcterms:modified>
</cp:coreProperties>
</file>