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2" r:id="rId5"/>
    <p:sldId id="263" r:id="rId6"/>
    <p:sldId id="264" r:id="rId7"/>
    <p:sldId id="265" r:id="rId8"/>
  </p:sldIdLst>
  <p:sldSz cx="6858000" cy="9144000" type="letter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5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02" y="-312"/>
      </p:cViewPr>
      <p:guideLst>
        <p:guide orient="horz" pos="2880"/>
        <p:guide pos="3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7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2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5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1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0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0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7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3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4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9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9FE32-7E81-4B13-9765-93D565E07B3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3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11" Type="http://schemas.openxmlformats.org/officeDocument/2006/relationships/image" Target="../media/image10.tiff"/><Relationship Id="rId5" Type="http://schemas.openxmlformats.org/officeDocument/2006/relationships/image" Target="../media/image4.jpeg"/><Relationship Id="rId10" Type="http://schemas.openxmlformats.org/officeDocument/2006/relationships/image" Target="../media/image9.tiff"/><Relationship Id="rId4" Type="http://schemas.openxmlformats.org/officeDocument/2006/relationships/image" Target="../media/image3.jpeg"/><Relationship Id="rId9" Type="http://schemas.openxmlformats.org/officeDocument/2006/relationships/image" Target="../media/image8.tiff"/><Relationship Id="rId14" Type="http://schemas.openxmlformats.org/officeDocument/2006/relationships/image" Target="../media/image1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tiff"/><Relationship Id="rId4" Type="http://schemas.openxmlformats.org/officeDocument/2006/relationships/image" Target="../media/image16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7" Type="http://schemas.openxmlformats.org/officeDocument/2006/relationships/image" Target="../media/image23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tiff"/><Relationship Id="rId5" Type="http://schemas.openxmlformats.org/officeDocument/2006/relationships/image" Target="../media/image21.tiff"/><Relationship Id="rId4" Type="http://schemas.openxmlformats.org/officeDocument/2006/relationships/image" Target="../media/image20.tif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5.tiff"/><Relationship Id="rId7" Type="http://schemas.microsoft.com/office/2007/relationships/hdphoto" Target="../media/hdphoto2.wdp"/><Relationship Id="rId12" Type="http://schemas.openxmlformats.org/officeDocument/2006/relationships/image" Target="../media/image32.png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microsoft.com/office/2007/relationships/hdphoto" Target="../media/hdphoto1.wdp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78" y="4320820"/>
            <a:ext cx="1440180" cy="1920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89" y="1759853"/>
            <a:ext cx="2043385" cy="194628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7500" r="7857" b="9881"/>
          <a:stretch/>
        </p:blipFill>
        <p:spPr>
          <a:xfrm>
            <a:off x="5191679" y="5190567"/>
            <a:ext cx="829422" cy="93839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4" t="7596" r="7652" b="10318"/>
          <a:stretch/>
        </p:blipFill>
        <p:spPr>
          <a:xfrm>
            <a:off x="5192705" y="3959773"/>
            <a:ext cx="837748" cy="93839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7" y="4320820"/>
            <a:ext cx="1457538" cy="19202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3"/>
          <a:stretch/>
        </p:blipFill>
        <p:spPr>
          <a:xfrm>
            <a:off x="4802684" y="1740794"/>
            <a:ext cx="1317159" cy="19653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0448" y="469286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Fig.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37" y="1520754"/>
            <a:ext cx="1779548" cy="20973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00138" y="3657530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30420" y="3829349"/>
            <a:ext cx="16010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GGGGGGGGGGGG</a:t>
            </a:r>
            <a:r>
              <a:rPr lang="en-US" sz="75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7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75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7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75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7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75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7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-1.13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45925" y="5060397"/>
            <a:ext cx="16010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GGGGGGGGGGGG</a:t>
            </a:r>
            <a:r>
              <a:rPr lang="en-US" sz="7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75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</a:t>
            </a:r>
            <a:r>
              <a:rPr lang="en-US" sz="7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75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7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75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1.11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9218" y="1081589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89168" y="1081589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96682" y="1081589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9511" y="3657530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93829" y="3635581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77757" y="3657530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46431" y="1099379"/>
            <a:ext cx="1425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Experimental setup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0448" y="6957711"/>
            <a:ext cx="561775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Figure 1. Single W and single D is sufficient for functionality of AD. A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experimental setup: oligo pool synthesis, cloning in bacteria, transformation in yeast, screening for growth phenotype, isolation of pool DNA, NGS sequencing, data analysis.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X axis: individual sequences indicated in the inset table, where black dots represent glycine, yellow dots represent tryptophan, and red dots represent aspartic acid residues, Y axis: Log2 growth slope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. C, D, E, 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– same 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representing alternative sequences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sequence tables are simplified to show only 1 W &amp; D and 5 W &amp; D. Sequences with 2 W &amp; D, 3 W &amp; D, and 4 W &amp; D fitting the same pattern of 0 to 9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glycines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inserted between aromatic and acidic patches are represented in plot below.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Error bars show growth slope +/- root-mean-square-deviation (RMSD) of the fit of the growth slope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indicated sequences with Log2 growth slope and images of the </a:t>
            </a:r>
            <a:r>
              <a:rPr lang="el-GR" sz="1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-helix frontal view  for corresponding sequence.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627" y="1211461"/>
            <a:ext cx="1302405" cy="627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317" y="1216989"/>
            <a:ext cx="1222048" cy="586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42" y="3706879"/>
            <a:ext cx="1172271" cy="5568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37" y="3705966"/>
            <a:ext cx="1519200" cy="5577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58" y="4320820"/>
            <a:ext cx="1440180" cy="19202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409" y="3705966"/>
            <a:ext cx="860612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9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37" y="1141261"/>
            <a:ext cx="2468880" cy="2194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52" y="3329057"/>
            <a:ext cx="3688167" cy="219456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2250111" y="3746092"/>
            <a:ext cx="349500" cy="16183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08023" y="5113695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●●●●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311388" y="3548448"/>
            <a:ext cx="597019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>
                <a:solidFill>
                  <a:srgbClr val="C00000"/>
                </a:solidFill>
              </a:rPr>
              <a:t>● - [DE]</a:t>
            </a:r>
            <a:endParaRPr lang="en-US" sz="800" dirty="0">
              <a:solidFill>
                <a:srgbClr val="FFC000"/>
              </a:solidFill>
            </a:endParaRPr>
          </a:p>
          <a:p>
            <a:pPr>
              <a:lnSpc>
                <a:spcPts val="800"/>
              </a:lnSpc>
            </a:pPr>
            <a:r>
              <a:rPr lang="en-US" sz="800" dirty="0">
                <a:solidFill>
                  <a:srgbClr val="FFC000"/>
                </a:solidFill>
              </a:rPr>
              <a:t>● - [WYF]</a:t>
            </a:r>
            <a:endParaRPr lang="en-US" sz="800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4" y="1141868"/>
            <a:ext cx="1645920" cy="2194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05" y="1141868"/>
            <a:ext cx="1645920" cy="2194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3353" y="348362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Fig. 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1084" y="3363297"/>
            <a:ext cx="6499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Functional</a:t>
            </a:r>
            <a:br>
              <a:rPr lang="en-US" sz="800" dirty="0"/>
            </a:br>
            <a:r>
              <a:rPr lang="en-US" sz="800" dirty="0"/>
              <a:t>tAD %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3159" y="851398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133705" y="851398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1244" y="1968070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6493" y="3305730"/>
            <a:ext cx="39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77774" y="3303473"/>
            <a:ext cx="30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14429" y="3310263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623772" y="3360121"/>
            <a:ext cx="6775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Functional</a:t>
            </a:r>
            <a:br>
              <a:rPr lang="en-US" sz="800" dirty="0"/>
            </a:br>
            <a:r>
              <a:rPr lang="en-US" sz="800" dirty="0"/>
              <a:t>tAD %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4782"/>
              </p:ext>
            </p:extLst>
          </p:nvPr>
        </p:nvGraphicFramePr>
        <p:xfrm>
          <a:off x="4472535" y="3413811"/>
          <a:ext cx="1715444" cy="2074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076">
                  <a:extLst>
                    <a:ext uri="{9D8B030D-6E8A-4147-A177-3AD203B41FA5}">
                      <a16:colId xmlns:a16="http://schemas.microsoft.com/office/drawing/2014/main" val="1811988319"/>
                    </a:ext>
                  </a:extLst>
                </a:gridCol>
                <a:gridCol w="621368">
                  <a:extLst>
                    <a:ext uri="{9D8B030D-6E8A-4147-A177-3AD203B41FA5}">
                      <a16:colId xmlns:a16="http://schemas.microsoft.com/office/drawing/2014/main" val="1525886437"/>
                    </a:ext>
                  </a:extLst>
                </a:gridCol>
              </a:tblGrid>
              <a:tr h="21095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ROC 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231547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 composition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80921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 x </a:t>
                      </a:r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20161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tetrapep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74054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tetrapep x </a:t>
                      </a:r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031179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8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etrapep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position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(trained on Gcn4)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24293"/>
                  </a:ext>
                </a:extLst>
              </a:tr>
              <a:tr h="337524"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etrapep</a:t>
                      </a:r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position + balance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9318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Shallow NNet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201128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36144" y="6336987"/>
            <a:ext cx="575601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Figure 2. Balance and intermixing of acidic and aromatic residues  is beneficial for function. A –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X axis: balance score calculated using formula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N=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W-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Y axis: % of functional sequences in the pool of sequences containing all combinations of W and D for 12 positions (WD12 library 3968 sequences total).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X axis: mixing score calculated using formula N =n(WD)+n(DW), Y axis: % of functional sequences in the pool of sequences containing all combinations of 6 W and 6 D (906 sequences total).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X axis: mixing score calculated using formula N=n( [WYF][DE] ) + n( [DE][WYF] ), Y axis: % of functional sequences in the pool of sequences from Gcn4 random peptide library with 6 [WYF] and 6 [DE] (3018 sequences total).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X axis: % functionality of sequences that contain the specified tetrapeptide motif, Y axis: tetrapeptide motifs. Regression lines are provided to demonstrate concordance between the three libraries.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X axis: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Starting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amino acid position of tetrapeptide in tAD module for the WD12 library, Y axis: 16 sequence combinations for tetra-peptides containing D and W, Tile fill: % functionality of sequences that contain the specified tetrapeptide motif at a certain position.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X axis: Starting amino acid position of tetrapeptide in tAD module for Gcn4 library, Y axis: 16 sequence combinations for tetra-peptides containing [DE] and [WYF], Tile fill: % functionality of sequences that contain the specified tetrapeptide motif at a certain position.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ML accuracy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of Ridge models trained on functional vs non-functional for 80% of WD12 library and tested on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held out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set of 20% WD12 library, measured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ROC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AUC. </a:t>
            </a:r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8530" y="1010183"/>
            <a:ext cx="552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 = 6</a:t>
            </a:r>
            <a:br>
              <a:rPr lang="en-US" sz="1100" dirty="0"/>
            </a:br>
            <a:r>
              <a:rPr lang="en-US" sz="1100" dirty="0"/>
              <a:t>D = 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61434" y="2240847"/>
            <a:ext cx="763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WYF = 6</a:t>
            </a:r>
            <a:br>
              <a:rPr lang="en-US" sz="1100" dirty="0"/>
            </a:br>
            <a:r>
              <a:rPr lang="en-US" sz="1100" dirty="0"/>
              <a:t>DE = 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72700" y="1453596"/>
            <a:ext cx="363934" cy="16183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38517" y="1584384"/>
            <a:ext cx="51810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38517" y="1673298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38517" y="1767149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38517" y="1860527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38517" y="1948107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38517" y="2035944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38517" y="2123896"/>
            <a:ext cx="518108" cy="28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41499" y="2205413"/>
            <a:ext cx="518108" cy="28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41499" y="2291644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41499" y="2379027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41499" y="2475340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41499" y="2564272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41499" y="2651655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●●●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41499" y="2745987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41499" y="2824772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●●●●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38517" y="1491944"/>
            <a:ext cx="507389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32324" y="1232481"/>
            <a:ext cx="589881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>
                <a:solidFill>
                  <a:srgbClr val="C00000"/>
                </a:solidFill>
              </a:rPr>
              <a:t>● - [DE]</a:t>
            </a:r>
            <a:endParaRPr lang="en-US" sz="800" dirty="0">
              <a:solidFill>
                <a:srgbClr val="FFC000"/>
              </a:solidFill>
            </a:endParaRPr>
          </a:p>
          <a:p>
            <a:pPr>
              <a:lnSpc>
                <a:spcPts val="800"/>
              </a:lnSpc>
            </a:pPr>
            <a:r>
              <a:rPr lang="en-US" sz="800" dirty="0">
                <a:solidFill>
                  <a:srgbClr val="FFC000"/>
                </a:solidFill>
              </a:rPr>
              <a:t>● - [WYF]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37237" y="851398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05041" y="4317807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05041" y="4141291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05041" y="4045912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05041" y="4488540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05041" y="3872540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05041" y="4585217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05041" y="4852239"/>
            <a:ext cx="497560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08023" y="4942646"/>
            <a:ext cx="497560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08023" y="3958267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08023" y="4224720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08023" y="4759183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08023" y="4397265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208023" y="4664070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03399" y="3782591"/>
            <a:ext cx="58993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08023" y="5025668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●●●</a:t>
            </a:r>
          </a:p>
        </p:txBody>
      </p:sp>
      <p:sp>
        <p:nvSpPr>
          <p:cNvPr id="75" name="TextBox 74"/>
          <p:cNvSpPr txBox="1"/>
          <p:nvPr/>
        </p:nvSpPr>
        <p:spPr>
          <a:xfrm rot="16200000">
            <a:off x="3676041" y="2116858"/>
            <a:ext cx="420484" cy="19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 smtClean="0"/>
              <a:t>Motif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805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050" y="902022"/>
            <a:ext cx="2194560" cy="21945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72663" y="855693"/>
            <a:ext cx="1733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Gal4 </a:t>
            </a:r>
            <a:r>
              <a:rPr lang="en-US" sz="1200" dirty="0" smtClean="0"/>
              <a:t>C-terminus 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8" y="837915"/>
            <a:ext cx="1645920" cy="2194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112" y="931095"/>
            <a:ext cx="2194560" cy="2194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5105" y="279750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Fig.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809" y="833805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0809" y="3030633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5882" y="6184642"/>
            <a:ext cx="56330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Figure 3. Ds are generally beneficial internally, while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– terminally; however with increased amount of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clustered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 the sequence, flanking them with Ds rescues the functionality. A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X axis: position of D (red line) or W (yellow line) within the sequence, Y axis: % functionality of sequences in the pool of sequences containing all combinations of W and D for 12 positions (3968</a:t>
            </a: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sequences total).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Y axis same as in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X axis: size of W cluster preceding indicated end cap for sequences representing each line.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same as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calculated for Gcn4 library using [WYF] instead of just W and [DE] instead of just D. 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 sequences with indicated growth slopes. Red dots represent D and yellow dots represent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 of sequences used in other panels marked by star objects..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AlphaFold2 predicted structure displayed above sequence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for (***)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(****)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sequences.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0" y="3289905"/>
            <a:ext cx="3547563" cy="256032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324280" y="855693"/>
            <a:ext cx="119519" cy="245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389639" y="3032946"/>
            <a:ext cx="408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E 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41999" y="2986088"/>
            <a:ext cx="146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Sequence Constructs</a:t>
            </a:r>
            <a:r>
              <a:rPr lang="en-US" sz="1600" b="1" dirty="0"/>
              <a:t>    </a:t>
            </a:r>
          </a:p>
        </p:txBody>
      </p:sp>
      <p:sp>
        <p:nvSpPr>
          <p:cNvPr id="17" name="Oval 16"/>
          <p:cNvSpPr/>
          <p:nvPr/>
        </p:nvSpPr>
        <p:spPr>
          <a:xfrm>
            <a:off x="3420455" y="1353755"/>
            <a:ext cx="137160" cy="137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36682" y="1887908"/>
            <a:ext cx="137160" cy="137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76748" y="1324911"/>
            <a:ext cx="227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*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919664" y="1927599"/>
            <a:ext cx="317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**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28678" y="3812364"/>
            <a:ext cx="4081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***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20022" y="5458558"/>
            <a:ext cx="464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****</a:t>
            </a:r>
            <a:endParaRPr lang="en-US" b="1" dirty="0"/>
          </a:p>
        </p:txBody>
      </p:sp>
      <p:sp>
        <p:nvSpPr>
          <p:cNvPr id="19" name="Isosceles Triangle 18"/>
          <p:cNvSpPr/>
          <p:nvPr/>
        </p:nvSpPr>
        <p:spPr>
          <a:xfrm>
            <a:off x="4428187" y="3833865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TextBox 41"/>
          <p:cNvSpPr txBox="1"/>
          <p:nvPr/>
        </p:nvSpPr>
        <p:spPr>
          <a:xfrm>
            <a:off x="4336825" y="3649044"/>
            <a:ext cx="244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</a:t>
            </a:r>
            <a:endParaRPr lang="en-US" sz="1600" b="1" dirty="0"/>
          </a:p>
        </p:txBody>
      </p:sp>
      <p:sp>
        <p:nvSpPr>
          <p:cNvPr id="24" name="Freeform 23"/>
          <p:cNvSpPr/>
          <p:nvPr/>
        </p:nvSpPr>
        <p:spPr>
          <a:xfrm>
            <a:off x="4518525" y="3775941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4" name="TextBox 43"/>
          <p:cNvSpPr txBox="1"/>
          <p:nvPr/>
        </p:nvSpPr>
        <p:spPr>
          <a:xfrm>
            <a:off x="4692146" y="3743968"/>
            <a:ext cx="1713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........xxxxxxx</a:t>
            </a:r>
            <a:r>
              <a:rPr lang="en-US" sz="9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●●●</a:t>
            </a:r>
            <a:r>
              <a:rPr lang="en-US" sz="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Isosceles Triangle 47"/>
          <p:cNvSpPr/>
          <p:nvPr/>
        </p:nvSpPr>
        <p:spPr>
          <a:xfrm>
            <a:off x="4428187" y="5590777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/>
          <p:cNvSpPr txBox="1"/>
          <p:nvPr/>
        </p:nvSpPr>
        <p:spPr>
          <a:xfrm>
            <a:off x="4345694" y="5400853"/>
            <a:ext cx="3597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**</a:t>
            </a:r>
            <a:endParaRPr lang="en-US" sz="1600" b="1" dirty="0"/>
          </a:p>
        </p:txBody>
      </p:sp>
      <p:sp>
        <p:nvSpPr>
          <p:cNvPr id="50" name="Freeform 49"/>
          <p:cNvSpPr/>
          <p:nvPr/>
        </p:nvSpPr>
        <p:spPr>
          <a:xfrm>
            <a:off x="4518525" y="5532853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TextBox 50"/>
          <p:cNvSpPr txBox="1"/>
          <p:nvPr/>
        </p:nvSpPr>
        <p:spPr>
          <a:xfrm>
            <a:off x="4715006" y="5493260"/>
            <a:ext cx="1713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cs typeface="Courier New" panose="02070309020205020404" pitchFamily="49" charset="0"/>
              </a:rPr>
              <a:t>........................</a:t>
            </a:r>
            <a:r>
              <a:rPr lang="el-GR" sz="900" dirty="0">
                <a:cs typeface="Courier New" panose="02070309020205020404" pitchFamily="49" charset="0"/>
              </a:rPr>
              <a:t>ϕϕϕ</a:t>
            </a:r>
            <a:r>
              <a:rPr lang="en-US" sz="900" dirty="0">
                <a:solidFill>
                  <a:srgbClr val="FFC000"/>
                </a:solidFill>
                <a:cs typeface="Courier New" panose="02070309020205020404" pitchFamily="49" charset="0"/>
              </a:rPr>
              <a:t>●●●</a:t>
            </a:r>
            <a:endParaRPr lang="en-US" sz="900" dirty="0">
              <a:cs typeface="Courier New" panose="02070309020205020404" pitchFamily="49" charset="0"/>
            </a:endParaRPr>
          </a:p>
        </p:txBody>
      </p:sp>
      <p:sp>
        <p:nvSpPr>
          <p:cNvPr id="52" name="Isosceles Triangle 51"/>
          <p:cNvSpPr/>
          <p:nvPr/>
        </p:nvSpPr>
        <p:spPr>
          <a:xfrm>
            <a:off x="4419233" y="4305023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TextBox 52"/>
          <p:cNvSpPr txBox="1"/>
          <p:nvPr/>
        </p:nvSpPr>
        <p:spPr>
          <a:xfrm>
            <a:off x="4341479" y="4100860"/>
            <a:ext cx="5144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***</a:t>
            </a:r>
            <a:endParaRPr lang="en-US" sz="1600" b="1" dirty="0"/>
          </a:p>
        </p:txBody>
      </p:sp>
      <p:sp>
        <p:nvSpPr>
          <p:cNvPr id="54" name="Freeform 53"/>
          <p:cNvSpPr/>
          <p:nvPr/>
        </p:nvSpPr>
        <p:spPr>
          <a:xfrm>
            <a:off x="4509571" y="4247099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/>
          <p:cNvSpPr txBox="1"/>
          <p:nvPr/>
        </p:nvSpPr>
        <p:spPr>
          <a:xfrm>
            <a:off x="4683192" y="4207506"/>
            <a:ext cx="1713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..........</a:t>
            </a:r>
            <a:r>
              <a:rPr lang="en-US" sz="9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</a:t>
            </a:r>
            <a:r>
              <a:rPr lang="en-US" sz="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</a:t>
            </a:r>
            <a:r>
              <a:rPr lang="en-US" sz="9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</a:t>
            </a:r>
            <a:r>
              <a:rPr lang="en-US" sz="9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●●●●●</a:t>
            </a:r>
            <a:endParaRPr lang="en-US" sz="9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Isosceles Triangle 55"/>
          <p:cNvSpPr/>
          <p:nvPr/>
        </p:nvSpPr>
        <p:spPr>
          <a:xfrm>
            <a:off x="4428187" y="4791927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7" name="TextBox 56"/>
          <p:cNvSpPr txBox="1"/>
          <p:nvPr/>
        </p:nvSpPr>
        <p:spPr>
          <a:xfrm>
            <a:off x="4350433" y="4587764"/>
            <a:ext cx="5144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****</a:t>
            </a:r>
            <a:endParaRPr lang="en-US" sz="1600" b="1" dirty="0"/>
          </a:p>
        </p:txBody>
      </p:sp>
      <p:sp>
        <p:nvSpPr>
          <p:cNvPr id="58" name="Freeform 57"/>
          <p:cNvSpPr/>
          <p:nvPr/>
        </p:nvSpPr>
        <p:spPr>
          <a:xfrm>
            <a:off x="4518525" y="4734003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TextBox 58"/>
          <p:cNvSpPr txBox="1"/>
          <p:nvPr/>
        </p:nvSpPr>
        <p:spPr>
          <a:xfrm>
            <a:off x="4692146" y="4694410"/>
            <a:ext cx="1713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..........</a:t>
            </a:r>
            <a:r>
              <a:rPr lang="en-US" sz="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●●●</a:t>
            </a:r>
            <a:r>
              <a:rPr lang="en-US" sz="9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●●●●●</a:t>
            </a:r>
            <a:r>
              <a:rPr lang="en-US" sz="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</a:t>
            </a:r>
            <a:endParaRPr lang="en-US" sz="9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10827" y="3297739"/>
            <a:ext cx="1742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cs typeface="Courier New" panose="02070309020205020404" pitchFamily="49" charset="0"/>
              </a:rPr>
              <a:t>. = G (</a:t>
            </a:r>
            <a:r>
              <a:rPr lang="en-US" sz="900" dirty="0" err="1">
                <a:cs typeface="Courier New" panose="02070309020205020404" pitchFamily="49" charset="0"/>
              </a:rPr>
              <a:t>Gly</a:t>
            </a:r>
            <a:r>
              <a:rPr lang="en-US" sz="900" dirty="0">
                <a:cs typeface="Courier New" panose="02070309020205020404" pitchFamily="49" charset="0"/>
              </a:rPr>
              <a:t>)	 x = W or D</a:t>
            </a:r>
          </a:p>
          <a:p>
            <a:r>
              <a:rPr lang="en-US" sz="900" dirty="0">
                <a:solidFill>
                  <a:srgbClr val="C00000"/>
                </a:solidFill>
                <a:cs typeface="Courier New" panose="02070309020205020404" pitchFamily="49" charset="0"/>
              </a:rPr>
              <a:t>● </a:t>
            </a:r>
            <a:r>
              <a:rPr lang="en-US" sz="900" dirty="0">
                <a:cs typeface="Courier New" panose="02070309020205020404" pitchFamily="49" charset="0"/>
              </a:rPr>
              <a:t>= D (Asp)	 </a:t>
            </a:r>
            <a:r>
              <a:rPr lang="en-US" sz="900" dirty="0">
                <a:solidFill>
                  <a:srgbClr val="FFC000"/>
                </a:solidFill>
                <a:cs typeface="Courier New" panose="02070309020205020404" pitchFamily="49" charset="0"/>
              </a:rPr>
              <a:t>● </a:t>
            </a:r>
            <a:r>
              <a:rPr lang="en-US" sz="900" dirty="0">
                <a:cs typeface="Courier New" panose="02070309020205020404" pitchFamily="49" charset="0"/>
              </a:rPr>
              <a:t>= W (</a:t>
            </a:r>
            <a:r>
              <a:rPr lang="en-US" sz="900" dirty="0" err="1">
                <a:cs typeface="Courier New" panose="02070309020205020404" pitchFamily="49" charset="0"/>
              </a:rPr>
              <a:t>Trp</a:t>
            </a:r>
            <a:r>
              <a:rPr lang="en-US" sz="900" dirty="0"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0631" y="5007279"/>
            <a:ext cx="1742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cs typeface="Courier New" panose="02070309020205020404" pitchFamily="49" charset="0"/>
              </a:rPr>
              <a:t>. = Any amino acid</a:t>
            </a:r>
            <a:br>
              <a:rPr lang="en-US" sz="900" dirty="0">
                <a:cs typeface="Courier New" panose="02070309020205020404" pitchFamily="49" charset="0"/>
              </a:rPr>
            </a:br>
            <a:r>
              <a:rPr lang="el-GR" sz="900" dirty="0">
                <a:cs typeface="Courier New" panose="02070309020205020404" pitchFamily="49" charset="0"/>
              </a:rPr>
              <a:t>ϕ</a:t>
            </a:r>
            <a:r>
              <a:rPr lang="en-US" sz="900" dirty="0">
                <a:cs typeface="Courier New" panose="02070309020205020404" pitchFamily="49" charset="0"/>
              </a:rPr>
              <a:t> = [AVILMWYF]	 </a:t>
            </a:r>
            <a:r>
              <a:rPr lang="en-US" sz="900" dirty="0">
                <a:solidFill>
                  <a:srgbClr val="FFC000"/>
                </a:solidFill>
                <a:cs typeface="Courier New" panose="02070309020205020404" pitchFamily="49" charset="0"/>
              </a:rPr>
              <a:t>● </a:t>
            </a:r>
            <a:r>
              <a:rPr lang="en-US" sz="900" dirty="0">
                <a:cs typeface="Courier New" panose="02070309020205020404" pitchFamily="49" charset="0"/>
              </a:rPr>
              <a:t>= [WYF]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833" y="4466971"/>
            <a:ext cx="837967" cy="32004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68705" y="788237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19743" y="859760"/>
            <a:ext cx="1733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Gcn4 </a:t>
            </a:r>
            <a:r>
              <a:rPr lang="en-US" sz="1200" dirty="0" smtClean="0"/>
              <a:t>C-terminus 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166938" y="790341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243">
            <a:off x="5447814" y="3951434"/>
            <a:ext cx="734008" cy="36576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3737356" y="941933"/>
            <a:ext cx="389930" cy="27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900" dirty="0" smtClean="0"/>
              <a:t>End </a:t>
            </a:r>
            <a:br>
              <a:rPr lang="en-US" sz="900" dirty="0" smtClean="0"/>
            </a:br>
            <a:r>
              <a:rPr lang="en-US" sz="900" dirty="0" smtClean="0"/>
              <a:t>caps</a:t>
            </a:r>
            <a:endParaRPr 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5619853" y="1407641"/>
            <a:ext cx="389930" cy="27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900" dirty="0" smtClean="0"/>
              <a:t>End </a:t>
            </a:r>
            <a:br>
              <a:rPr lang="en-US" sz="900" dirty="0" smtClean="0"/>
            </a:br>
            <a:r>
              <a:rPr lang="en-US" sz="900" dirty="0" smtClean="0"/>
              <a:t>caps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6658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83" y="3397796"/>
            <a:ext cx="2560320" cy="256032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203" y="887854"/>
            <a:ext cx="1920240" cy="2560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9441" y="1277398"/>
            <a:ext cx="29020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7537" y="847400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00556" y="831773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536" y="3469645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3551" y="407429"/>
            <a:ext cx="595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Fig. 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40211" y="3494952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29793" y="3704166"/>
            <a:ext cx="4230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0-P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66263" y="3731681"/>
            <a:ext cx="386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3-P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2725" y="6334222"/>
            <a:ext cx="569947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Figure 4. Formation of the amphipathic </a:t>
            </a:r>
            <a:r>
              <a:rPr lang="el-GR" sz="1000" b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-helix is generally detrimental for AD functionality, while insertion of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proline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in the sequence is beneficial. A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graphical representation of sequences for the WD5 library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(107975 sequences),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each member of which has five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five Ds, and ten random amino acids represented by black dots/circles between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and Ds.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Y axis: % functionality of sequences in the WD5 library. X axis: % of </a:t>
            </a:r>
            <a:r>
              <a:rPr lang="el-GR" sz="1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-helix predicted by SPOT-1D algorithm for each set of sequences from WD5 library.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C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Y axis: % functionality of sequences. X axis: count of corresponding amino acid residues between set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and Ds of WD5 library.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3D structures of sequences with varying number of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proline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residues predicted by AlphaFold2.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growth phenotype on the media with and without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aureobasidin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for cells expressing indicated sequences.  Spots are conglomerates of yeast colonies representing three-fold serial dilutions of corresponding cell cultures. </a:t>
            </a:r>
          </a:p>
        </p:txBody>
      </p:sp>
      <p:pic>
        <p:nvPicPr>
          <p:cNvPr id="24" name="Content Placeholder 3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0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25" t="17750" r="40067" b="11688"/>
          <a:stretch/>
        </p:blipFill>
        <p:spPr>
          <a:xfrm>
            <a:off x="4827631" y="4843859"/>
            <a:ext cx="573073" cy="99757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2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26" t="20530" r="43523" b="11946"/>
          <a:stretch/>
        </p:blipFill>
        <p:spPr>
          <a:xfrm>
            <a:off x="5422760" y="4843894"/>
            <a:ext cx="569536" cy="99403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091603" y="4820139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Stop codon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82462" y="4962565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GGGGDFDLDMLGDFDLDMLG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82462" y="5104991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DDDDDDDDDDWWWWWWWWWW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82462" y="5247417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DWDWDWDWDWDWDWDWDWDW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82462" y="5389843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WEDPWADPWPDGWPDLWADV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82462" y="5532269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WNDYWTDSWADYWYDFWYDV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82462" y="5674695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WFDSWDDFWCDCWCDCWSDF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58639" y="4655088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Aur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81988" y="4655088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Aur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72590" y="4556129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29404" y="4271280"/>
            <a:ext cx="405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2-P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757248" y="4317490"/>
            <a:ext cx="3868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4-P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1354">
            <a:off x="770932" y="1155811"/>
            <a:ext cx="2857500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17" b="22951"/>
          <a:stretch/>
        </p:blipFill>
        <p:spPr>
          <a:xfrm>
            <a:off x="2214914" y="2024893"/>
            <a:ext cx="1688965" cy="1409075"/>
          </a:xfrm>
          <a:prstGeom prst="rect">
            <a:avLst/>
          </a:prstGeom>
        </p:spPr>
      </p:pic>
      <p:sp>
        <p:nvSpPr>
          <p:cNvPr id="56" name="Isosceles Triangle 55"/>
          <p:cNvSpPr/>
          <p:nvPr/>
        </p:nvSpPr>
        <p:spPr>
          <a:xfrm>
            <a:off x="834690" y="1399870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925028" y="1341946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275446" y="1062399"/>
            <a:ext cx="25206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Amphipathic Backbone Library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3883" y="1910077"/>
            <a:ext cx="29020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cs typeface="Courier New" panose="02070309020205020404" pitchFamily="49" charset="0"/>
              </a:rPr>
              <a:t>Side view</a:t>
            </a:r>
            <a:endParaRPr lang="en-US" sz="1400" dirty="0">
              <a:cs typeface="Courier New" panose="020703090202050204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1"/>
          <a:stretch/>
        </p:blipFill>
        <p:spPr>
          <a:xfrm>
            <a:off x="3933525" y="3462233"/>
            <a:ext cx="824891" cy="9144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2297309" y="2801031"/>
            <a:ext cx="29020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cs typeface="Courier New" panose="02070309020205020404" pitchFamily="49" charset="0"/>
              </a:rPr>
              <a:t>Top view</a:t>
            </a:r>
            <a:endParaRPr lang="en-US" sz="1400" dirty="0">
              <a:cs typeface="Courier New" panose="020703090202050204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4"/>
          <a:stretch/>
        </p:blipFill>
        <p:spPr>
          <a:xfrm>
            <a:off x="4018452" y="4109346"/>
            <a:ext cx="874691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9"/>
          <a:stretch/>
        </p:blipFill>
        <p:spPr>
          <a:xfrm>
            <a:off x="5070712" y="3536410"/>
            <a:ext cx="984706" cy="914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613974" y="3524307"/>
            <a:ext cx="13005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WLDFWLDTWVDTWLDFWLDI </a:t>
            </a: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1.74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4380" y="4042987"/>
            <a:ext cx="1320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WFDLWPDLWTDPWIDCWLDV</a:t>
            </a:r>
          </a:p>
          <a:p>
            <a:pPr algn="ctr"/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1.51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27631" y="3527176"/>
            <a:ext cx="13358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WGDLWPDPWYDWWPDLWRDL 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1.60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417" y="4066185"/>
            <a:ext cx="857915" cy="68633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811861" y="4092329"/>
            <a:ext cx="1338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WEDPWADPWPDGWPDLWADV</a:t>
            </a:r>
          </a:p>
          <a:p>
            <a:pPr algn="ctr"/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1.14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0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386B74BDD8AE4F897146AB15D0504F" ma:contentTypeVersion="11" ma:contentTypeDescription="Create a new document." ma:contentTypeScope="" ma:versionID="f314fc19cc81757bd9a72bbba36950ef">
  <xsd:schema xmlns:xsd="http://www.w3.org/2001/XMLSchema" xmlns:xs="http://www.w3.org/2001/XMLSchema" xmlns:p="http://schemas.microsoft.com/office/2006/metadata/properties" xmlns:ns3="9d71dc66-2ce2-4fa7-946a-79ef4f85df34" targetNamespace="http://schemas.microsoft.com/office/2006/metadata/properties" ma:root="true" ma:fieldsID="88fcfec987f7442b6217093e550796dd" ns3:_="">
    <xsd:import namespace="9d71dc66-2ce2-4fa7-946a-79ef4f85df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1dc66-2ce2-4fa7-946a-79ef4f85df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34643E-FBF0-4A2A-9F3D-8B6B798B72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71dc66-2ce2-4fa7-946a-79ef4f85df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39343A-5347-46C9-B331-804F27914E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41CBE3-FEE9-42BE-BB38-B00C54982EDA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9d71dc66-2ce2-4fa7-946a-79ef4f85df34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35177</TotalTime>
  <Words>1147</Words>
  <Application>Microsoft Office PowerPoint</Application>
  <PresentationFormat>Letter Paper (8.5x11 in)</PresentationFormat>
  <Paragraphs>166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Butler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Erkine, Alex</dc:creator>
  <cp:lastModifiedBy>Windows User</cp:lastModifiedBy>
  <cp:revision>170</cp:revision>
  <cp:lastPrinted>2021-12-27T18:24:18Z</cp:lastPrinted>
  <dcterms:created xsi:type="dcterms:W3CDTF">2021-11-24T19:52:30Z</dcterms:created>
  <dcterms:modified xsi:type="dcterms:W3CDTF">2022-02-02T16:51:36Z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0x0101003B386B74BDD8AE4F897146AB15D0504F</vt:lpwstr>
  </property>
</Properties>
</file>