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A40000"/>
    <a:srgbClr val="FFD9D9"/>
    <a:srgbClr val="FF818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2" y="-480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1556-387F-4C4D-9CCC-E001782B76BD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E460-CEEB-4008-97BF-CEBA9381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4415761" y="3371905"/>
            <a:ext cx="246409" cy="91440"/>
          </a:xfrm>
          <a:prstGeom prst="rect">
            <a:avLst/>
          </a:prstGeom>
          <a:solidFill>
            <a:srgbClr val="FFD9D9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417031" y="3269142"/>
            <a:ext cx="246409" cy="91440"/>
          </a:xfrm>
          <a:prstGeom prst="rect">
            <a:avLst/>
          </a:prstGeom>
          <a:solidFill>
            <a:srgbClr val="FF8181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17031" y="3876425"/>
            <a:ext cx="246409" cy="91440"/>
          </a:xfrm>
          <a:prstGeom prst="rect">
            <a:avLst/>
          </a:prstGeom>
          <a:solidFill>
            <a:srgbClr val="A40000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417031" y="3775567"/>
            <a:ext cx="246409" cy="91440"/>
          </a:xfrm>
          <a:prstGeom prst="rect">
            <a:avLst/>
          </a:prstGeom>
          <a:solidFill>
            <a:srgbClr val="FF0000">
              <a:alpha val="4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17031" y="3165068"/>
            <a:ext cx="246409" cy="91440"/>
          </a:xfrm>
          <a:prstGeom prst="rect">
            <a:avLst/>
          </a:prstGeom>
          <a:solidFill>
            <a:srgbClr val="FF4343">
              <a:alpha val="4666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96482" y="1074949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 synthesis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6482" y="1362116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 cloning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6482" y="1688222"/>
            <a:ext cx="3086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 in yeast and pool screening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6482" y="2937839"/>
            <a:ext cx="218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NGS and analyses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3160662" y="1172387"/>
            <a:ext cx="614001" cy="136045"/>
            <a:chOff x="3230914" y="779204"/>
            <a:chExt cx="614001" cy="13604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230914" y="779204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51133" y="821306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29059" y="852025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07174" y="877874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85792" y="915249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48051" y="852025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32262" y="877874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10189" y="800185"/>
              <a:ext cx="23774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 flipV="1">
            <a:off x="1903914" y="2759175"/>
            <a:ext cx="2896686" cy="803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Bent Arrow 4"/>
          <p:cNvSpPr/>
          <p:nvPr/>
        </p:nvSpPr>
        <p:spPr>
          <a:xfrm>
            <a:off x="4219575" y="2572765"/>
            <a:ext cx="581025" cy="183033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08946" y="2020930"/>
            <a:ext cx="941093" cy="345995"/>
          </a:xfrm>
          <a:custGeom>
            <a:avLst/>
            <a:gdLst>
              <a:gd name="connsiteX0" fmla="*/ 0 w 1266825"/>
              <a:gd name="connsiteY0" fmla="*/ 238816 h 345995"/>
              <a:gd name="connsiteX1" fmla="*/ 304800 w 1266825"/>
              <a:gd name="connsiteY1" fmla="*/ 691 h 345995"/>
              <a:gd name="connsiteX2" fmla="*/ 723900 w 1266825"/>
              <a:gd name="connsiteY2" fmla="*/ 305491 h 345995"/>
              <a:gd name="connsiteX3" fmla="*/ 1266825 w 1266825"/>
              <a:gd name="connsiteY3" fmla="*/ 334066 h 34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25" h="345995">
                <a:moveTo>
                  <a:pt x="0" y="238816"/>
                </a:moveTo>
                <a:cubicBezTo>
                  <a:pt x="92075" y="114197"/>
                  <a:pt x="184150" y="-10421"/>
                  <a:pt x="304800" y="691"/>
                </a:cubicBezTo>
                <a:cubicBezTo>
                  <a:pt x="425450" y="11803"/>
                  <a:pt x="563563" y="249929"/>
                  <a:pt x="723900" y="305491"/>
                </a:cubicBezTo>
                <a:cubicBezTo>
                  <a:pt x="884237" y="361053"/>
                  <a:pt x="1075531" y="347559"/>
                  <a:pt x="1266825" y="334066"/>
                </a:cubicBezTo>
              </a:path>
            </a:pathLst>
          </a:cu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3702145" y="2272018"/>
            <a:ext cx="513484" cy="158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1811382" y="1927048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DNA-binding domain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1733" y="18869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Activation domain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5380" y="2150738"/>
            <a:ext cx="345554" cy="279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136539" y="2118522"/>
            <a:ext cx="105825" cy="94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2779774" y="2184299"/>
            <a:ext cx="533400" cy="571500"/>
          </a:xfrm>
          <a:prstGeom prst="triangle">
            <a:avLst/>
          </a:prstGeom>
          <a:solidFill>
            <a:srgbClr val="0070C0"/>
          </a:solidFill>
          <a:ln w="412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14017" y="2293994"/>
            <a:ext cx="107024" cy="107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/>
          <p:cNvSpPr/>
          <p:nvPr/>
        </p:nvSpPr>
        <p:spPr>
          <a:xfrm>
            <a:off x="4091014" y="2293994"/>
            <a:ext cx="107024" cy="107024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4191175" y="2306920"/>
            <a:ext cx="69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sz="1000" dirty="0" smtClean="0"/>
              <a:t>Reporter </a:t>
            </a:r>
          </a:p>
          <a:p>
            <a:pPr algn="ctr">
              <a:lnSpc>
                <a:spcPct val="60000"/>
              </a:lnSpc>
            </a:pPr>
            <a:r>
              <a:rPr lang="en-US" sz="1000" dirty="0" smtClean="0"/>
              <a:t>gene</a:t>
            </a:r>
            <a:endParaRPr lang="en-US" sz="10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3915502" y="1272781"/>
            <a:ext cx="547064" cy="473109"/>
            <a:chOff x="2600037" y="963536"/>
            <a:chExt cx="547064" cy="473109"/>
          </a:xfrm>
        </p:grpSpPr>
        <p:grpSp>
          <p:nvGrpSpPr>
            <p:cNvPr id="71" name="Group 70"/>
            <p:cNvGrpSpPr/>
            <p:nvPr/>
          </p:nvGrpSpPr>
          <p:grpSpPr>
            <a:xfrm>
              <a:off x="2600037" y="1039672"/>
              <a:ext cx="313178" cy="313178"/>
              <a:chOff x="3443941" y="1205259"/>
              <a:chExt cx="313178" cy="313178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641718" y="974831"/>
              <a:ext cx="313178" cy="313178"/>
              <a:chOff x="3443941" y="1205259"/>
              <a:chExt cx="313178" cy="31317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698473" y="1049149"/>
              <a:ext cx="313178" cy="313178"/>
              <a:chOff x="3443941" y="1205259"/>
              <a:chExt cx="313178" cy="313178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755228" y="1123467"/>
              <a:ext cx="313178" cy="313178"/>
              <a:chOff x="3443941" y="1205259"/>
              <a:chExt cx="313178" cy="313178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831301" y="1058626"/>
              <a:ext cx="313178" cy="313178"/>
              <a:chOff x="3443941" y="1205259"/>
              <a:chExt cx="313178" cy="31317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33923" y="963536"/>
              <a:ext cx="313178" cy="313178"/>
              <a:chOff x="3443941" y="1205259"/>
              <a:chExt cx="313178" cy="31317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443941" y="1205259"/>
                <a:ext cx="313178" cy="31317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698966" y="1240910"/>
                <a:ext cx="43542" cy="43543"/>
              </a:xfrm>
              <a:custGeom>
                <a:avLst/>
                <a:gdLst>
                  <a:gd name="connsiteX0" fmla="*/ 0 w 43542"/>
                  <a:gd name="connsiteY0" fmla="*/ 0 h 43543"/>
                  <a:gd name="connsiteX1" fmla="*/ 43542 w 43542"/>
                  <a:gd name="connsiteY1" fmla="*/ 43543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542" h="43543">
                    <a:moveTo>
                      <a:pt x="0" y="0"/>
                    </a:moveTo>
                    <a:lnTo>
                      <a:pt x="43542" y="43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1" name="Oval 110"/>
          <p:cNvSpPr/>
          <p:nvPr/>
        </p:nvSpPr>
        <p:spPr>
          <a:xfrm>
            <a:off x="3433709" y="2588456"/>
            <a:ext cx="701507" cy="3975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Nuc</a:t>
            </a:r>
            <a:endParaRPr lang="en-US" sz="1400" dirty="0"/>
          </a:p>
        </p:txBody>
      </p:sp>
      <p:sp>
        <p:nvSpPr>
          <p:cNvPr id="113" name="Oval 112"/>
          <p:cNvSpPr/>
          <p:nvPr/>
        </p:nvSpPr>
        <p:spPr>
          <a:xfrm>
            <a:off x="1972203" y="2572766"/>
            <a:ext cx="701507" cy="3975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Nuc</a:t>
            </a:r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22130"/>
          <a:stretch/>
        </p:blipFill>
        <p:spPr>
          <a:xfrm>
            <a:off x="1490516" y="3151098"/>
            <a:ext cx="1400528" cy="8714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5788" b="24090"/>
          <a:stretch/>
        </p:blipFill>
        <p:spPr>
          <a:xfrm>
            <a:off x="3109387" y="3211607"/>
            <a:ext cx="1034193" cy="81960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616558" y="3673070"/>
            <a:ext cx="429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8256" y="3957101"/>
            <a:ext cx="79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3139675" y="3958144"/>
            <a:ext cx="79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Day 4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228809" y="2923876"/>
            <a:ext cx="587044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"/>
              </a:lnSpc>
            </a:pPr>
            <a:r>
              <a:rPr lang="en-US" sz="900" dirty="0" smtClean="0"/>
              <a:t>Growth Slope</a:t>
            </a:r>
            <a:endParaRPr 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975814" y="3135546"/>
            <a:ext cx="46713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900" dirty="0" smtClean="0"/>
              <a:t>seq1</a:t>
            </a:r>
            <a:br>
              <a:rPr lang="en-US" sz="900" dirty="0" smtClean="0"/>
            </a:br>
            <a:r>
              <a:rPr lang="en-US" sz="900" dirty="0" smtClean="0"/>
              <a:t>seq2</a:t>
            </a:r>
            <a:br>
              <a:rPr lang="en-US" sz="900" dirty="0" smtClean="0"/>
            </a:br>
            <a:r>
              <a:rPr lang="en-US" sz="900" dirty="0" smtClean="0"/>
              <a:t>seq3</a:t>
            </a:r>
            <a:br>
              <a:rPr lang="en-US" sz="900" dirty="0" smtClean="0"/>
            </a:br>
            <a:r>
              <a:rPr lang="en-US" sz="900" dirty="0" smtClean="0"/>
              <a:t>seq4</a:t>
            </a:r>
            <a:br>
              <a:rPr lang="en-US" sz="900" dirty="0" smtClean="0"/>
            </a:br>
            <a:r>
              <a:rPr lang="en-US" sz="900" dirty="0" smtClean="0"/>
              <a:t>seq5</a:t>
            </a:r>
            <a:br>
              <a:rPr lang="en-US" sz="900" dirty="0" smtClean="0"/>
            </a:br>
            <a:r>
              <a:rPr lang="en-US" sz="900" dirty="0" smtClean="0"/>
              <a:t>seq6</a:t>
            </a:r>
            <a:br>
              <a:rPr lang="en-US" sz="900" dirty="0" smtClean="0"/>
            </a:br>
            <a:r>
              <a:rPr lang="en-US" sz="900" dirty="0" smtClean="0"/>
              <a:t>seq7</a:t>
            </a:r>
            <a:br>
              <a:rPr lang="en-US" sz="900" dirty="0" smtClean="0"/>
            </a:br>
            <a:r>
              <a:rPr lang="en-US" sz="900" dirty="0" smtClean="0"/>
              <a:t>seq8</a:t>
            </a:r>
            <a:br>
              <a:rPr lang="en-US" sz="900" dirty="0" smtClean="0"/>
            </a:br>
            <a:r>
              <a:rPr lang="en-US" sz="900" dirty="0" smtClean="0"/>
              <a:t>seq9</a:t>
            </a:r>
            <a:br>
              <a:rPr lang="en-US" sz="900" dirty="0" smtClean="0"/>
            </a:br>
            <a:r>
              <a:rPr lang="en-US" sz="900" dirty="0" smtClean="0"/>
              <a:t>seq10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67949" y="3206353"/>
            <a:ext cx="54864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67949" y="3306663"/>
            <a:ext cx="54864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967949" y="3408413"/>
            <a:ext cx="54864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967949" y="3509510"/>
            <a:ext cx="54864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70816" y="3609034"/>
            <a:ext cx="54864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968676" y="3814349"/>
            <a:ext cx="54864" cy="54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7949" y="3714086"/>
            <a:ext cx="54864" cy="5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967949" y="3910476"/>
            <a:ext cx="54864" cy="54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67949" y="4014183"/>
            <a:ext cx="54864" cy="548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967949" y="4115500"/>
            <a:ext cx="54864" cy="548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00401" y="3152354"/>
            <a:ext cx="172434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</a:t>
            </a:r>
            <a:r>
              <a:rPr lang="en-US" sz="900" dirty="0" smtClean="0"/>
              <a:t>pm	              tpm</a:t>
            </a:r>
            <a:endParaRPr lang="en-US" sz="900" dirty="0"/>
          </a:p>
        </p:txBody>
      </p:sp>
      <p:sp>
        <p:nvSpPr>
          <p:cNvPr id="115" name="Rectangle 114"/>
          <p:cNvSpPr/>
          <p:nvPr/>
        </p:nvSpPr>
        <p:spPr>
          <a:xfrm>
            <a:off x="4417031" y="3474709"/>
            <a:ext cx="246409" cy="9144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417031" y="3573933"/>
            <a:ext cx="246409" cy="91440"/>
          </a:xfrm>
          <a:prstGeom prst="rect">
            <a:avLst/>
          </a:prstGeom>
          <a:solidFill>
            <a:schemeClr val="accent1">
              <a:lumMod val="75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417770" y="3673068"/>
            <a:ext cx="246409" cy="91440"/>
          </a:xfrm>
          <a:prstGeom prst="rect">
            <a:avLst/>
          </a:prstGeom>
          <a:solidFill>
            <a:schemeClr val="accent1">
              <a:lumMod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417031" y="3982169"/>
            <a:ext cx="246409" cy="91440"/>
          </a:xfrm>
          <a:prstGeom prst="rect">
            <a:avLst/>
          </a:prstGeom>
          <a:solidFill>
            <a:schemeClr val="accent1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415761" y="4084512"/>
            <a:ext cx="246409" cy="9144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9933" y="3028144"/>
            <a:ext cx="364796" cy="12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800"/>
              </a:lnSpc>
            </a:pP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>2.0</a:t>
            </a:r>
            <a:br>
              <a:rPr lang="en-US" sz="900" dirty="0"/>
            </a:br>
            <a:r>
              <a:rPr lang="en-US" sz="900" dirty="0" smtClean="0"/>
              <a:t>1.5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0.4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-1.4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-1.9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/>
              <a:t>-</a:t>
            </a:r>
            <a:r>
              <a:rPr lang="en-US" sz="900" dirty="0" smtClean="0"/>
              <a:t>2.1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2.2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2.4</a:t>
            </a:r>
            <a:endParaRPr lang="en-US" sz="900" dirty="0"/>
          </a:p>
          <a:p>
            <a:pPr algn="r">
              <a:lnSpc>
                <a:spcPts val="800"/>
              </a:lnSpc>
            </a:pPr>
            <a:r>
              <a:rPr lang="en-US" sz="900" dirty="0" smtClean="0"/>
              <a:t>-1.2</a:t>
            </a:r>
            <a:br>
              <a:rPr lang="en-US" sz="900" dirty="0" smtClean="0"/>
            </a:br>
            <a:r>
              <a:rPr lang="en-US" sz="900" dirty="0" smtClean="0"/>
              <a:t>-1.3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922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1"/>
          <a:stretch/>
        </p:blipFill>
        <p:spPr>
          <a:xfrm>
            <a:off x="4470400" y="1727200"/>
            <a:ext cx="3692266" cy="35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5BCBCC-D124-48EF-86DD-41B5B9A9E64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DF0768-79C0-4973-A121-8A23343637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0250F-D484-4D0C-8B21-1C703FD40B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10428</TotalTime>
  <Words>71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22</cp:revision>
  <cp:lastPrinted>2022-01-14T18:28:03Z</cp:lastPrinted>
  <dcterms:created xsi:type="dcterms:W3CDTF">2021-10-20T18:26:24Z</dcterms:created>
  <dcterms:modified xsi:type="dcterms:W3CDTF">2022-01-16T22:29:09Z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