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3" r:id="rId6"/>
    <p:sldId id="264" r:id="rId7"/>
    <p:sldId id="265" r:id="rId8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26" y="84"/>
      </p:cViewPr>
      <p:guideLst>
        <p:guide orient="horz" pos="288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tiff"/><Relationship Id="rId5" Type="http://schemas.openxmlformats.org/officeDocument/2006/relationships/image" Target="../media/image4.jpeg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7" Type="http://schemas.openxmlformats.org/officeDocument/2006/relationships/image" Target="../media/image23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5.tiff"/><Relationship Id="rId7" Type="http://schemas.microsoft.com/office/2007/relationships/hdphoto" Target="../media/hdphoto2.wdp"/><Relationship Id="rId12" Type="http://schemas.openxmlformats.org/officeDocument/2006/relationships/image" Target="../media/image32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microsoft.com/office/2007/relationships/hdphoto" Target="../media/hdphoto1.wdp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41" y="4559438"/>
            <a:ext cx="1645920" cy="2194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5" y="1383629"/>
            <a:ext cx="2087880" cy="2194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89" y="1743944"/>
            <a:ext cx="2743200" cy="219456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7500" r="7857" b="9881"/>
          <a:stretch/>
        </p:blipFill>
        <p:spPr>
          <a:xfrm>
            <a:off x="5547396" y="5619890"/>
            <a:ext cx="1089375" cy="10972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7596" r="7652" b="10318"/>
          <a:stretch/>
        </p:blipFill>
        <p:spPr>
          <a:xfrm>
            <a:off x="5547396" y="4357012"/>
            <a:ext cx="1100311" cy="10972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21" y="4553381"/>
            <a:ext cx="1645920" cy="21945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" y="4552406"/>
            <a:ext cx="1645920" cy="2194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08" y="1734869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8701" y="606996"/>
            <a:ext cx="4051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1 Single W and single D is sufficient for functionality of AD.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3289" y="3961043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3943" y="4226588"/>
            <a:ext cx="179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GGGGGGGGGGGG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-1.13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2030" y="5489720"/>
            <a:ext cx="179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GGGGGGGGGGGG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232" y="1103008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9792" y="1100635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07674" y="1065766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4558" y="395757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29256" y="3938160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8219" y="396283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0011" y="3499275"/>
            <a:ext cx="11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Exp. setup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5427" y="6704421"/>
            <a:ext cx="61776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 Single W and single D is sufficient for functionality of AD.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experimental setup: oligo pool synthesis, cloning in bacteria, transformation in yeast, screening for growth phenotype, isolation of pool DNA, NGS sequencing, data analytics.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individual sequences indicated in the inset table, where black dotes represent glycine, yellow dots represent tryptophan, and red dotes represent aspartic acid residues,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Y axis: Log2 growth slope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C, D, E, 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– same as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representing alternative sequences.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sequence tables are simplified to show only 1 W &amp; D and 5 W &amp; D. Sequences with 2 W &amp; D, 3 W &amp; D, and 4 W &amp; D fitting the same pattern of 0 to 9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glycines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inserted between aromatic and acidic patches are represented in plot below.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error bars accompany final sequence slopes. Error bars represent maximum and minimum growth slopes of the five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bioreps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associated with each sequence.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indicated sequences with Log2 growth slope and images of the </a:t>
            </a:r>
            <a:r>
              <a:rPr lang="el-G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-helix frontal view  for corresponding sequence.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86084" y="3615382"/>
            <a:ext cx="577606" cy="80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26" y="1201459"/>
            <a:ext cx="1491387" cy="64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68" y="1201459"/>
            <a:ext cx="1497787" cy="64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1" y="3998614"/>
            <a:ext cx="1490472" cy="582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Rectangle 56"/>
          <p:cNvSpPr/>
          <p:nvPr/>
        </p:nvSpPr>
        <p:spPr>
          <a:xfrm>
            <a:off x="178231" y="1100634"/>
            <a:ext cx="2098444" cy="28063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17890" y="1100634"/>
            <a:ext cx="4441050" cy="2807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8231" y="3944686"/>
            <a:ext cx="5131887" cy="2807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352626" y="3945234"/>
            <a:ext cx="1406314" cy="2807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52" y="3997412"/>
            <a:ext cx="1593915" cy="585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58" y="4002292"/>
            <a:ext cx="813480" cy="64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8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32" y="984321"/>
            <a:ext cx="274320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6" y="3193321"/>
            <a:ext cx="3840480" cy="219456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21332" y="3610356"/>
            <a:ext cx="363934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73130" y="4977959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15237" y="3374612"/>
            <a:ext cx="621675" cy="297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 smtClean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9" y="1006132"/>
            <a:ext cx="1645920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70" y="1006132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6242" y="403456"/>
            <a:ext cx="4733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2 Intermixing of acidic and aromatic residues  is beneficial for function.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5611" y="3227561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Functional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tAD %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133098" y="71566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845570" y="71566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83109" y="183233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33098" y="316999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636509" y="3167737"/>
            <a:ext cx="318534" cy="37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50117" y="317452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2218784" y="3227561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Functional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tAD %</a:t>
            </a:r>
            <a:endParaRPr lang="en-US" sz="9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723"/>
              </p:ext>
            </p:extLst>
          </p:nvPr>
        </p:nvGraphicFramePr>
        <p:xfrm>
          <a:off x="4342356" y="3278075"/>
          <a:ext cx="196229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12">
                  <a:extLst>
                    <a:ext uri="{9D8B030D-6E8A-4147-A177-3AD203B41FA5}">
                      <a16:colId xmlns:a16="http://schemas.microsoft.com/office/drawing/2014/main" val="1811988319"/>
                    </a:ext>
                  </a:extLst>
                </a:gridCol>
                <a:gridCol w="710783">
                  <a:extLst>
                    <a:ext uri="{9D8B030D-6E8A-4147-A177-3AD203B41FA5}">
                      <a16:colId xmlns:a16="http://schemas.microsoft.com/office/drawing/2014/main" val="1525886437"/>
                    </a:ext>
                  </a:extLst>
                </a:gridCol>
              </a:tblGrid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ML Features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ROC AUC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31547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0.61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092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 x pos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2016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tetrapep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0.78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74054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tetrapep x pos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31179"/>
                  </a:ext>
                </a:extLst>
              </a:tr>
              <a:tr h="3375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Tetrapep</a:t>
                      </a:r>
                      <a:r>
                        <a:rPr lang="en-US" sz="900" baseline="0" dirty="0" smtClean="0"/>
                        <a:t> x position + balance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9318"/>
                  </a:ext>
                </a:extLst>
              </a:tr>
              <a:tr h="337524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Tetrapep x position (Gcn4) – predict wd12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15813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Shallow NNet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0.90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112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54005" y="5530950"/>
            <a:ext cx="57560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 Balance and intermixing of acidic and aromatic residues  is beneficial for function. A 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X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score calculated using formula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nW-nD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Y axis: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% of functional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pool of sequences containing all combinations of W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D for 12 positions (3968 sequences total).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 =n(WD)+n(DW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Y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% of functional sequences in the pool of sequences containing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combinations of 6 W and 6 D (906 sequences total).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N=n( [WYF][DE] ) + n( [DE][WYF] ), Y axis: % of functional sequences in the pool of sequences from Gcn4 random peptide library with 6 [WYF] and 6 [DE] (3018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sequences total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% of functional sequences in the pool of sequences that contain a certain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tetrapeptide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motif, Y axis: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etrapeptide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motifs.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Starting amino acid position of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tetrapeptide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 for the wd12 library, Y axis: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 sequence combinations for tetra-peptides containing D 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W, Tile fill: % of functional sequences in the pool of sequences that have a certain motif at a certain position.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X axis: Starting amino acid position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tetrapeptide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for Gcn4 library,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 axis: 16 sequence combinations for tetra-peptides containing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[DE]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[WYF],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Tile fill: % of functional sequences in the pool of sequences that have a certain motif at a certain position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ML accuracy on hold out testing set measured with ROC AUC.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0395" y="874447"/>
            <a:ext cx="55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 = 6</a:t>
            </a:r>
            <a:br>
              <a:rPr lang="en-US" sz="1100" dirty="0" smtClean="0"/>
            </a:br>
            <a:r>
              <a:rPr lang="en-US" sz="1100" dirty="0" smtClean="0"/>
              <a:t>D = 6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73299" y="2105111"/>
            <a:ext cx="76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WYF = 6</a:t>
            </a:r>
            <a:br>
              <a:rPr lang="en-US" sz="1100" dirty="0" smtClean="0"/>
            </a:br>
            <a:r>
              <a:rPr lang="en-US" sz="1100" dirty="0" smtClean="0"/>
              <a:t>DE = 6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756698" y="1045338"/>
            <a:ext cx="634327" cy="298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>
                <a:solidFill>
                  <a:srgbClr val="C00000"/>
                </a:solidFill>
              </a:rPr>
              <a:t>● - [DE]</a:t>
            </a:r>
            <a:endParaRPr lang="en-US" sz="800" dirty="0" smtClean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 smtClean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90881" y="1302172"/>
            <a:ext cx="363934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6698" y="1432960"/>
            <a:ext cx="51810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</a:t>
            </a: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698" y="152187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56698" y="1615725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6698" y="1709103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56698" y="1796683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56698" y="1884520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FFC000"/>
                </a:solidFill>
              </a:rPr>
              <a:t>●●</a:t>
            </a:r>
            <a:r>
              <a:rPr lang="en-US" sz="1000" dirty="0" smtClean="0">
                <a:solidFill>
                  <a:srgbClr val="C00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6698" y="1972472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59680" y="2053989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59680" y="2140220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9680" y="2227603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59680" y="2323916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59680" y="2412848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59680" y="2500231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9680" y="2594563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9680" y="2673348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56698" y="1340520"/>
            <a:ext cx="50738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●●</a:t>
            </a:r>
            <a:r>
              <a:rPr lang="en-US" sz="1000" dirty="0" smtClean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9251" y="71566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70148" y="4182071"/>
            <a:ext cx="51810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</a:t>
            </a: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70148" y="4005555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70148" y="3910176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70148" y="435280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70148" y="373680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70148" y="4449481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FFC000"/>
                </a:solidFill>
              </a:rPr>
              <a:t>●●</a:t>
            </a:r>
            <a:r>
              <a:rPr lang="en-US" sz="1000" dirty="0" smtClean="0">
                <a:solidFill>
                  <a:srgbClr val="C00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70148" y="4716503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73130" y="4806910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73130" y="3822531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73130" y="408898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73130" y="462344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73130" y="4261529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73130" y="452833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8609" y="3646850"/>
            <a:ext cx="50738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●●</a:t>
            </a:r>
            <a:r>
              <a:rPr lang="en-US" sz="1000" dirty="0" smtClean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73130" y="488993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6131" y="719724"/>
            <a:ext cx="3454460" cy="2491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649250" y="718779"/>
            <a:ext cx="2760765" cy="2491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55878" y="3251467"/>
            <a:ext cx="3922737" cy="2156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14118" y="3251466"/>
            <a:ext cx="2285954" cy="2156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759692" y="2747185"/>
            <a:ext cx="93480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N </a:t>
            </a:r>
            <a:r>
              <a:rPr lang="en-US" sz="800" dirty="0" smtClean="0">
                <a:sym typeface="Wingdings" panose="05000000000000000000" pitchFamily="2" charset="2"/>
              </a:rPr>
              <a:t> C</a:t>
            </a:r>
          </a:p>
          <a:p>
            <a:pPr>
              <a:lnSpc>
                <a:spcPts val="800"/>
              </a:lnSpc>
            </a:pPr>
            <a:r>
              <a:rPr lang="en-US" sz="800" dirty="0" smtClean="0">
                <a:sym typeface="Wingdings" panose="05000000000000000000" pitchFamily="2" charset="2"/>
              </a:rPr>
              <a:t>terminus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802994" y="5064780"/>
            <a:ext cx="93480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N </a:t>
            </a:r>
            <a:r>
              <a:rPr lang="en-US" sz="800" dirty="0" smtClean="0">
                <a:sym typeface="Wingdings" panose="05000000000000000000" pitchFamily="2" charset="2"/>
              </a:rPr>
              <a:t> C</a:t>
            </a:r>
          </a:p>
          <a:p>
            <a:pPr>
              <a:lnSpc>
                <a:spcPts val="800"/>
              </a:lnSpc>
            </a:pPr>
            <a:r>
              <a:rPr lang="en-US" sz="800" dirty="0" smtClean="0">
                <a:sym typeface="Wingdings" panose="05000000000000000000" pitchFamily="2" charset="2"/>
              </a:rPr>
              <a:t>terminus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0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0" y="913971"/>
            <a:ext cx="2194560" cy="21945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6"/>
          <a:stretch/>
        </p:blipFill>
        <p:spPr>
          <a:xfrm>
            <a:off x="2047969" y="913971"/>
            <a:ext cx="2045876" cy="2194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6" y="837915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6242" y="403456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3 Ds flanking W cluster is beneficial for AD functionality.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176" y="79034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47860" y="79034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175" y="321113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5882" y="6184642"/>
            <a:ext cx="56330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 General end position of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or Ds flanking W cluster is beneficial for AD functionality.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X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position of D (red line) or W (yellow line) within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 axis: % of functional sequences in the pool of sequences containing all combinations of W and D for 12 positions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(3968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sequences total).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Y axis same as in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X axis: size of W cluster preceding indicated end cap for sequences representing each line.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same as B calculated for Gcn4 library using [WFY] instead of just W and [DE] instead of just D. 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sequences with indicated growth slopes. Red dots represent D and yellow dots represent W.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sequence constructs of different starred sequences in previous figure 3 plots, to help visualize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sequences described in each plot. AlphaFold2 predicted structure displayed above sequence for (     ) and (       ) sequences.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9" y="3298822"/>
            <a:ext cx="3800960" cy="2743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98420" y="782645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324280" y="855693"/>
            <a:ext cx="119519" cy="24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8513" y="837915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Gal4 (wd12) C-terminus 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56131" y="719724"/>
            <a:ext cx="3935810" cy="2491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38378" y="719724"/>
            <a:ext cx="2447288" cy="2491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5132" y="837915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Gcn4 C-terminus 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56131" y="3253850"/>
            <a:ext cx="4225368" cy="2824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37542" y="3255784"/>
            <a:ext cx="2148123" cy="2824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59153" y="320733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  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67282" y="3207337"/>
            <a:ext cx="14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Sequence Constructs</a:t>
            </a:r>
            <a:r>
              <a:rPr lang="en-US" b="1" dirty="0" smtClean="0"/>
              <a:t>    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3178559" y="1371588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8884" y="1873377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55397" y="1378462"/>
            <a:ext cx="22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44441" y="1927599"/>
            <a:ext cx="317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175" y="3838618"/>
            <a:ext cx="408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6131" y="5631933"/>
            <a:ext cx="4641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****</a:t>
            </a:r>
            <a:endParaRPr lang="en-US" b="1" dirty="0"/>
          </a:p>
        </p:txBody>
      </p:sp>
      <p:sp>
        <p:nvSpPr>
          <p:cNvPr id="19" name="Isosceles Triangle 18"/>
          <p:cNvSpPr/>
          <p:nvPr/>
        </p:nvSpPr>
        <p:spPr>
          <a:xfrm>
            <a:off x="4497701" y="4017677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406339" y="3832856"/>
            <a:ext cx="24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</a:t>
            </a:r>
            <a:endParaRPr lang="en-US" b="1" dirty="0"/>
          </a:p>
        </p:txBody>
      </p:sp>
      <p:sp>
        <p:nvSpPr>
          <p:cNvPr id="24" name="Freeform 23"/>
          <p:cNvSpPr/>
          <p:nvPr/>
        </p:nvSpPr>
        <p:spPr>
          <a:xfrm>
            <a:off x="4588039" y="3959753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61660" y="3927780"/>
            <a:ext cx="171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........xxxxxxx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4497701" y="5774589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15208" y="5584665"/>
            <a:ext cx="3597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</a:t>
            </a:r>
            <a:endParaRPr lang="en-US" b="1" dirty="0"/>
          </a:p>
        </p:txBody>
      </p:sp>
      <p:sp>
        <p:nvSpPr>
          <p:cNvPr id="50" name="Freeform 49"/>
          <p:cNvSpPr/>
          <p:nvPr/>
        </p:nvSpPr>
        <p:spPr>
          <a:xfrm>
            <a:off x="4588039" y="5716665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84520" y="5677072"/>
            <a:ext cx="171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ourier New" panose="02070309020205020404" pitchFamily="49" charset="0"/>
              </a:rPr>
              <a:t>........................</a:t>
            </a:r>
            <a:r>
              <a:rPr lang="el-GR" sz="1000" dirty="0" smtClean="0">
                <a:cs typeface="Courier New" panose="02070309020205020404" pitchFamily="49" charset="0"/>
              </a:rPr>
              <a:t>ϕϕϕ</a:t>
            </a:r>
            <a:r>
              <a:rPr lang="en-US" sz="10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endParaRPr lang="en-US" sz="1000" dirty="0">
              <a:cs typeface="Courier New" panose="02070309020205020404" pitchFamily="49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488747" y="4488835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410993" y="4284672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</a:t>
            </a:r>
            <a:endParaRPr lang="en-US" b="1" dirty="0"/>
          </a:p>
        </p:txBody>
      </p:sp>
      <p:sp>
        <p:nvSpPr>
          <p:cNvPr id="54" name="Freeform 53"/>
          <p:cNvSpPr/>
          <p:nvPr/>
        </p:nvSpPr>
        <p:spPr>
          <a:xfrm>
            <a:off x="4579085" y="4430911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752706" y="4391318"/>
            <a:ext cx="171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endParaRPr lang="en-US" sz="10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4497701" y="4975739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19947" y="4771576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****</a:t>
            </a:r>
            <a:endParaRPr lang="en-US" b="1" dirty="0"/>
          </a:p>
        </p:txBody>
      </p:sp>
      <p:sp>
        <p:nvSpPr>
          <p:cNvPr id="58" name="Freeform 57"/>
          <p:cNvSpPr/>
          <p:nvPr/>
        </p:nvSpPr>
        <p:spPr>
          <a:xfrm>
            <a:off x="4588039" y="4917815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761660" y="4878222"/>
            <a:ext cx="171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r>
              <a:rPr lang="en-U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endParaRPr lang="en-US" sz="10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51048" y="3527791"/>
            <a:ext cx="17424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ourier New" panose="02070309020205020404" pitchFamily="49" charset="0"/>
              </a:rPr>
              <a:t>. = G (</a:t>
            </a:r>
            <a:r>
              <a:rPr lang="en-US" sz="1000" dirty="0" err="1" smtClean="0">
                <a:cs typeface="Courier New" panose="02070309020205020404" pitchFamily="49" charset="0"/>
              </a:rPr>
              <a:t>Gly</a:t>
            </a:r>
            <a:r>
              <a:rPr lang="en-US" sz="1000" dirty="0" smtClean="0">
                <a:cs typeface="Courier New" panose="02070309020205020404" pitchFamily="49" charset="0"/>
              </a:rPr>
              <a:t>)</a:t>
            </a:r>
            <a:r>
              <a:rPr lang="en-US" sz="1000" dirty="0"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cs typeface="Courier New" panose="02070309020205020404" pitchFamily="49" charset="0"/>
              </a:rPr>
              <a:t> x = W or D</a:t>
            </a:r>
          </a:p>
          <a:p>
            <a:r>
              <a:rPr lang="en-US" sz="10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● </a:t>
            </a:r>
            <a:r>
              <a:rPr lang="en-US" sz="1000" dirty="0" smtClean="0">
                <a:cs typeface="Courier New" panose="02070309020205020404" pitchFamily="49" charset="0"/>
              </a:rPr>
              <a:t>= D (Asp)	 </a:t>
            </a:r>
            <a:r>
              <a:rPr lang="en-US" sz="10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● </a:t>
            </a:r>
            <a:r>
              <a:rPr lang="en-US" sz="1000" dirty="0" smtClean="0">
                <a:cs typeface="Courier New" panose="02070309020205020404" pitchFamily="49" charset="0"/>
              </a:rPr>
              <a:t>= W (</a:t>
            </a:r>
            <a:r>
              <a:rPr lang="en-US" sz="1000" dirty="0" err="1" smtClean="0">
                <a:cs typeface="Courier New" panose="02070309020205020404" pitchFamily="49" charset="0"/>
              </a:rPr>
              <a:t>Trp</a:t>
            </a:r>
            <a:r>
              <a:rPr lang="en-US" sz="1000" dirty="0" smtClean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51048" y="5219303"/>
            <a:ext cx="17424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ourier New" panose="02070309020205020404" pitchFamily="49" charset="0"/>
              </a:rPr>
              <a:t>. = Any amino acid</a:t>
            </a:r>
            <a:r>
              <a:rPr lang="en-US" sz="1000" dirty="0">
                <a:cs typeface="Courier New" panose="02070309020205020404" pitchFamily="49" charset="0"/>
              </a:rPr>
              <a:t/>
            </a:r>
            <a:br>
              <a:rPr lang="en-US" sz="1000" dirty="0">
                <a:cs typeface="Courier New" panose="02070309020205020404" pitchFamily="49" charset="0"/>
              </a:rPr>
            </a:br>
            <a:r>
              <a:rPr lang="el-GR" sz="1000" dirty="0" smtClean="0">
                <a:cs typeface="Courier New" panose="02070309020205020404" pitchFamily="49" charset="0"/>
              </a:rPr>
              <a:t>ϕ</a:t>
            </a:r>
            <a:r>
              <a:rPr lang="en-US" sz="1000" dirty="0" smtClean="0">
                <a:cs typeface="Courier New" panose="02070309020205020404" pitchFamily="49" charset="0"/>
              </a:rPr>
              <a:t> = [AVILMWYF]</a:t>
            </a:r>
            <a:r>
              <a:rPr lang="en-US" sz="1000" dirty="0"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● </a:t>
            </a:r>
            <a:r>
              <a:rPr lang="en-US" sz="1000" dirty="0" smtClean="0">
                <a:cs typeface="Courier New" panose="02070309020205020404" pitchFamily="49" charset="0"/>
              </a:rPr>
              <a:t>= [WYF]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70" y="4142443"/>
            <a:ext cx="755637" cy="3657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53" y="4681099"/>
            <a:ext cx="837967" cy="32004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06833" y="7426364"/>
            <a:ext cx="408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39784" y="7422427"/>
            <a:ext cx="4641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5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3" y="3278528"/>
            <a:ext cx="2560320" cy="256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53" y="776825"/>
            <a:ext cx="192024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441" y="1158130"/>
            <a:ext cx="2902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537" y="72813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00556" y="712505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536" y="335037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604" y="328008"/>
            <a:ext cx="569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4 Formation of the amphipathic </a:t>
            </a:r>
            <a:r>
              <a:rPr lang="el-G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-helix is generally detrimental for AD functionality, while insertion of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it is beneficial.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0211" y="337568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9793" y="3556322"/>
            <a:ext cx="423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0-P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766263" y="3562405"/>
            <a:ext cx="386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3-P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-5564557" y="681230"/>
            <a:ext cx="492656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WEDPWADPWPDGWPDLWADV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1.14 slope</a:t>
            </a:r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WNDYWTDSWADYWYDFWYDV -4.26 slope</a:t>
            </a:r>
            <a:endParaRPr lang="en-US" dirty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WFDSWDDFWCDCWCDCWSDF -4.12 slope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updated numbers to reflect in the paper: 107975 total sequences, (19.6% function)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725" y="5855586"/>
            <a:ext cx="5699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 Formation of the amphipathic </a:t>
            </a:r>
            <a:r>
              <a:rPr lang="el-G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-helix is generally detrimental for AD functionality, while insertion of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it is beneficial.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graphical representation of sequences for the WD5 library, each member of which has five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five Ds, and ten random amino acids between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Ds represented by black dots/circles.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Y axis: % of functional sequences in the WD5 library. X axis: % of </a:t>
            </a:r>
            <a:r>
              <a:rPr lang="el-G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-helix predicted by SPOT-1D algorithm for each set of sequences from WD5 library.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Y axis: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% of functional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sequences. X axis: count of corresponding amino acid residues between set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Ds of WD5 library.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3D structures of sequences with varying number of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residues.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serial dilution assay testing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functionality. (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 sequence is represented in both plot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7750" r="40067" b="11688"/>
          <a:stretch/>
        </p:blipFill>
        <p:spPr>
          <a:xfrm>
            <a:off x="4827631" y="4724591"/>
            <a:ext cx="573073" cy="9975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20530" r="43523" b="11946"/>
          <a:stretch/>
        </p:blipFill>
        <p:spPr>
          <a:xfrm>
            <a:off x="5422760" y="4724626"/>
            <a:ext cx="569536" cy="9940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91603" y="4700871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 codon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2462" y="484329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GGGGDFDLDMLGDFDLDMLG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82462" y="4985723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DDDDDDDDDDWWWWWWWWWW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2462" y="5128149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DWDWDWDWDWDWDWDWDWDW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82462" y="527057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WEDPWADPWPDGWPDLWADV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2462" y="5413001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WNDYWTDSWADYWYDFWYDV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82462" y="555542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WFDSWDDFWCDCWCDCWSDF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8639" y="4535820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1988" y="4535820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2590" y="443686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29404" y="3959128"/>
            <a:ext cx="405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2-P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757248" y="3962474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dirty="0" smtClean="0"/>
              <a:t>-P</a:t>
            </a:r>
            <a:endParaRPr lang="en-US" sz="1050" dirty="0"/>
          </a:p>
        </p:txBody>
      </p:sp>
      <p:sp>
        <p:nvSpPr>
          <p:cNvPr id="50" name="Rectangle 49"/>
          <p:cNvSpPr/>
          <p:nvPr/>
        </p:nvSpPr>
        <p:spPr>
          <a:xfrm>
            <a:off x="752518" y="769079"/>
            <a:ext cx="3177899" cy="2560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71503" y="769079"/>
            <a:ext cx="2071119" cy="2560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50211" y="3371321"/>
            <a:ext cx="2596895" cy="2460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87749" y="4474435"/>
            <a:ext cx="2654874" cy="135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87748" y="3370290"/>
            <a:ext cx="2654874" cy="1055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354">
            <a:off x="770932" y="1036543"/>
            <a:ext cx="28575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7" b="22951"/>
          <a:stretch/>
        </p:blipFill>
        <p:spPr>
          <a:xfrm>
            <a:off x="2214914" y="1905625"/>
            <a:ext cx="1688965" cy="1409075"/>
          </a:xfrm>
          <a:prstGeom prst="rect">
            <a:avLst/>
          </a:prstGeom>
        </p:spPr>
      </p:pic>
      <p:sp>
        <p:nvSpPr>
          <p:cNvPr id="56" name="Isosceles Triangle 55"/>
          <p:cNvSpPr/>
          <p:nvPr/>
        </p:nvSpPr>
        <p:spPr>
          <a:xfrm>
            <a:off x="834690" y="1280602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25028" y="1222678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288176" y="791032"/>
            <a:ext cx="29020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Amphipathic Template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3883" y="1790809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Side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1"/>
          <a:stretch/>
        </p:blipFill>
        <p:spPr>
          <a:xfrm>
            <a:off x="3933525" y="3292957"/>
            <a:ext cx="824891" cy="914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297309" y="2681763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Top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4"/>
          <a:stretch/>
        </p:blipFill>
        <p:spPr>
          <a:xfrm>
            <a:off x="4018452" y="3725755"/>
            <a:ext cx="874691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/>
          <a:stretch/>
        </p:blipFill>
        <p:spPr>
          <a:xfrm>
            <a:off x="5046496" y="3246872"/>
            <a:ext cx="98470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85" y="3706186"/>
            <a:ext cx="1028700" cy="822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7464" y="3938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347543" y="52156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88816" y="690969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39343A-5347-46C9-B331-804F27914E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34643E-FBF0-4A2A-9F3D-8B6B798B7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41CBE3-FEE9-42BE-BB38-B00C54982EDA}">
  <ds:schemaRefs>
    <ds:schemaRef ds:uri="http://purl.org/dc/terms/"/>
    <ds:schemaRef ds:uri="http://schemas.openxmlformats.org/package/2006/metadata/core-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52286</TotalTime>
  <Words>1197</Words>
  <Application>Microsoft Office PowerPoint</Application>
  <PresentationFormat>Letter Paper (8.5x11 in)</PresentationFormat>
  <Paragraphs>171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141</cp:revision>
  <cp:lastPrinted>2021-12-27T18:24:18Z</cp:lastPrinted>
  <dcterms:created xsi:type="dcterms:W3CDTF">2021-11-24T19:52:30Z</dcterms:created>
  <dcterms:modified xsi:type="dcterms:W3CDTF">2022-01-26T19:14:33Z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