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A40000"/>
    <a:srgbClr val="FFD9D9"/>
    <a:srgbClr val="FF818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-50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1556-387F-4C4D-9CCC-E001782B76B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22130"/>
          <a:stretch/>
        </p:blipFill>
        <p:spPr>
          <a:xfrm>
            <a:off x="1490516" y="3198723"/>
            <a:ext cx="1400528" cy="871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5788" b="24090"/>
          <a:stretch/>
        </p:blipFill>
        <p:spPr>
          <a:xfrm>
            <a:off x="3109387" y="3246532"/>
            <a:ext cx="1034193" cy="81960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736" y="3185793"/>
            <a:ext cx="187271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pm (transcripts/million)          tpm</a:t>
            </a:r>
            <a:endParaRPr lang="en-US" sz="900" dirty="0"/>
          </a:p>
        </p:txBody>
      </p:sp>
      <p:sp>
        <p:nvSpPr>
          <p:cNvPr id="144" name="Oval 143"/>
          <p:cNvSpPr/>
          <p:nvPr/>
        </p:nvSpPr>
        <p:spPr>
          <a:xfrm>
            <a:off x="3802726" y="1501432"/>
            <a:ext cx="182880" cy="18288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1620000">
            <a:off x="3892549" y="1502854"/>
            <a:ext cx="100584" cy="274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415761" y="3419530"/>
            <a:ext cx="246409" cy="91440"/>
          </a:xfrm>
          <a:prstGeom prst="rect">
            <a:avLst/>
          </a:prstGeom>
          <a:solidFill>
            <a:srgbClr val="FFD9D9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417031" y="3316767"/>
            <a:ext cx="246409" cy="91440"/>
          </a:xfrm>
          <a:prstGeom prst="rect">
            <a:avLst/>
          </a:prstGeom>
          <a:solidFill>
            <a:srgbClr val="FF8181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17031" y="3924050"/>
            <a:ext cx="246409" cy="91440"/>
          </a:xfrm>
          <a:prstGeom prst="rect">
            <a:avLst/>
          </a:prstGeom>
          <a:solidFill>
            <a:srgbClr val="A40000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417031" y="3823192"/>
            <a:ext cx="246409" cy="91440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7031" y="3212693"/>
            <a:ext cx="246409" cy="91440"/>
          </a:xfrm>
          <a:prstGeom prst="rect">
            <a:avLst/>
          </a:prstGeom>
          <a:solidFill>
            <a:srgbClr val="FF4343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6482" y="1074949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synthesis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8862" y="1367831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cloning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6482" y="1688222"/>
            <a:ext cx="3086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in yeast and pool screening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6481" y="2985464"/>
            <a:ext cx="243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counts for each day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903914" y="2759175"/>
            <a:ext cx="2896686" cy="803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Bent Arrow 4"/>
          <p:cNvSpPr/>
          <p:nvPr/>
        </p:nvSpPr>
        <p:spPr>
          <a:xfrm>
            <a:off x="4181475" y="2506445"/>
            <a:ext cx="581025" cy="249353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27996" y="2061285"/>
            <a:ext cx="461563" cy="206230"/>
          </a:xfrm>
          <a:custGeom>
            <a:avLst/>
            <a:gdLst>
              <a:gd name="connsiteX0" fmla="*/ 0 w 1266825"/>
              <a:gd name="connsiteY0" fmla="*/ 238816 h 345995"/>
              <a:gd name="connsiteX1" fmla="*/ 304800 w 1266825"/>
              <a:gd name="connsiteY1" fmla="*/ 691 h 345995"/>
              <a:gd name="connsiteX2" fmla="*/ 723900 w 1266825"/>
              <a:gd name="connsiteY2" fmla="*/ 305491 h 345995"/>
              <a:gd name="connsiteX3" fmla="*/ 1266825 w 1266825"/>
              <a:gd name="connsiteY3" fmla="*/ 334066 h 34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345995">
                <a:moveTo>
                  <a:pt x="0" y="238816"/>
                </a:moveTo>
                <a:cubicBezTo>
                  <a:pt x="92075" y="114197"/>
                  <a:pt x="184150" y="-10421"/>
                  <a:pt x="304800" y="691"/>
                </a:cubicBezTo>
                <a:cubicBezTo>
                  <a:pt x="425450" y="11803"/>
                  <a:pt x="563563" y="249929"/>
                  <a:pt x="723900" y="305491"/>
                </a:cubicBezTo>
                <a:cubicBezTo>
                  <a:pt x="884237" y="361053"/>
                  <a:pt x="1075531" y="347559"/>
                  <a:pt x="1266825" y="334066"/>
                </a:cubicBezTo>
              </a:path>
            </a:pathLst>
          </a:cu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425920" y="2157718"/>
            <a:ext cx="600204" cy="1584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811382" y="192704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DNA-binding domain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288642" y="1867578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Activation domain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5380" y="2150738"/>
            <a:ext cx="345554" cy="27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36514" y="2051847"/>
            <a:ext cx="105825" cy="94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2779774" y="2184299"/>
            <a:ext cx="533400" cy="571500"/>
          </a:xfrm>
          <a:prstGeom prst="triangle">
            <a:avLst/>
          </a:prstGeom>
          <a:solidFill>
            <a:srgbClr val="0070C0"/>
          </a:solidFill>
          <a:ln w="412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34360" y="2166947"/>
            <a:ext cx="137160" cy="13716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/>
          <p:cNvSpPr/>
          <p:nvPr/>
        </p:nvSpPr>
        <p:spPr>
          <a:xfrm>
            <a:off x="3585694" y="2166787"/>
            <a:ext cx="137160" cy="137160"/>
          </a:xfrm>
          <a:prstGeom prst="ellipse">
            <a:avLst/>
          </a:prstGeom>
          <a:solidFill>
            <a:srgbClr val="FFCC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4077125" y="2150957"/>
            <a:ext cx="789723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1000" dirty="0" smtClean="0"/>
              <a:t>Survival gene</a:t>
            </a:r>
            <a:r>
              <a:rPr lang="en-US" sz="1000" dirty="0"/>
              <a:t> </a:t>
            </a:r>
            <a:r>
              <a:rPr lang="en-US" sz="1000" dirty="0" smtClean="0"/>
              <a:t>for cell growth</a:t>
            </a:r>
            <a:endParaRPr lang="en-US" sz="1000" dirty="0" smtClean="0"/>
          </a:p>
        </p:txBody>
      </p:sp>
      <p:sp>
        <p:nvSpPr>
          <p:cNvPr id="111" name="Oval 110"/>
          <p:cNvSpPr/>
          <p:nvPr/>
        </p:nvSpPr>
        <p:spPr>
          <a:xfrm>
            <a:off x="3424752" y="2542238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Nuc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1972203" y="257276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Nuc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16558" y="3720695"/>
            <a:ext cx="429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8256" y="4004726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138098" y="4004726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4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1407" y="2906311"/>
            <a:ext cx="841567" cy="30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dirty="0" smtClean="0"/>
              <a:t>Log2 </a:t>
            </a:r>
            <a:br>
              <a:rPr lang="en-US" sz="900" dirty="0" smtClean="0"/>
            </a:br>
            <a:r>
              <a:rPr lang="en-US" sz="900" dirty="0" smtClean="0"/>
              <a:t>Growth Slope</a:t>
            </a:r>
            <a:endParaRPr 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975814" y="3183171"/>
            <a:ext cx="46713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dirty="0" smtClean="0"/>
              <a:t>seq1</a:t>
            </a:r>
            <a:br>
              <a:rPr lang="en-US" sz="900" dirty="0" smtClean="0"/>
            </a:br>
            <a:r>
              <a:rPr lang="en-US" sz="900" dirty="0" smtClean="0"/>
              <a:t>seq2</a:t>
            </a:r>
            <a:br>
              <a:rPr lang="en-US" sz="900" dirty="0" smtClean="0"/>
            </a:br>
            <a:r>
              <a:rPr lang="en-US" sz="900" dirty="0" smtClean="0"/>
              <a:t>seq3</a:t>
            </a:r>
            <a:br>
              <a:rPr lang="en-US" sz="900" dirty="0" smtClean="0"/>
            </a:br>
            <a:r>
              <a:rPr lang="en-US" sz="900" dirty="0" smtClean="0"/>
              <a:t>seq4</a:t>
            </a:r>
            <a:br>
              <a:rPr lang="en-US" sz="900" dirty="0" smtClean="0"/>
            </a:br>
            <a:r>
              <a:rPr lang="en-US" sz="900" dirty="0" smtClean="0"/>
              <a:t>seq5</a:t>
            </a:r>
            <a:br>
              <a:rPr lang="en-US" sz="900" dirty="0" smtClean="0"/>
            </a:br>
            <a:r>
              <a:rPr lang="en-US" sz="900" dirty="0" smtClean="0"/>
              <a:t>seq6</a:t>
            </a:r>
            <a:br>
              <a:rPr lang="en-US" sz="900" dirty="0" smtClean="0"/>
            </a:br>
            <a:r>
              <a:rPr lang="en-US" sz="900" dirty="0" smtClean="0"/>
              <a:t>seq7</a:t>
            </a:r>
            <a:br>
              <a:rPr lang="en-US" sz="900" dirty="0" smtClean="0"/>
            </a:br>
            <a:r>
              <a:rPr lang="en-US" sz="900" dirty="0" smtClean="0"/>
              <a:t>seq8</a:t>
            </a:r>
            <a:br>
              <a:rPr lang="en-US" sz="900" dirty="0" smtClean="0"/>
            </a:br>
            <a:r>
              <a:rPr lang="en-US" sz="900" dirty="0" smtClean="0"/>
              <a:t>seq9</a:t>
            </a:r>
            <a:br>
              <a:rPr lang="en-US" sz="900" dirty="0" smtClean="0"/>
            </a:br>
            <a:r>
              <a:rPr lang="en-US" sz="900" dirty="0" smtClean="0"/>
              <a:t>seq10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67949" y="3253978"/>
            <a:ext cx="548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67949" y="3354288"/>
            <a:ext cx="54864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67949" y="3456038"/>
            <a:ext cx="54864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967949" y="3557135"/>
            <a:ext cx="54864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70816" y="3656659"/>
            <a:ext cx="54864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968676" y="3861974"/>
            <a:ext cx="54864" cy="54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7949" y="3761711"/>
            <a:ext cx="54864" cy="5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67949" y="3958101"/>
            <a:ext cx="54864" cy="54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7949" y="4061808"/>
            <a:ext cx="54864" cy="548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967949" y="4163125"/>
            <a:ext cx="54864" cy="548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417031" y="3522334"/>
            <a:ext cx="246409" cy="914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417031" y="3621558"/>
            <a:ext cx="246409" cy="91440"/>
          </a:xfrm>
          <a:prstGeom prst="rect">
            <a:avLst/>
          </a:prstGeom>
          <a:solidFill>
            <a:schemeClr val="accent1">
              <a:lumMod val="75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417770" y="3720693"/>
            <a:ext cx="246409" cy="91440"/>
          </a:xfrm>
          <a:prstGeom prst="rect">
            <a:avLst/>
          </a:prstGeom>
          <a:solidFill>
            <a:schemeClr val="accent1">
              <a:lumMod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417031" y="4029794"/>
            <a:ext cx="246409" cy="91440"/>
          </a:xfrm>
          <a:prstGeom prst="rect">
            <a:avLst/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5761" y="4132137"/>
            <a:ext cx="246409" cy="914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933" y="3075769"/>
            <a:ext cx="364796" cy="12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2.0</a:t>
            </a:r>
            <a:br>
              <a:rPr lang="en-US" sz="900" dirty="0"/>
            </a:br>
            <a:r>
              <a:rPr lang="en-US" sz="900" dirty="0" smtClean="0"/>
              <a:t>1.5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0.4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-1.4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-1.9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/>
              <a:t>-</a:t>
            </a:r>
            <a:r>
              <a:rPr lang="en-US" sz="900" dirty="0" smtClean="0"/>
              <a:t>2.1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2.2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2.4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-1.2</a:t>
            </a:r>
            <a:br>
              <a:rPr lang="en-US" sz="900" dirty="0" smtClean="0"/>
            </a:br>
            <a:r>
              <a:rPr lang="en-US" sz="900" dirty="0" smtClean="0"/>
              <a:t>-1.3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3099269" y="1111170"/>
            <a:ext cx="27432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169566" y="1145278"/>
            <a:ext cx="27432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28455" y="1178645"/>
            <a:ext cx="274320" cy="18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032406" y="1224591"/>
            <a:ext cx="27432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56157" y="1209247"/>
            <a:ext cx="274320" cy="182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18702" y="1249042"/>
            <a:ext cx="274320" cy="182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123657" y="1257096"/>
            <a:ext cx="274320" cy="18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66636" y="1149063"/>
            <a:ext cx="274320" cy="182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18702" y="1286382"/>
            <a:ext cx="274320" cy="18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10932" y="1295806"/>
            <a:ext cx="274320" cy="182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750877" y="1396205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1620000">
            <a:off x="3839217" y="1400806"/>
            <a:ext cx="10058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922390" y="1553273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045929" y="1510486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">
            <a:off x="4133822" y="1519682"/>
            <a:ext cx="100584" cy="27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964349" y="1329232"/>
            <a:ext cx="182880" cy="18288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">
            <a:off x="4061276" y="1334622"/>
            <a:ext cx="100584" cy="2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012077" y="1421293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 rot="1620000">
            <a:off x="4106877" y="1427926"/>
            <a:ext cx="100584" cy="27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216889" y="1310155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620000">
            <a:off x="4303095" y="1314448"/>
            <a:ext cx="100584" cy="2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612048" y="1443424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620000">
            <a:off x="3703055" y="1450062"/>
            <a:ext cx="100584" cy="274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868269" y="1269540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">
            <a:off x="3960788" y="1278874"/>
            <a:ext cx="100584" cy="274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708787" y="1539083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1620000">
            <a:off x="3801661" y="1542977"/>
            <a:ext cx="100584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1620000">
            <a:off x="4003874" y="1555520"/>
            <a:ext cx="100584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3376910" y="211713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</a:t>
            </a:r>
            <a:endParaRPr 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513622" y="2117131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</a:t>
            </a:r>
          </a:p>
        </p:txBody>
      </p:sp>
      <p:sp>
        <p:nvSpPr>
          <p:cNvPr id="158" name="Oval 157"/>
          <p:cNvSpPr/>
          <p:nvPr/>
        </p:nvSpPr>
        <p:spPr>
          <a:xfrm>
            <a:off x="3736185" y="2166787"/>
            <a:ext cx="137160" cy="137160"/>
          </a:xfrm>
          <a:prstGeom prst="ellipse">
            <a:avLst/>
          </a:prstGeom>
          <a:solidFill>
            <a:srgbClr val="FFCC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9" name="Oval 158"/>
          <p:cNvSpPr/>
          <p:nvPr/>
        </p:nvSpPr>
        <p:spPr>
          <a:xfrm>
            <a:off x="3881364" y="2168098"/>
            <a:ext cx="137160" cy="13716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0" name="TextBox 159"/>
          <p:cNvSpPr txBox="1"/>
          <p:nvPr/>
        </p:nvSpPr>
        <p:spPr>
          <a:xfrm>
            <a:off x="3827760" y="211713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659672" y="2117131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</a:t>
            </a:r>
          </a:p>
        </p:txBody>
      </p:sp>
      <p:sp>
        <p:nvSpPr>
          <p:cNvPr id="120" name="Down Arrow 119"/>
          <p:cNvSpPr/>
          <p:nvPr/>
        </p:nvSpPr>
        <p:spPr>
          <a:xfrm>
            <a:off x="2662839" y="1305051"/>
            <a:ext cx="128712" cy="146510"/>
          </a:xfrm>
          <a:prstGeom prst="down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/>
          <p:cNvSpPr/>
          <p:nvPr/>
        </p:nvSpPr>
        <p:spPr>
          <a:xfrm>
            <a:off x="2662839" y="1609412"/>
            <a:ext cx="128712" cy="146510"/>
          </a:xfrm>
          <a:prstGeom prst="down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2662839" y="2885606"/>
            <a:ext cx="128712" cy="146510"/>
          </a:xfrm>
          <a:prstGeom prst="down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1"/>
          <a:stretch/>
        </p:blipFill>
        <p:spPr>
          <a:xfrm>
            <a:off x="4470400" y="1727200"/>
            <a:ext cx="3692266" cy="35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5BCBCC-D124-48EF-86DD-41B5B9A9E64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71dc66-2ce2-4fa7-946a-79ef4f85df3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DF0768-79C0-4973-A121-8A2334363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0250F-D484-4D0C-8B21-1C703FD40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10732</TotalTime>
  <Words>84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32</cp:revision>
  <cp:lastPrinted>2022-03-17T14:55:29Z</cp:lastPrinted>
  <dcterms:created xsi:type="dcterms:W3CDTF">2021-10-20T18:26:24Z</dcterms:created>
  <dcterms:modified xsi:type="dcterms:W3CDTF">2022-03-17T18:46:02Z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