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61" r:id="rId5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52" d="100"/>
          <a:sy n="52" d="100"/>
        </p:scale>
        <p:origin x="2232" y="9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AB535-311B-4BAF-BB61-71A64D3A07A7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E401A-B4AE-4570-AB8A-AAEE0345C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6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AB535-311B-4BAF-BB61-71A64D3A07A7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E401A-B4AE-4570-AB8A-AAEE0345C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850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AB535-311B-4BAF-BB61-71A64D3A07A7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E401A-B4AE-4570-AB8A-AAEE0345C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3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AB535-311B-4BAF-BB61-71A64D3A07A7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E401A-B4AE-4570-AB8A-AAEE0345C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43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AB535-311B-4BAF-BB61-71A64D3A07A7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E401A-B4AE-4570-AB8A-AAEE0345C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53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AB535-311B-4BAF-BB61-71A64D3A07A7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E401A-B4AE-4570-AB8A-AAEE0345C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40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AB535-311B-4BAF-BB61-71A64D3A07A7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E401A-B4AE-4570-AB8A-AAEE0345C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69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AB535-311B-4BAF-BB61-71A64D3A07A7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E401A-B4AE-4570-AB8A-AAEE0345C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28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AB535-311B-4BAF-BB61-71A64D3A07A7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E401A-B4AE-4570-AB8A-AAEE0345C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1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AB535-311B-4BAF-BB61-71A64D3A07A7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E401A-B4AE-4570-AB8A-AAEE0345C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112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AB535-311B-4BAF-BB61-71A64D3A07A7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E401A-B4AE-4570-AB8A-AAEE0345C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98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AB535-311B-4BAF-BB61-71A64D3A07A7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E401A-B4AE-4570-AB8A-AAEE0345C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9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f"/><Relationship Id="rId13" Type="http://schemas.openxmlformats.org/officeDocument/2006/relationships/image" Target="../media/image12.jpeg"/><Relationship Id="rId3" Type="http://schemas.openxmlformats.org/officeDocument/2006/relationships/image" Target="../media/image2.tiff"/><Relationship Id="rId7" Type="http://schemas.openxmlformats.org/officeDocument/2006/relationships/image" Target="../media/image6.tiff"/><Relationship Id="rId12" Type="http://schemas.openxmlformats.org/officeDocument/2006/relationships/image" Target="../media/image11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iff"/><Relationship Id="rId11" Type="http://schemas.openxmlformats.org/officeDocument/2006/relationships/image" Target="../media/image10.tiff"/><Relationship Id="rId5" Type="http://schemas.openxmlformats.org/officeDocument/2006/relationships/image" Target="../media/image4.tiff"/><Relationship Id="rId15" Type="http://schemas.openxmlformats.org/officeDocument/2006/relationships/image" Target="../media/image14.tiff"/><Relationship Id="rId10" Type="http://schemas.openxmlformats.org/officeDocument/2006/relationships/image" Target="../media/image9.tiff"/><Relationship Id="rId4" Type="http://schemas.openxmlformats.org/officeDocument/2006/relationships/image" Target="../media/image3.tiff"/><Relationship Id="rId9" Type="http://schemas.openxmlformats.org/officeDocument/2006/relationships/image" Target="../media/image8.tiff"/><Relationship Id="rId1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iff"/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tiff"/><Relationship Id="rId4" Type="http://schemas.openxmlformats.org/officeDocument/2006/relationships/image" Target="../media/image17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tiff"/><Relationship Id="rId2" Type="http://schemas.openxmlformats.org/officeDocument/2006/relationships/image" Target="../media/image19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tiff"/><Relationship Id="rId5" Type="http://schemas.openxmlformats.org/officeDocument/2006/relationships/image" Target="../media/image22.tiff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34.png"/><Relationship Id="rId3" Type="http://schemas.openxmlformats.org/officeDocument/2006/relationships/image" Target="../media/image26.tiff"/><Relationship Id="rId7" Type="http://schemas.openxmlformats.org/officeDocument/2006/relationships/image" Target="../media/image30.png"/><Relationship Id="rId12" Type="http://schemas.openxmlformats.org/officeDocument/2006/relationships/image" Target="../media/image3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tiff"/><Relationship Id="rId11" Type="http://schemas.openxmlformats.org/officeDocument/2006/relationships/image" Target="../media/image32.png"/><Relationship Id="rId5" Type="http://schemas.openxmlformats.org/officeDocument/2006/relationships/image" Target="../media/image28.png"/><Relationship Id="rId10" Type="http://schemas.microsoft.com/office/2007/relationships/hdphoto" Target="../media/hdphoto2.wdp"/><Relationship Id="rId4" Type="http://schemas.openxmlformats.org/officeDocument/2006/relationships/image" Target="../media/image27.png"/><Relationship Id="rId9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667" y="4302319"/>
            <a:ext cx="1440180" cy="192024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180" y="4302319"/>
            <a:ext cx="1440180" cy="192024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93" y="4302399"/>
            <a:ext cx="1440180" cy="192024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812" y="1699097"/>
            <a:ext cx="1440180" cy="192024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729" y="1699097"/>
            <a:ext cx="2256282" cy="192024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0448" y="469286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Fig.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02102" y="3590587"/>
            <a:ext cx="363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9218" y="1081589"/>
            <a:ext cx="363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89641" y="1081589"/>
            <a:ext cx="363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88519" y="1099379"/>
            <a:ext cx="363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9218" y="3595230"/>
            <a:ext cx="363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12155" y="3595230"/>
            <a:ext cx="363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62689" y="3590587"/>
            <a:ext cx="363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46431" y="1099379"/>
            <a:ext cx="1425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Experimental setup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351020" y="3342338"/>
            <a:ext cx="463950" cy="866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299" y="1164679"/>
            <a:ext cx="1321974" cy="64008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964" y="1164679"/>
            <a:ext cx="1318758" cy="64008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31" y="3687917"/>
            <a:ext cx="1316736" cy="58628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770" y="3685621"/>
            <a:ext cx="1419868" cy="58521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286" y="4289724"/>
            <a:ext cx="617195" cy="585216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443921" y="4220388"/>
            <a:ext cx="8398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→ 4 →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790" y="3687046"/>
            <a:ext cx="672828" cy="64008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9" t="7500" r="7857" b="9881"/>
          <a:stretch/>
        </p:blipFill>
        <p:spPr>
          <a:xfrm>
            <a:off x="5192317" y="5050352"/>
            <a:ext cx="829422" cy="81522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4" t="7596" r="7652" b="10318"/>
          <a:stretch/>
        </p:blipFill>
        <p:spPr>
          <a:xfrm>
            <a:off x="5192317" y="3954559"/>
            <a:ext cx="837748" cy="815227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5026227" y="3753935"/>
            <a:ext cx="16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cs typeface="Courier New" panose="02070309020205020404" pitchFamily="49" charset="0"/>
              </a:rPr>
              <a:t>............</a:t>
            </a:r>
            <a:r>
              <a:rPr lang="en-US" sz="900" dirty="0" smtClean="0">
                <a:solidFill>
                  <a:srgbClr val="FFC000"/>
                </a:solidFill>
                <a:cs typeface="Courier New" panose="02070309020205020404" pitchFamily="49" charset="0"/>
              </a:rPr>
              <a:t>W</a:t>
            </a:r>
            <a:r>
              <a:rPr lang="en-US" sz="90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D</a:t>
            </a:r>
            <a:r>
              <a:rPr lang="en-US" sz="900" dirty="0" smtClean="0">
                <a:solidFill>
                  <a:srgbClr val="FFC000"/>
                </a:solidFill>
                <a:cs typeface="Courier New" panose="02070309020205020404" pitchFamily="49" charset="0"/>
              </a:rPr>
              <a:t>W</a:t>
            </a:r>
            <a:r>
              <a:rPr lang="en-US" sz="90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D</a:t>
            </a:r>
            <a:r>
              <a:rPr lang="en-US" sz="900" dirty="0" smtClean="0">
                <a:solidFill>
                  <a:srgbClr val="FFC000"/>
                </a:solidFill>
                <a:cs typeface="Courier New" panose="02070309020205020404" pitchFamily="49" charset="0"/>
              </a:rPr>
              <a:t>W</a:t>
            </a:r>
            <a:r>
              <a:rPr lang="en-US" sz="90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D</a:t>
            </a:r>
            <a:r>
              <a:rPr lang="en-US" sz="900" dirty="0" smtClean="0">
                <a:solidFill>
                  <a:srgbClr val="FFC000"/>
                </a:solidFill>
                <a:cs typeface="Courier New" panose="02070309020205020404" pitchFamily="49" charset="0"/>
              </a:rPr>
              <a:t>W</a:t>
            </a:r>
            <a:r>
              <a:rPr lang="en-US" sz="90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D</a:t>
            </a:r>
            <a:r>
              <a:rPr lang="en-US" sz="900" dirty="0" smtClean="0">
                <a:cs typeface="Courier New" panose="02070309020205020404" pitchFamily="49" charset="0"/>
              </a:rPr>
              <a:t>  </a:t>
            </a:r>
            <a:r>
              <a:rPr lang="en-US" sz="900" dirty="0">
                <a:cs typeface="Courier New" panose="02070309020205020404" pitchFamily="49" charset="0"/>
              </a:rPr>
              <a:t/>
            </a:r>
            <a:br>
              <a:rPr lang="en-US" sz="900" dirty="0">
                <a:cs typeface="Courier New" panose="02070309020205020404" pitchFamily="49" charset="0"/>
              </a:rPr>
            </a:br>
            <a:r>
              <a:rPr lang="en-US" sz="900" b="1" u="sng" dirty="0">
                <a:cs typeface="Courier New" panose="02070309020205020404" pitchFamily="49" charset="0"/>
              </a:rPr>
              <a:t>-</a:t>
            </a:r>
            <a:r>
              <a:rPr lang="en-US" sz="900" b="1" u="sng" dirty="0" smtClean="0">
                <a:cs typeface="Courier New" panose="02070309020205020404" pitchFamily="49" charset="0"/>
              </a:rPr>
              <a:t>1.13</a:t>
            </a:r>
            <a:endParaRPr lang="en-US" sz="900" b="1" u="sng" dirty="0"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26227" y="4748383"/>
            <a:ext cx="16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cs typeface="Courier New" panose="02070309020205020404" pitchFamily="49" charset="0"/>
              </a:rPr>
              <a:t>............</a:t>
            </a:r>
            <a:r>
              <a:rPr lang="en-US" sz="90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D</a:t>
            </a:r>
            <a:r>
              <a:rPr lang="en-US" sz="900" dirty="0" smtClean="0">
                <a:solidFill>
                  <a:srgbClr val="FFC000"/>
                </a:solidFill>
                <a:cs typeface="Courier New" panose="02070309020205020404" pitchFamily="49" charset="0"/>
              </a:rPr>
              <a:t>WW</a:t>
            </a:r>
            <a:r>
              <a:rPr lang="en-US" sz="90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DD</a:t>
            </a:r>
            <a:r>
              <a:rPr lang="en-US" sz="900" dirty="0" smtClean="0">
                <a:solidFill>
                  <a:srgbClr val="FFC000"/>
                </a:solidFill>
                <a:cs typeface="Courier New" panose="02070309020205020404" pitchFamily="49" charset="0"/>
              </a:rPr>
              <a:t>W</a:t>
            </a:r>
            <a:r>
              <a:rPr lang="en-US" sz="90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D</a:t>
            </a:r>
            <a:r>
              <a:rPr lang="en-US" sz="900" dirty="0" smtClean="0">
                <a:solidFill>
                  <a:srgbClr val="FFC000"/>
                </a:solidFill>
                <a:cs typeface="Courier New" panose="02070309020205020404" pitchFamily="49" charset="0"/>
              </a:rPr>
              <a:t>W</a:t>
            </a:r>
            <a:r>
              <a:rPr lang="en-US" sz="900" dirty="0" smtClean="0">
                <a:cs typeface="Courier New" panose="02070309020205020404" pitchFamily="49" charset="0"/>
              </a:rPr>
              <a:t> </a:t>
            </a:r>
            <a:r>
              <a:rPr lang="en-US" sz="900" dirty="0">
                <a:cs typeface="Courier New" panose="02070309020205020404" pitchFamily="49" charset="0"/>
              </a:rPr>
              <a:t/>
            </a:r>
            <a:br>
              <a:rPr lang="en-US" sz="900" dirty="0">
                <a:cs typeface="Courier New" panose="02070309020205020404" pitchFamily="49" charset="0"/>
              </a:rPr>
            </a:br>
            <a:r>
              <a:rPr lang="en-US" sz="900" b="1" u="sng" dirty="0">
                <a:cs typeface="Courier New" panose="02070309020205020404" pitchFamily="49" charset="0"/>
              </a:rPr>
              <a:t>1.11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04389" y="6438747"/>
            <a:ext cx="561775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Figure 1. A single W and a single D are sufficient for the functionality of AD. A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– experimental setup: oligo pool synthesis, followed by cloning in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bacteria,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then isolation of plasmid library and transformation in yeast, followed by screening for growth phenotype determined by expression of the reporter gene regulated by activator with a specific AD, then isolation of DNA pool, NGS sequencing, and data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analysis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(for more details see Methods section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B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– Growth of sequences with different numbers of WD repeats. X axis: individual sequences indicated in the inset table, where black dots represent glycine, yellow dots represent tryptophan, and red dots represent aspartic acid residues.  Y axis: Log2 growth slope. Axes are same in C, D, E, F.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– Sequences with different numbers of WD repeats, either surrounded or interrupted by repeated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glycines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– Sequences with non-alternating clusters of Ws and Ds.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– Sequences with non-alternating clusters of Ws and Ds, separated by varying numbers of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Gs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F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– Sequences with a single W and D, separated by varying numbers of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Gs</a:t>
            </a:r>
            <a:r>
              <a:rPr lang="en-US" sz="1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Error bars show growth slope +/- root-mean-square-deviation (RMSD) of the fit of the growth </a:t>
            </a:r>
            <a:r>
              <a:rPr lang="en-US" sz="1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slope.</a:t>
            </a:r>
            <a:r>
              <a:rPr lang="en-US" sz="1000" b="1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G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Log2 growth slopes and images of the α-helix frontal view for two different sequences with four W’s and four D’s, showing that despite identical composition, only one is functional.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80" y="1361752"/>
            <a:ext cx="1920240" cy="203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71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237" y="1141261"/>
            <a:ext cx="2468880" cy="21945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52" y="3329057"/>
            <a:ext cx="3688167" cy="2194560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2250111" y="3746092"/>
            <a:ext cx="349500" cy="16183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208023" y="5113695"/>
            <a:ext cx="497560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C00000"/>
                </a:solidFill>
              </a:rPr>
              <a:t>●●●●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311388" y="3548448"/>
            <a:ext cx="597019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sz="800" dirty="0">
                <a:solidFill>
                  <a:srgbClr val="C00000"/>
                </a:solidFill>
              </a:rPr>
              <a:t>● - [DE]</a:t>
            </a:r>
            <a:endParaRPr lang="en-US" sz="800" dirty="0">
              <a:solidFill>
                <a:srgbClr val="FFC000"/>
              </a:solidFill>
            </a:endParaRPr>
          </a:p>
          <a:p>
            <a:pPr>
              <a:lnSpc>
                <a:spcPts val="800"/>
              </a:lnSpc>
            </a:pPr>
            <a:r>
              <a:rPr lang="en-US" sz="800" dirty="0">
                <a:solidFill>
                  <a:srgbClr val="FFC000"/>
                </a:solidFill>
              </a:rPr>
              <a:t>● - [WYF]</a:t>
            </a:r>
            <a:endParaRPr lang="en-US" sz="800" dirty="0">
              <a:solidFill>
                <a:srgbClr val="C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44" y="1141868"/>
            <a:ext cx="1645920" cy="21945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805" y="1141868"/>
            <a:ext cx="1645920" cy="21945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3353" y="348362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Fig. 2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71084" y="3363297"/>
            <a:ext cx="6499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Functional</a:t>
            </a:r>
            <a:br>
              <a:rPr lang="en-US" sz="800" dirty="0"/>
            </a:br>
            <a:r>
              <a:rPr lang="en-US" sz="800" dirty="0"/>
              <a:t>tAD %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83159" y="851398"/>
            <a:ext cx="408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133705" y="851398"/>
            <a:ext cx="408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171244" y="1968070"/>
            <a:ext cx="408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06493" y="3305730"/>
            <a:ext cx="391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077774" y="3303473"/>
            <a:ext cx="305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214429" y="3310263"/>
            <a:ext cx="408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623772" y="3360121"/>
            <a:ext cx="6775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Functional</a:t>
            </a:r>
            <a:br>
              <a:rPr lang="en-US" sz="800" dirty="0"/>
            </a:br>
            <a:r>
              <a:rPr lang="en-US" sz="800" dirty="0"/>
              <a:t>tAD %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857830"/>
              </p:ext>
            </p:extLst>
          </p:nvPr>
        </p:nvGraphicFramePr>
        <p:xfrm>
          <a:off x="4472535" y="3413811"/>
          <a:ext cx="1715444" cy="1952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4076">
                  <a:extLst>
                    <a:ext uri="{9D8B030D-6E8A-4147-A177-3AD203B41FA5}">
                      <a16:colId xmlns:a16="http://schemas.microsoft.com/office/drawing/2014/main" val="1811988319"/>
                    </a:ext>
                  </a:extLst>
                </a:gridCol>
                <a:gridCol w="621368">
                  <a:extLst>
                    <a:ext uri="{9D8B030D-6E8A-4147-A177-3AD203B41FA5}">
                      <a16:colId xmlns:a16="http://schemas.microsoft.com/office/drawing/2014/main" val="1525886437"/>
                    </a:ext>
                  </a:extLst>
                </a:gridCol>
              </a:tblGrid>
              <a:tr h="210953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ML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AUROC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231547"/>
                  </a:ext>
                </a:extLst>
              </a:tr>
              <a:tr h="210953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aa composition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680921"/>
                  </a:ext>
                </a:extLst>
              </a:tr>
              <a:tr h="210953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aa x </a:t>
                      </a:r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position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720161"/>
                  </a:ext>
                </a:extLst>
              </a:tr>
              <a:tr h="210953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tetrapep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774054"/>
                  </a:ext>
                </a:extLst>
              </a:tr>
              <a:tr h="210953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tetrapep x </a:t>
                      </a:r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position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031179"/>
                  </a:ext>
                </a:extLst>
              </a:tr>
              <a:tr h="210953"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etrapep 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position 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(trained on Gcn4)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824293"/>
                  </a:ext>
                </a:extLst>
              </a:tr>
              <a:tr h="337524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etrapep</a:t>
                      </a:r>
                      <a:r>
                        <a:rPr lang="en-US" sz="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8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position + balance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79318"/>
                  </a:ext>
                </a:extLst>
              </a:tr>
              <a:tr h="210953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Shallow NNet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201128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558530" y="1010183"/>
            <a:ext cx="5522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W = 6</a:t>
            </a:r>
            <a:br>
              <a:rPr lang="en-US" sz="1100" dirty="0"/>
            </a:br>
            <a:r>
              <a:rPr lang="en-US" sz="1100" dirty="0"/>
              <a:t>D = 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561434" y="2240847"/>
            <a:ext cx="7637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WYF = 6</a:t>
            </a:r>
            <a:br>
              <a:rPr lang="en-US" sz="1100" dirty="0"/>
            </a:br>
            <a:r>
              <a:rPr lang="en-US" sz="1100" dirty="0"/>
              <a:t>DE = 6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872700" y="1453596"/>
            <a:ext cx="363934" cy="16183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38517" y="1584384"/>
            <a:ext cx="518108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C00000"/>
                </a:solidFill>
              </a:rPr>
              <a:t>●</a:t>
            </a:r>
            <a:r>
              <a:rPr lang="en-US" sz="1000" dirty="0">
                <a:solidFill>
                  <a:srgbClr val="FFC000"/>
                </a:solidFill>
              </a:rPr>
              <a:t>●</a:t>
            </a:r>
            <a:r>
              <a:rPr lang="en-US" sz="1000" dirty="0">
                <a:solidFill>
                  <a:srgbClr val="C00000"/>
                </a:solidFill>
              </a:rPr>
              <a:t>●</a:t>
            </a:r>
            <a:r>
              <a:rPr lang="en-US" sz="1000" dirty="0">
                <a:solidFill>
                  <a:srgbClr val="FFC000"/>
                </a:solidFill>
              </a:rPr>
              <a:t>●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38517" y="1673298"/>
            <a:ext cx="518108" cy="19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FFC000"/>
                </a:solidFill>
              </a:rPr>
              <a:t>●</a:t>
            </a:r>
            <a:r>
              <a:rPr lang="en-US" sz="1000" dirty="0">
                <a:solidFill>
                  <a:srgbClr val="C00000"/>
                </a:solidFill>
              </a:rPr>
              <a:t>●●</a:t>
            </a:r>
            <a:r>
              <a:rPr lang="en-US" sz="1000" dirty="0">
                <a:solidFill>
                  <a:srgbClr val="FFC000"/>
                </a:solidFill>
              </a:rPr>
              <a:t>●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38517" y="1767149"/>
            <a:ext cx="518108" cy="19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C00000"/>
                </a:solidFill>
              </a:rPr>
              <a:t>●</a:t>
            </a:r>
            <a:r>
              <a:rPr lang="en-US" sz="1000" dirty="0">
                <a:solidFill>
                  <a:srgbClr val="FFC000"/>
                </a:solidFill>
              </a:rPr>
              <a:t>●●●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38517" y="1860527"/>
            <a:ext cx="518108" cy="19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FFC000"/>
                </a:solidFill>
              </a:rPr>
              <a:t>●</a:t>
            </a:r>
            <a:r>
              <a:rPr lang="en-US" sz="1000" dirty="0">
                <a:solidFill>
                  <a:srgbClr val="C00000"/>
                </a:solidFill>
              </a:rPr>
              <a:t>●</a:t>
            </a:r>
            <a:r>
              <a:rPr lang="en-US" sz="1000" dirty="0">
                <a:solidFill>
                  <a:srgbClr val="FFC000"/>
                </a:solidFill>
              </a:rPr>
              <a:t>●</a:t>
            </a:r>
            <a:r>
              <a:rPr lang="en-US" sz="1000" dirty="0">
                <a:solidFill>
                  <a:srgbClr val="C00000"/>
                </a:solidFill>
              </a:rPr>
              <a:t>●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838517" y="1948107"/>
            <a:ext cx="518108" cy="19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C00000"/>
                </a:solidFill>
              </a:rPr>
              <a:t>●</a:t>
            </a:r>
            <a:r>
              <a:rPr lang="en-US" sz="1000" dirty="0">
                <a:solidFill>
                  <a:srgbClr val="FFC000"/>
                </a:solidFill>
              </a:rPr>
              <a:t>●●</a:t>
            </a:r>
            <a:r>
              <a:rPr lang="en-US" sz="1000" dirty="0">
                <a:solidFill>
                  <a:srgbClr val="C00000"/>
                </a:solidFill>
              </a:rPr>
              <a:t>●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838517" y="2035944"/>
            <a:ext cx="518108" cy="19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FFC000"/>
                </a:solidFill>
              </a:rPr>
              <a:t>●●</a:t>
            </a:r>
            <a:r>
              <a:rPr lang="en-US" sz="1000" dirty="0">
                <a:solidFill>
                  <a:srgbClr val="C00000"/>
                </a:solidFill>
              </a:rPr>
              <a:t>●●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838517" y="2123896"/>
            <a:ext cx="518108" cy="283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C00000"/>
                </a:solidFill>
              </a:rPr>
              <a:t>●</a:t>
            </a:r>
            <a:r>
              <a:rPr lang="en-US" sz="1000" dirty="0">
                <a:solidFill>
                  <a:srgbClr val="FFC000"/>
                </a:solidFill>
              </a:rPr>
              <a:t>●</a:t>
            </a:r>
            <a:r>
              <a:rPr lang="en-US" sz="1000" dirty="0">
                <a:solidFill>
                  <a:srgbClr val="C00000"/>
                </a:solidFill>
              </a:rPr>
              <a:t>●●</a:t>
            </a: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841499" y="2205413"/>
            <a:ext cx="518108" cy="283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C00000"/>
                </a:solidFill>
              </a:rPr>
              <a:t>●●</a:t>
            </a:r>
            <a:r>
              <a:rPr lang="en-US" sz="1000" dirty="0">
                <a:solidFill>
                  <a:srgbClr val="FFC000"/>
                </a:solidFill>
              </a:rPr>
              <a:t>●</a:t>
            </a:r>
            <a:r>
              <a:rPr lang="en-US" sz="1000" dirty="0">
                <a:solidFill>
                  <a:srgbClr val="C00000"/>
                </a:solidFill>
              </a:rPr>
              <a:t>●</a:t>
            </a: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41499" y="2291644"/>
            <a:ext cx="518108" cy="19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FFC000"/>
                </a:solidFill>
              </a:rPr>
              <a:t>●●</a:t>
            </a:r>
            <a:r>
              <a:rPr lang="en-US" sz="1000" dirty="0">
                <a:solidFill>
                  <a:srgbClr val="C00000"/>
                </a:solidFill>
              </a:rPr>
              <a:t>●</a:t>
            </a:r>
            <a:r>
              <a:rPr lang="en-US" sz="1000" dirty="0">
                <a:solidFill>
                  <a:srgbClr val="FFC000"/>
                </a:solidFill>
              </a:rPr>
              <a:t>●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41499" y="2379027"/>
            <a:ext cx="518108" cy="19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FFC000"/>
                </a:solidFill>
              </a:rPr>
              <a:t>●</a:t>
            </a:r>
            <a:r>
              <a:rPr lang="en-US" sz="1000" dirty="0">
                <a:solidFill>
                  <a:srgbClr val="C00000"/>
                </a:solidFill>
              </a:rPr>
              <a:t>●</a:t>
            </a:r>
            <a:r>
              <a:rPr lang="en-US" sz="1000" dirty="0">
                <a:solidFill>
                  <a:srgbClr val="FFC000"/>
                </a:solidFill>
              </a:rPr>
              <a:t>●●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41499" y="2475340"/>
            <a:ext cx="518108" cy="19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C00000"/>
                </a:solidFill>
              </a:rPr>
              <a:t>●●●</a:t>
            </a:r>
            <a:r>
              <a:rPr lang="en-US" sz="1000" dirty="0">
                <a:solidFill>
                  <a:srgbClr val="FFC000"/>
                </a:solidFill>
              </a:rPr>
              <a:t>●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841499" y="2564272"/>
            <a:ext cx="518108" cy="19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FFC000"/>
                </a:solidFill>
              </a:rPr>
              <a:t>●●●</a:t>
            </a:r>
            <a:r>
              <a:rPr lang="en-US" sz="1000" dirty="0">
                <a:solidFill>
                  <a:srgbClr val="C00000"/>
                </a:solidFill>
              </a:rPr>
              <a:t>●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841499" y="2651655"/>
            <a:ext cx="518108" cy="19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FFC000"/>
                </a:solidFill>
              </a:rPr>
              <a:t>●</a:t>
            </a:r>
            <a:r>
              <a:rPr lang="en-US" sz="1000" dirty="0">
                <a:solidFill>
                  <a:srgbClr val="C00000"/>
                </a:solidFill>
              </a:rPr>
              <a:t>●●●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841499" y="2745987"/>
            <a:ext cx="518108" cy="19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FFC000"/>
                </a:solidFill>
              </a:rPr>
              <a:t>●●●●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41499" y="2824772"/>
            <a:ext cx="518108" cy="19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C00000"/>
                </a:solidFill>
              </a:rPr>
              <a:t>●●●●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838517" y="1491944"/>
            <a:ext cx="507389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C00000"/>
                </a:solidFill>
              </a:rPr>
              <a:t>●●</a:t>
            </a:r>
            <a:r>
              <a:rPr lang="en-US" sz="1000" dirty="0">
                <a:solidFill>
                  <a:srgbClr val="FFC000"/>
                </a:solidFill>
              </a:rPr>
              <a:t>●●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32324" y="1232481"/>
            <a:ext cx="589881" cy="298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sz="800" dirty="0">
                <a:solidFill>
                  <a:srgbClr val="C00000"/>
                </a:solidFill>
              </a:rPr>
              <a:t>● - [DE]</a:t>
            </a:r>
            <a:endParaRPr lang="en-US" sz="800" dirty="0">
              <a:solidFill>
                <a:srgbClr val="FFC000"/>
              </a:solidFill>
            </a:endParaRPr>
          </a:p>
          <a:p>
            <a:pPr>
              <a:lnSpc>
                <a:spcPts val="800"/>
              </a:lnSpc>
            </a:pPr>
            <a:r>
              <a:rPr lang="en-US" sz="800" dirty="0">
                <a:solidFill>
                  <a:srgbClr val="FFC000"/>
                </a:solidFill>
              </a:rPr>
              <a:t>● - [WYF]</a:t>
            </a:r>
            <a:endParaRPr lang="en-US" sz="800" dirty="0">
              <a:solidFill>
                <a:srgbClr val="C0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737237" y="851398"/>
            <a:ext cx="408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205041" y="4317807"/>
            <a:ext cx="497560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C00000"/>
                </a:solidFill>
              </a:rPr>
              <a:t>●</a:t>
            </a:r>
            <a:r>
              <a:rPr lang="en-US" sz="1000" dirty="0">
                <a:solidFill>
                  <a:srgbClr val="FFC000"/>
                </a:solidFill>
              </a:rPr>
              <a:t>●</a:t>
            </a:r>
            <a:r>
              <a:rPr lang="en-US" sz="1000" dirty="0">
                <a:solidFill>
                  <a:srgbClr val="C00000"/>
                </a:solidFill>
              </a:rPr>
              <a:t>●</a:t>
            </a:r>
            <a:r>
              <a:rPr lang="en-US" sz="1000" dirty="0">
                <a:solidFill>
                  <a:srgbClr val="FFC000"/>
                </a:solidFill>
              </a:rPr>
              <a:t>●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205041" y="4141291"/>
            <a:ext cx="497560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FFC000"/>
                </a:solidFill>
              </a:rPr>
              <a:t>●</a:t>
            </a:r>
            <a:r>
              <a:rPr lang="en-US" sz="1000" dirty="0">
                <a:solidFill>
                  <a:srgbClr val="C00000"/>
                </a:solidFill>
              </a:rPr>
              <a:t>●●</a:t>
            </a:r>
            <a:r>
              <a:rPr lang="en-US" sz="1000" dirty="0">
                <a:solidFill>
                  <a:srgbClr val="FFC000"/>
                </a:solidFill>
              </a:rPr>
              <a:t>●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205041" y="4045912"/>
            <a:ext cx="497560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C00000"/>
                </a:solidFill>
              </a:rPr>
              <a:t>●</a:t>
            </a:r>
            <a:r>
              <a:rPr lang="en-US" sz="1000" dirty="0">
                <a:solidFill>
                  <a:srgbClr val="FFC000"/>
                </a:solidFill>
              </a:rPr>
              <a:t>●●●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205041" y="4488540"/>
            <a:ext cx="497560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FFC000"/>
                </a:solidFill>
              </a:rPr>
              <a:t>●</a:t>
            </a:r>
            <a:r>
              <a:rPr lang="en-US" sz="1000" dirty="0">
                <a:solidFill>
                  <a:srgbClr val="C00000"/>
                </a:solidFill>
              </a:rPr>
              <a:t>●</a:t>
            </a:r>
            <a:r>
              <a:rPr lang="en-US" sz="1000" dirty="0">
                <a:solidFill>
                  <a:srgbClr val="FFC000"/>
                </a:solidFill>
              </a:rPr>
              <a:t>●</a:t>
            </a:r>
            <a:r>
              <a:rPr lang="en-US" sz="1000" dirty="0">
                <a:solidFill>
                  <a:srgbClr val="C00000"/>
                </a:solidFill>
              </a:rPr>
              <a:t>●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205041" y="3872540"/>
            <a:ext cx="497560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C00000"/>
                </a:solidFill>
              </a:rPr>
              <a:t>●</a:t>
            </a:r>
            <a:r>
              <a:rPr lang="en-US" sz="1000" dirty="0">
                <a:solidFill>
                  <a:srgbClr val="FFC000"/>
                </a:solidFill>
              </a:rPr>
              <a:t>●●</a:t>
            </a:r>
            <a:r>
              <a:rPr lang="en-US" sz="1000" dirty="0">
                <a:solidFill>
                  <a:srgbClr val="C00000"/>
                </a:solidFill>
              </a:rPr>
              <a:t>●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205041" y="4585217"/>
            <a:ext cx="497560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FFC000"/>
                </a:solidFill>
              </a:rPr>
              <a:t>●●</a:t>
            </a:r>
            <a:r>
              <a:rPr lang="en-US" sz="1000" dirty="0">
                <a:solidFill>
                  <a:srgbClr val="C00000"/>
                </a:solidFill>
              </a:rPr>
              <a:t>●●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205041" y="4852239"/>
            <a:ext cx="497560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C00000"/>
                </a:solidFill>
              </a:rPr>
              <a:t>●</a:t>
            </a:r>
            <a:r>
              <a:rPr lang="en-US" sz="1000" dirty="0">
                <a:solidFill>
                  <a:srgbClr val="FFC000"/>
                </a:solidFill>
              </a:rPr>
              <a:t>●</a:t>
            </a:r>
            <a:r>
              <a:rPr lang="en-US" sz="1000" dirty="0">
                <a:solidFill>
                  <a:srgbClr val="C00000"/>
                </a:solidFill>
              </a:rPr>
              <a:t>●●</a:t>
            </a: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208023" y="4942646"/>
            <a:ext cx="497560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C00000"/>
                </a:solidFill>
              </a:rPr>
              <a:t>●●</a:t>
            </a:r>
            <a:r>
              <a:rPr lang="en-US" sz="1000" dirty="0">
                <a:solidFill>
                  <a:srgbClr val="FFC000"/>
                </a:solidFill>
              </a:rPr>
              <a:t>●</a:t>
            </a:r>
            <a:r>
              <a:rPr lang="en-US" sz="1000" dirty="0">
                <a:solidFill>
                  <a:srgbClr val="C00000"/>
                </a:solidFill>
              </a:rPr>
              <a:t>●</a:t>
            </a: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208023" y="3958267"/>
            <a:ext cx="497560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FFC000"/>
                </a:solidFill>
              </a:rPr>
              <a:t>●●</a:t>
            </a:r>
            <a:r>
              <a:rPr lang="en-US" sz="1000" dirty="0">
                <a:solidFill>
                  <a:srgbClr val="C00000"/>
                </a:solidFill>
              </a:rPr>
              <a:t>●</a:t>
            </a:r>
            <a:r>
              <a:rPr lang="en-US" sz="1000" dirty="0">
                <a:solidFill>
                  <a:srgbClr val="FFC000"/>
                </a:solidFill>
              </a:rPr>
              <a:t>●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208023" y="4224720"/>
            <a:ext cx="497560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FFC000"/>
                </a:solidFill>
              </a:rPr>
              <a:t>●</a:t>
            </a:r>
            <a:r>
              <a:rPr lang="en-US" sz="1000" dirty="0">
                <a:solidFill>
                  <a:srgbClr val="C00000"/>
                </a:solidFill>
              </a:rPr>
              <a:t>●</a:t>
            </a:r>
            <a:r>
              <a:rPr lang="en-US" sz="1000" dirty="0">
                <a:solidFill>
                  <a:srgbClr val="FFC000"/>
                </a:solidFill>
              </a:rPr>
              <a:t>●●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208023" y="4759183"/>
            <a:ext cx="497560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C00000"/>
                </a:solidFill>
              </a:rPr>
              <a:t>●●●</a:t>
            </a:r>
            <a:r>
              <a:rPr lang="en-US" sz="1000" dirty="0">
                <a:solidFill>
                  <a:srgbClr val="FFC000"/>
                </a:solidFill>
              </a:rPr>
              <a:t>●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208023" y="4397265"/>
            <a:ext cx="497560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FFC000"/>
                </a:solidFill>
              </a:rPr>
              <a:t>●●●</a:t>
            </a:r>
            <a:r>
              <a:rPr lang="en-US" sz="1000" dirty="0">
                <a:solidFill>
                  <a:srgbClr val="C00000"/>
                </a:solidFill>
              </a:rPr>
              <a:t>●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208023" y="4664070"/>
            <a:ext cx="497560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FFC000"/>
                </a:solidFill>
              </a:rPr>
              <a:t>●●●●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203399" y="3782591"/>
            <a:ext cx="589938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C00000"/>
                </a:solidFill>
              </a:rPr>
              <a:t>●●</a:t>
            </a:r>
            <a:r>
              <a:rPr lang="en-US" sz="1000" dirty="0">
                <a:solidFill>
                  <a:srgbClr val="FFC000"/>
                </a:solidFill>
              </a:rPr>
              <a:t>●●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208023" y="5025668"/>
            <a:ext cx="497560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FFC000"/>
                </a:solidFill>
              </a:rPr>
              <a:t>●</a:t>
            </a:r>
            <a:r>
              <a:rPr lang="en-US" sz="1000" dirty="0">
                <a:solidFill>
                  <a:srgbClr val="C00000"/>
                </a:solidFill>
              </a:rPr>
              <a:t>●●●</a:t>
            </a:r>
          </a:p>
        </p:txBody>
      </p:sp>
      <p:sp>
        <p:nvSpPr>
          <p:cNvPr id="75" name="TextBox 74"/>
          <p:cNvSpPr txBox="1"/>
          <p:nvPr/>
        </p:nvSpPr>
        <p:spPr>
          <a:xfrm rot="16200000">
            <a:off x="3676041" y="2116858"/>
            <a:ext cx="420484" cy="196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sz="800" dirty="0" smtClean="0"/>
              <a:t>Motif</a:t>
            </a:r>
            <a:endParaRPr lang="en-US" sz="800" dirty="0"/>
          </a:p>
        </p:txBody>
      </p:sp>
      <p:sp>
        <p:nvSpPr>
          <p:cNvPr id="3" name="Rectangle 2"/>
          <p:cNvSpPr/>
          <p:nvPr/>
        </p:nvSpPr>
        <p:spPr>
          <a:xfrm>
            <a:off x="177800" y="5618730"/>
            <a:ext cx="6680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Figure 2. The balance and intermixing of acidic and aromatic residues is beneficial for AD function. A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– X axis: balance score, calculated as Balance=n(W)-n(D); Y axis: % of functional sequences in the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sub-library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of sequences containing all combinations of W and D  for 12 positions (WD12 library, 3968 sequences quantified).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– X axis: mixing score, calculated as Mixing=n(WD)+n(DW); Y axis: % of functional sequences in the set of sequences containing all combinations of 6 W and 6 D (906 sequences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quantified).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– X axis: mixing score, calculated as Mixing=n([WYF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][DE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]) + n([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DE][WYF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]) for the previously published AD dataset screened within the Gcn4 context</a:t>
            </a:r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6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; Y axis: % of functional sequences in the set of sequences from the Gcn4 random peptide library with 6 [WYF] and 6 [DE] (3018 sequences total).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– X axis: % functionality of sequences that contain the specified tetrapeptide motif; Y axis: tetrapeptide motifs. Regression lines are provided to demonstrate concordance between the three libraries, and motifs were ordered based on average % functionality between the three libraries, with the most functional on top.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–  X axis: Starting amino acid position of tetrapeptide in tAD module for the WD12 library; Y axis: 16 sequence combinations for tetrapeptides containing D and W, Tile fill: % functionality of sequences that contain the specified tetrapeptide motif at the indicated position. Motifs were ordered by overall % functionality.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– X axis: Starting amino acid position of the tetrapeptide in the tAD module for the Gcn4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library </a:t>
            </a:r>
            <a:r>
              <a:rPr lang="en-US" sz="1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Y axis: 16 sequence combinations for tetrapeptides containing [DE] and [WYF], Tile fill: % functionality of sequences that contain the specified tetrapeptide motif at the indicated position. Motifs order is the same as in panel E.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– ML accuracy on the </a:t>
            </a:r>
            <a:r>
              <a:rPr lang="en-US" sz="1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reserved testing </a:t>
            </a:r>
            <a:r>
              <a:rPr lang="en-US" sz="1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(20% of WD12 library) and trained on 80% of WD12 library unless noted otherwise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measured as area under the receiver operating characteristic (AUROC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n-US" sz="1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92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29" y="857170"/>
            <a:ext cx="1645920" cy="2194560"/>
          </a:xfrm>
          <a:prstGeom prst="rect">
            <a:avLst/>
          </a:prstGeom>
        </p:spPr>
      </p:pic>
      <p:sp>
        <p:nvSpPr>
          <p:cNvPr id="73" name="Rectangle 72"/>
          <p:cNvSpPr/>
          <p:nvPr/>
        </p:nvSpPr>
        <p:spPr>
          <a:xfrm>
            <a:off x="4399975" y="4587425"/>
            <a:ext cx="1747733" cy="11261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04931" y="3346728"/>
            <a:ext cx="1747733" cy="11261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25052">
            <a:off x="4740370" y="4295685"/>
            <a:ext cx="1371603" cy="1371603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52693">
            <a:off x="4980039" y="2949962"/>
            <a:ext cx="1371603" cy="13716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050" y="902022"/>
            <a:ext cx="2194560" cy="219456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572663" y="855693"/>
            <a:ext cx="17337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Gal4 </a:t>
            </a:r>
            <a:r>
              <a:rPr lang="en-US" sz="1200" dirty="0" smtClean="0"/>
              <a:t>C-terminus </a:t>
            </a:r>
            <a:endParaRPr lang="en-US" sz="12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112" y="931095"/>
            <a:ext cx="2194560" cy="21945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5105" y="279750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Fig. 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0809" y="833805"/>
            <a:ext cx="408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10809" y="3030633"/>
            <a:ext cx="408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30" y="3289905"/>
            <a:ext cx="3547563" cy="256032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324280" y="855693"/>
            <a:ext cx="119519" cy="2452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341854" y="3106472"/>
            <a:ext cx="4081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E   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566570" y="3045881"/>
            <a:ext cx="1460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Sequence Constructs</a:t>
            </a:r>
            <a:r>
              <a:rPr lang="en-US" sz="1600" b="1" dirty="0"/>
              <a:t>    </a:t>
            </a:r>
          </a:p>
        </p:txBody>
      </p:sp>
      <p:sp>
        <p:nvSpPr>
          <p:cNvPr id="17" name="Oval 16"/>
          <p:cNvSpPr/>
          <p:nvPr/>
        </p:nvSpPr>
        <p:spPr>
          <a:xfrm>
            <a:off x="3420455" y="1353755"/>
            <a:ext cx="137160" cy="137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136682" y="1887908"/>
            <a:ext cx="137160" cy="137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476748" y="1324911"/>
            <a:ext cx="2279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*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919664" y="1927599"/>
            <a:ext cx="3175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**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28678" y="3812364"/>
            <a:ext cx="4081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***</a:t>
            </a:r>
            <a:endParaRPr 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620022" y="5458558"/>
            <a:ext cx="4641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****</a:t>
            </a:r>
            <a:endParaRPr lang="en-US" b="1" dirty="0"/>
          </a:p>
        </p:txBody>
      </p:sp>
      <p:sp>
        <p:nvSpPr>
          <p:cNvPr id="19" name="Isosceles Triangle 18"/>
          <p:cNvSpPr/>
          <p:nvPr/>
        </p:nvSpPr>
        <p:spPr>
          <a:xfrm>
            <a:off x="2616473" y="2539261"/>
            <a:ext cx="196293" cy="18288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2" name="TextBox 41"/>
          <p:cNvSpPr txBox="1"/>
          <p:nvPr/>
        </p:nvSpPr>
        <p:spPr>
          <a:xfrm>
            <a:off x="2548007" y="2410302"/>
            <a:ext cx="2447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*</a:t>
            </a:r>
            <a:endParaRPr lang="en-US" sz="1600" b="1" dirty="0"/>
          </a:p>
        </p:txBody>
      </p:sp>
      <p:sp>
        <p:nvSpPr>
          <p:cNvPr id="24" name="Freeform 23"/>
          <p:cNvSpPr/>
          <p:nvPr/>
        </p:nvSpPr>
        <p:spPr>
          <a:xfrm>
            <a:off x="2706811" y="2481337"/>
            <a:ext cx="260703" cy="114241"/>
          </a:xfrm>
          <a:custGeom>
            <a:avLst/>
            <a:gdLst>
              <a:gd name="connsiteX0" fmla="*/ 0 w 242888"/>
              <a:gd name="connsiteY0" fmla="*/ 58059 h 114241"/>
              <a:gd name="connsiteX1" fmla="*/ 83344 w 242888"/>
              <a:gd name="connsiteY1" fmla="*/ 909 h 114241"/>
              <a:gd name="connsiteX2" fmla="*/ 154782 w 242888"/>
              <a:gd name="connsiteY2" fmla="*/ 98541 h 114241"/>
              <a:gd name="connsiteX3" fmla="*/ 242888 w 242888"/>
              <a:gd name="connsiteY3" fmla="*/ 112828 h 114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888" h="114241">
                <a:moveTo>
                  <a:pt x="0" y="58059"/>
                </a:moveTo>
                <a:cubicBezTo>
                  <a:pt x="28773" y="26110"/>
                  <a:pt x="57547" y="-5838"/>
                  <a:pt x="83344" y="909"/>
                </a:cubicBezTo>
                <a:cubicBezTo>
                  <a:pt x="109141" y="7656"/>
                  <a:pt x="128191" y="79888"/>
                  <a:pt x="154782" y="98541"/>
                </a:cubicBezTo>
                <a:cubicBezTo>
                  <a:pt x="181373" y="117194"/>
                  <a:pt x="212130" y="115011"/>
                  <a:pt x="242888" y="11282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4" name="TextBox 43"/>
          <p:cNvSpPr txBox="1"/>
          <p:nvPr/>
        </p:nvSpPr>
        <p:spPr>
          <a:xfrm>
            <a:off x="2880432" y="2449364"/>
            <a:ext cx="17138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cs typeface="Courier New" panose="02070309020205020404" pitchFamily="49" charset="0"/>
              </a:rPr>
              <a:t>........xxxxxxx</a:t>
            </a:r>
            <a:r>
              <a:rPr lang="en-US" sz="900" dirty="0">
                <a:solidFill>
                  <a:srgbClr val="FFC000"/>
                </a:solidFill>
                <a:cs typeface="Courier New" panose="02070309020205020404" pitchFamily="49" charset="0"/>
              </a:rPr>
              <a:t>●●●</a:t>
            </a:r>
            <a:r>
              <a:rPr lang="en-US" sz="900" dirty="0">
                <a:solidFill>
                  <a:srgbClr val="C00000"/>
                </a:solidFill>
                <a:cs typeface="Courier New" panose="02070309020205020404" pitchFamily="49" charset="0"/>
              </a:rPr>
              <a:t>●●</a:t>
            </a:r>
            <a:endParaRPr lang="en-US" sz="900" dirty="0">
              <a:cs typeface="Courier New" panose="02070309020205020404" pitchFamily="49" charset="0"/>
            </a:endParaRPr>
          </a:p>
        </p:txBody>
      </p:sp>
      <p:sp>
        <p:nvSpPr>
          <p:cNvPr id="48" name="Isosceles Triangle 47"/>
          <p:cNvSpPr/>
          <p:nvPr/>
        </p:nvSpPr>
        <p:spPr>
          <a:xfrm>
            <a:off x="4355180" y="2305360"/>
            <a:ext cx="196293" cy="18288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TextBox 48"/>
          <p:cNvSpPr txBox="1"/>
          <p:nvPr/>
        </p:nvSpPr>
        <p:spPr>
          <a:xfrm>
            <a:off x="4240459" y="2153505"/>
            <a:ext cx="3597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**</a:t>
            </a:r>
            <a:endParaRPr lang="en-US" sz="1600" b="1" dirty="0"/>
          </a:p>
        </p:txBody>
      </p:sp>
      <p:sp>
        <p:nvSpPr>
          <p:cNvPr id="50" name="Freeform 49"/>
          <p:cNvSpPr/>
          <p:nvPr/>
        </p:nvSpPr>
        <p:spPr>
          <a:xfrm>
            <a:off x="4445518" y="2247436"/>
            <a:ext cx="260703" cy="114241"/>
          </a:xfrm>
          <a:custGeom>
            <a:avLst/>
            <a:gdLst>
              <a:gd name="connsiteX0" fmla="*/ 0 w 242888"/>
              <a:gd name="connsiteY0" fmla="*/ 58059 h 114241"/>
              <a:gd name="connsiteX1" fmla="*/ 83344 w 242888"/>
              <a:gd name="connsiteY1" fmla="*/ 909 h 114241"/>
              <a:gd name="connsiteX2" fmla="*/ 154782 w 242888"/>
              <a:gd name="connsiteY2" fmla="*/ 98541 h 114241"/>
              <a:gd name="connsiteX3" fmla="*/ 242888 w 242888"/>
              <a:gd name="connsiteY3" fmla="*/ 112828 h 114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888" h="114241">
                <a:moveTo>
                  <a:pt x="0" y="58059"/>
                </a:moveTo>
                <a:cubicBezTo>
                  <a:pt x="28773" y="26110"/>
                  <a:pt x="57547" y="-5838"/>
                  <a:pt x="83344" y="909"/>
                </a:cubicBezTo>
                <a:cubicBezTo>
                  <a:pt x="109141" y="7656"/>
                  <a:pt x="128191" y="79888"/>
                  <a:pt x="154782" y="98541"/>
                </a:cubicBezTo>
                <a:cubicBezTo>
                  <a:pt x="181373" y="117194"/>
                  <a:pt x="212130" y="115011"/>
                  <a:pt x="242888" y="11282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1" name="TextBox 50"/>
          <p:cNvSpPr txBox="1"/>
          <p:nvPr/>
        </p:nvSpPr>
        <p:spPr>
          <a:xfrm>
            <a:off x="4641999" y="2207843"/>
            <a:ext cx="17138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cs typeface="Courier New" panose="02070309020205020404" pitchFamily="49" charset="0"/>
              </a:rPr>
              <a:t>........................</a:t>
            </a:r>
            <a:r>
              <a:rPr lang="el-GR" sz="900" dirty="0">
                <a:cs typeface="Courier New" panose="02070309020205020404" pitchFamily="49" charset="0"/>
              </a:rPr>
              <a:t>ϕϕϕ</a:t>
            </a:r>
            <a:r>
              <a:rPr lang="en-US" sz="900" dirty="0">
                <a:solidFill>
                  <a:srgbClr val="FFC000"/>
                </a:solidFill>
                <a:cs typeface="Courier New" panose="02070309020205020404" pitchFamily="49" charset="0"/>
              </a:rPr>
              <a:t>●●●</a:t>
            </a:r>
            <a:endParaRPr lang="en-US" sz="900" dirty="0">
              <a:cs typeface="Courier New" panose="02070309020205020404" pitchFamily="49" charset="0"/>
            </a:endParaRPr>
          </a:p>
        </p:txBody>
      </p:sp>
      <p:sp>
        <p:nvSpPr>
          <p:cNvPr id="52" name="Isosceles Triangle 51"/>
          <p:cNvSpPr/>
          <p:nvPr/>
        </p:nvSpPr>
        <p:spPr>
          <a:xfrm>
            <a:off x="4431302" y="3949526"/>
            <a:ext cx="196293" cy="18288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3" name="TextBox 52"/>
          <p:cNvSpPr txBox="1"/>
          <p:nvPr/>
        </p:nvSpPr>
        <p:spPr>
          <a:xfrm>
            <a:off x="4352032" y="3739612"/>
            <a:ext cx="5144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***</a:t>
            </a:r>
            <a:endParaRPr lang="en-US" sz="1600" b="1" dirty="0"/>
          </a:p>
        </p:txBody>
      </p:sp>
      <p:sp>
        <p:nvSpPr>
          <p:cNvPr id="54" name="Freeform 53"/>
          <p:cNvSpPr/>
          <p:nvPr/>
        </p:nvSpPr>
        <p:spPr>
          <a:xfrm>
            <a:off x="4523614" y="3906030"/>
            <a:ext cx="260703" cy="114241"/>
          </a:xfrm>
          <a:custGeom>
            <a:avLst/>
            <a:gdLst>
              <a:gd name="connsiteX0" fmla="*/ 0 w 242888"/>
              <a:gd name="connsiteY0" fmla="*/ 58059 h 114241"/>
              <a:gd name="connsiteX1" fmla="*/ 83344 w 242888"/>
              <a:gd name="connsiteY1" fmla="*/ 909 h 114241"/>
              <a:gd name="connsiteX2" fmla="*/ 154782 w 242888"/>
              <a:gd name="connsiteY2" fmla="*/ 98541 h 114241"/>
              <a:gd name="connsiteX3" fmla="*/ 242888 w 242888"/>
              <a:gd name="connsiteY3" fmla="*/ 112828 h 114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888" h="114241">
                <a:moveTo>
                  <a:pt x="0" y="58059"/>
                </a:moveTo>
                <a:cubicBezTo>
                  <a:pt x="28773" y="26110"/>
                  <a:pt x="57547" y="-5838"/>
                  <a:pt x="83344" y="909"/>
                </a:cubicBezTo>
                <a:cubicBezTo>
                  <a:pt x="109141" y="7656"/>
                  <a:pt x="128191" y="79888"/>
                  <a:pt x="154782" y="98541"/>
                </a:cubicBezTo>
                <a:cubicBezTo>
                  <a:pt x="181373" y="117194"/>
                  <a:pt x="212130" y="115011"/>
                  <a:pt x="242888" y="11282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5" name="TextBox 54"/>
          <p:cNvSpPr txBox="1"/>
          <p:nvPr/>
        </p:nvSpPr>
        <p:spPr>
          <a:xfrm>
            <a:off x="4670027" y="3870882"/>
            <a:ext cx="17138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..........</a:t>
            </a:r>
            <a:r>
              <a:rPr lang="en-US" sz="9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●●</a:t>
            </a:r>
            <a:r>
              <a:rPr lang="en-US" sz="9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●</a:t>
            </a:r>
            <a:r>
              <a:rPr lang="en-US" sz="9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●●</a:t>
            </a:r>
            <a:r>
              <a:rPr lang="en-US" sz="9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●●●●●</a:t>
            </a:r>
            <a:endParaRPr lang="en-US" sz="900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Isosceles Triangle 55"/>
          <p:cNvSpPr/>
          <p:nvPr/>
        </p:nvSpPr>
        <p:spPr>
          <a:xfrm>
            <a:off x="4425669" y="5252560"/>
            <a:ext cx="196293" cy="18288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7" name="TextBox 56"/>
          <p:cNvSpPr txBox="1"/>
          <p:nvPr/>
        </p:nvSpPr>
        <p:spPr>
          <a:xfrm>
            <a:off x="4345721" y="5006947"/>
            <a:ext cx="5144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****</a:t>
            </a:r>
            <a:endParaRPr lang="en-US" sz="1600" b="1" dirty="0"/>
          </a:p>
        </p:txBody>
      </p:sp>
      <p:sp>
        <p:nvSpPr>
          <p:cNvPr id="58" name="Freeform 57"/>
          <p:cNvSpPr/>
          <p:nvPr/>
        </p:nvSpPr>
        <p:spPr>
          <a:xfrm>
            <a:off x="4527464" y="5187886"/>
            <a:ext cx="260703" cy="114241"/>
          </a:xfrm>
          <a:custGeom>
            <a:avLst/>
            <a:gdLst>
              <a:gd name="connsiteX0" fmla="*/ 0 w 242888"/>
              <a:gd name="connsiteY0" fmla="*/ 58059 h 114241"/>
              <a:gd name="connsiteX1" fmla="*/ 83344 w 242888"/>
              <a:gd name="connsiteY1" fmla="*/ 909 h 114241"/>
              <a:gd name="connsiteX2" fmla="*/ 154782 w 242888"/>
              <a:gd name="connsiteY2" fmla="*/ 98541 h 114241"/>
              <a:gd name="connsiteX3" fmla="*/ 242888 w 242888"/>
              <a:gd name="connsiteY3" fmla="*/ 112828 h 114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888" h="114241">
                <a:moveTo>
                  <a:pt x="0" y="58059"/>
                </a:moveTo>
                <a:cubicBezTo>
                  <a:pt x="28773" y="26110"/>
                  <a:pt x="57547" y="-5838"/>
                  <a:pt x="83344" y="909"/>
                </a:cubicBezTo>
                <a:cubicBezTo>
                  <a:pt x="109141" y="7656"/>
                  <a:pt x="128191" y="79888"/>
                  <a:pt x="154782" y="98541"/>
                </a:cubicBezTo>
                <a:cubicBezTo>
                  <a:pt x="181373" y="117194"/>
                  <a:pt x="212130" y="115011"/>
                  <a:pt x="242888" y="11282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9" name="TextBox 58"/>
          <p:cNvSpPr txBox="1"/>
          <p:nvPr/>
        </p:nvSpPr>
        <p:spPr>
          <a:xfrm>
            <a:off x="4676928" y="5155043"/>
            <a:ext cx="17138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..........</a:t>
            </a:r>
            <a:r>
              <a:rPr lang="en-US" sz="9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●●●</a:t>
            </a:r>
            <a:r>
              <a:rPr lang="en-US" sz="9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●●●●●</a:t>
            </a:r>
            <a:r>
              <a:rPr lang="en-US" sz="9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●●</a:t>
            </a:r>
            <a:endParaRPr lang="en-US" sz="900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68705" y="788237"/>
            <a:ext cx="408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319743" y="859760"/>
            <a:ext cx="17337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Gcn4 </a:t>
            </a:r>
            <a:r>
              <a:rPr lang="en-US" sz="1200" dirty="0" smtClean="0"/>
              <a:t>C-terminus 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2166938" y="790341"/>
            <a:ext cx="408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737356" y="941933"/>
            <a:ext cx="389930" cy="279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900" dirty="0" smtClean="0"/>
              <a:t>End </a:t>
            </a:r>
            <a:br>
              <a:rPr lang="en-US" sz="900" dirty="0" smtClean="0"/>
            </a:br>
            <a:r>
              <a:rPr lang="en-US" sz="900" dirty="0" smtClean="0"/>
              <a:t>caps</a:t>
            </a:r>
            <a:endParaRPr lang="en-US" sz="900" dirty="0"/>
          </a:p>
        </p:txBody>
      </p:sp>
      <p:sp>
        <p:nvSpPr>
          <p:cNvPr id="62" name="TextBox 61"/>
          <p:cNvSpPr txBox="1"/>
          <p:nvPr/>
        </p:nvSpPr>
        <p:spPr>
          <a:xfrm>
            <a:off x="5619853" y="1407641"/>
            <a:ext cx="389930" cy="279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900" dirty="0" smtClean="0"/>
              <a:t>End </a:t>
            </a:r>
            <a:br>
              <a:rPr lang="en-US" sz="900" dirty="0" smtClean="0"/>
            </a:br>
            <a:r>
              <a:rPr lang="en-US" sz="900" dirty="0" smtClean="0"/>
              <a:t>caps</a:t>
            </a:r>
            <a:endParaRPr lang="en-US" sz="900" dirty="0"/>
          </a:p>
        </p:txBody>
      </p:sp>
      <p:sp>
        <p:nvSpPr>
          <p:cNvPr id="43" name="TextBox 42"/>
          <p:cNvSpPr txBox="1"/>
          <p:nvPr/>
        </p:nvSpPr>
        <p:spPr>
          <a:xfrm>
            <a:off x="4926981" y="4056888"/>
            <a:ext cx="1289653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1000" dirty="0" smtClean="0"/>
              <a:t>Distance between   W1 and W5: </a:t>
            </a:r>
            <a:r>
              <a:rPr lang="en-US" sz="1100" dirty="0" smtClean="0"/>
              <a:t>7.8 Å</a:t>
            </a:r>
            <a:endParaRPr lang="en-US" sz="1100" dirty="0"/>
          </a:p>
        </p:txBody>
      </p:sp>
      <p:sp>
        <p:nvSpPr>
          <p:cNvPr id="47" name="Left Brace 46"/>
          <p:cNvSpPr/>
          <p:nvPr/>
        </p:nvSpPr>
        <p:spPr>
          <a:xfrm rot="16200000">
            <a:off x="5931161" y="3887769"/>
            <a:ext cx="45719" cy="310855"/>
          </a:xfrm>
          <a:prstGeom prst="leftBrac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Left Brace 66"/>
          <p:cNvSpPr/>
          <p:nvPr/>
        </p:nvSpPr>
        <p:spPr>
          <a:xfrm rot="16200000">
            <a:off x="5809681" y="5167317"/>
            <a:ext cx="45719" cy="310855"/>
          </a:xfrm>
          <a:prstGeom prst="leftBrac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50074" y="6166250"/>
            <a:ext cx="567207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 3. Ds are generally beneficial internally, while Ws – terminally; however, with increased amount of Ws in the sequence, flanking them with Ds rescues the functionality. A</a:t>
            </a:r>
            <a:r>
              <a:rPr lang="en-US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X axis: position of D (red) or W (yellow) within the sequence; Y axis: % functionality of sequences in the </a:t>
            </a:r>
            <a:r>
              <a:rPr lang="en-US" sz="1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sub-library </a:t>
            </a:r>
            <a:r>
              <a:rPr lang="en-US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sequences containing all combinations of W and D for 12 positions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(3968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sequences quantified).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</a:t>
            </a:r>
            <a:r>
              <a:rPr lang="en-US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–X axis: size of W cluster preceding indicated end cap for sequences representing each line; Y axis: same as in A</a:t>
            </a:r>
            <a:r>
              <a:rPr lang="en-US" sz="1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(*) sequence construct shows tAD constructs of indicated sequence where </a:t>
            </a:r>
            <a:r>
              <a:rPr lang="en-US" sz="1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“.” = G, “x” = [DW], </a:t>
            </a:r>
            <a:r>
              <a:rPr lang="en-US" sz="10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●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= W, and </a:t>
            </a:r>
            <a:r>
              <a:rPr lang="en-US" sz="1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●</a:t>
            </a:r>
            <a:r>
              <a:rPr lang="en-US" sz="1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D.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same as in B, calculated for the Gcn4 library </a:t>
            </a:r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using [WYF] instead of just W and [DE] instead of just </a:t>
            </a:r>
            <a:r>
              <a:rPr lang="en-US" sz="1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 </a:t>
            </a:r>
            <a:r>
              <a:rPr lang="en-US" sz="1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end caps. (**) sequence construct shows tAD constructs of indicated sequence where “.” </a:t>
            </a:r>
            <a:r>
              <a:rPr lang="en-US" sz="1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any AA, </a:t>
            </a:r>
            <a:r>
              <a:rPr lang="el-GR" sz="1000" dirty="0" smtClean="0">
                <a:cs typeface="Arial" panose="020B0604020202020204" pitchFamily="34" charset="0"/>
              </a:rPr>
              <a:t>ϕ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= [AVILMWYF], and </a:t>
            </a:r>
            <a:r>
              <a:rPr lang="en-US" sz="10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●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= [WYF]</a:t>
            </a:r>
            <a:r>
              <a:rPr lang="en-US" sz="1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Growth slopes of sequences with different numbers of Ds flanking a stretch of 5 Ws. </a:t>
            </a:r>
            <a:r>
              <a:rPr lang="en-US" sz="1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●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= W, and </a:t>
            </a:r>
            <a:r>
              <a:rPr lang="en-US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●</a:t>
            </a:r>
            <a:r>
              <a:rPr lang="en-US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D</a:t>
            </a:r>
            <a:r>
              <a:rPr lang="en-US" sz="1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  <a:r>
              <a:rPr lang="en-US" sz="1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en-US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1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sequence constructs </a:t>
            </a:r>
            <a:r>
              <a:rPr lang="en-US" sz="1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(***) and (****) sequences from panel D,</a:t>
            </a:r>
            <a:r>
              <a:rPr lang="en-US" sz="1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“.” </a:t>
            </a:r>
            <a:r>
              <a:rPr lang="en-US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1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G, </a:t>
            </a:r>
            <a:r>
              <a:rPr lang="en-US" sz="10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●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= W, and </a:t>
            </a:r>
            <a:r>
              <a:rPr lang="en-US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●</a:t>
            </a:r>
            <a:r>
              <a:rPr lang="en-US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D</a:t>
            </a:r>
            <a:r>
              <a:rPr lang="en-US" sz="1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AlphaFold2 predicted structures shown for tAD region. Distance between </a:t>
            </a:r>
            <a:r>
              <a:rPr lang="el-GR" sz="1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1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-carbon of first tryptophan (W1) and last tryptophan (W5) was measured from predicted structure.</a:t>
            </a:r>
            <a:endParaRPr lang="en-US" sz="1000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348342" y="3371647"/>
            <a:ext cx="14602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Non-functional tAD</a:t>
            </a:r>
            <a:endParaRPr lang="en-US" sz="1600" dirty="0"/>
          </a:p>
        </p:txBody>
      </p:sp>
      <p:sp>
        <p:nvSpPr>
          <p:cNvPr id="65" name="TextBox 64"/>
          <p:cNvSpPr txBox="1"/>
          <p:nvPr/>
        </p:nvSpPr>
        <p:spPr>
          <a:xfrm>
            <a:off x="4348342" y="4596049"/>
            <a:ext cx="14602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</a:t>
            </a:r>
            <a:r>
              <a:rPr lang="en-US" sz="1000" dirty="0" smtClean="0"/>
              <a:t>unctional tAD</a:t>
            </a:r>
            <a:endParaRPr lang="en-US" sz="1600" dirty="0"/>
          </a:p>
        </p:txBody>
      </p:sp>
      <p:sp>
        <p:nvSpPr>
          <p:cNvPr id="69" name="TextBox 68"/>
          <p:cNvSpPr txBox="1"/>
          <p:nvPr/>
        </p:nvSpPr>
        <p:spPr>
          <a:xfrm>
            <a:off x="5233912" y="3814668"/>
            <a:ext cx="1443380" cy="212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900"/>
              </a:lnSpc>
            </a:pPr>
            <a:r>
              <a:rPr lang="en-US" sz="1000" dirty="0" smtClean="0"/>
              <a:t>1       5</a:t>
            </a:r>
            <a:endParaRPr lang="en-US" sz="1000" dirty="0"/>
          </a:p>
        </p:txBody>
      </p:sp>
      <p:sp>
        <p:nvSpPr>
          <p:cNvPr id="70" name="TextBox 69"/>
          <p:cNvSpPr txBox="1"/>
          <p:nvPr/>
        </p:nvSpPr>
        <p:spPr>
          <a:xfrm>
            <a:off x="4854095" y="5329854"/>
            <a:ext cx="1289653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1000" dirty="0" smtClean="0"/>
              <a:t>Distance between W1 and W5: </a:t>
            </a:r>
            <a:r>
              <a:rPr lang="en-US" sz="1100" dirty="0" smtClean="0"/>
              <a:t>13.1 Å</a:t>
            </a:r>
            <a:endParaRPr lang="en-US" sz="1100" dirty="0"/>
          </a:p>
        </p:txBody>
      </p:sp>
      <p:sp>
        <p:nvSpPr>
          <p:cNvPr id="72" name="TextBox 71"/>
          <p:cNvSpPr txBox="1"/>
          <p:nvPr/>
        </p:nvSpPr>
        <p:spPr>
          <a:xfrm>
            <a:off x="5104894" y="5100555"/>
            <a:ext cx="1443380" cy="212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900"/>
              </a:lnSpc>
            </a:pPr>
            <a:r>
              <a:rPr lang="en-US" sz="1000" dirty="0" smtClean="0"/>
              <a:t>1       5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4119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35740">
            <a:off x="626854" y="1280034"/>
            <a:ext cx="2857500" cy="228600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883" y="3397796"/>
            <a:ext cx="2560320" cy="256032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647" y="1795023"/>
            <a:ext cx="2857500" cy="2286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250" y="3518326"/>
            <a:ext cx="1143000" cy="91440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203" y="887854"/>
            <a:ext cx="1920240" cy="25603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69441" y="1277398"/>
            <a:ext cx="29020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7537" y="847400"/>
            <a:ext cx="408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00556" y="831773"/>
            <a:ext cx="408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7536" y="3469645"/>
            <a:ext cx="408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13551" y="407429"/>
            <a:ext cx="5953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Fig. 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40211" y="3494952"/>
            <a:ext cx="408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630835" y="3674348"/>
            <a:ext cx="4230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0-P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780522" y="3687580"/>
            <a:ext cx="3868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3-P</a:t>
            </a:r>
          </a:p>
        </p:txBody>
      </p:sp>
      <p:pic>
        <p:nvPicPr>
          <p:cNvPr id="24" name="Content Placeholder 3"/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30000" contras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325" t="17750" r="40067" b="11688"/>
          <a:stretch/>
        </p:blipFill>
        <p:spPr>
          <a:xfrm>
            <a:off x="4827631" y="4843859"/>
            <a:ext cx="573073" cy="99757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42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626" t="20530" r="43523" b="11946"/>
          <a:stretch/>
        </p:blipFill>
        <p:spPr>
          <a:xfrm>
            <a:off x="5422760" y="4843894"/>
            <a:ext cx="569536" cy="994034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091603" y="4820139"/>
            <a:ext cx="7938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Stop codon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482462" y="4962565"/>
            <a:ext cx="14029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GGGGDFDLDMLGDFDLDMLG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482462" y="5104991"/>
            <a:ext cx="14029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DDDDDDDDDDWWWWWWWWWW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482462" y="5247417"/>
            <a:ext cx="14029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DWDWDWDWDWDWDWDWDWDW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482462" y="5389843"/>
            <a:ext cx="14029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WEDPWADPWPDGWPDLWADV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482462" y="5532269"/>
            <a:ext cx="14029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WNDYWTDSWADYWYDFWYDV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482462" y="5674695"/>
            <a:ext cx="14029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WFDSWDDFWCDCWCDCWSDF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858639" y="4655088"/>
            <a:ext cx="5261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en-US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Aur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481988" y="4655088"/>
            <a:ext cx="4203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Aur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372590" y="4556129"/>
            <a:ext cx="408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625661" y="4280716"/>
            <a:ext cx="4050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2-P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761066" y="4275405"/>
            <a:ext cx="3868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4-P</a:t>
            </a:r>
          </a:p>
        </p:txBody>
      </p:sp>
      <p:sp>
        <p:nvSpPr>
          <p:cNvPr id="56" name="Isosceles Triangle 55"/>
          <p:cNvSpPr/>
          <p:nvPr/>
        </p:nvSpPr>
        <p:spPr>
          <a:xfrm>
            <a:off x="834690" y="1399870"/>
            <a:ext cx="196293" cy="18288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>
            <a:off x="925028" y="1341946"/>
            <a:ext cx="260703" cy="114241"/>
          </a:xfrm>
          <a:custGeom>
            <a:avLst/>
            <a:gdLst>
              <a:gd name="connsiteX0" fmla="*/ 0 w 242888"/>
              <a:gd name="connsiteY0" fmla="*/ 58059 h 114241"/>
              <a:gd name="connsiteX1" fmla="*/ 83344 w 242888"/>
              <a:gd name="connsiteY1" fmla="*/ 909 h 114241"/>
              <a:gd name="connsiteX2" fmla="*/ 154782 w 242888"/>
              <a:gd name="connsiteY2" fmla="*/ 98541 h 114241"/>
              <a:gd name="connsiteX3" fmla="*/ 242888 w 242888"/>
              <a:gd name="connsiteY3" fmla="*/ 112828 h 114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888" h="114241">
                <a:moveTo>
                  <a:pt x="0" y="58059"/>
                </a:moveTo>
                <a:cubicBezTo>
                  <a:pt x="28773" y="26110"/>
                  <a:pt x="57547" y="-5838"/>
                  <a:pt x="83344" y="909"/>
                </a:cubicBezTo>
                <a:cubicBezTo>
                  <a:pt x="109141" y="7656"/>
                  <a:pt x="128191" y="79888"/>
                  <a:pt x="154782" y="98541"/>
                </a:cubicBezTo>
                <a:cubicBezTo>
                  <a:pt x="181373" y="117194"/>
                  <a:pt x="212130" y="115011"/>
                  <a:pt x="242888" y="11282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1275446" y="1062399"/>
            <a:ext cx="252064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Amphipathic Backbone Library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63883" y="1910077"/>
            <a:ext cx="290206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cs typeface="Courier New" panose="02070309020205020404" pitchFamily="49" charset="0"/>
              </a:rPr>
              <a:t>Side view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297309" y="2801031"/>
            <a:ext cx="290206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cs typeface="Courier New" panose="02070309020205020404" pitchFamily="49" charset="0"/>
              </a:rPr>
              <a:t>Top view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613974" y="3524307"/>
            <a:ext cx="13005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WLDFWLDTWVDTWLDFWLDI </a:t>
            </a:r>
          </a:p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1.74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94380" y="4042987"/>
            <a:ext cx="13201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WFDLWPDLWTDPWIDCWLDV</a:t>
            </a:r>
          </a:p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1.51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76868" y="3520307"/>
            <a:ext cx="13358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WGDLWPDPWYDWWPDLWRDL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1.60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811861" y="4039936"/>
            <a:ext cx="13388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WEDPWADPWPDGWPDLWADV</a:t>
            </a:r>
          </a:p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1.14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583" y="4175628"/>
            <a:ext cx="114300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453" y="3609437"/>
            <a:ext cx="914400" cy="73152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244" y="4088317"/>
            <a:ext cx="914400" cy="731520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632725" y="6166084"/>
            <a:ext cx="569947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Figure 4. Formation of the amphipathic α-helix is generally detrimental for AD functionality, and insertion of proline is beneficial. A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– graphical representation of sequences for the WD5 library</a:t>
            </a:r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(107975 sequences quantified):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each member of which has five Ws, five Ds, and ten random amino acids represented by black dots/circles between Ws and Ds.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B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– X axis: % α-helix predicted by the SPOT-1D algorithm for each set of sequences from the WD5 library; Y axis: % functionality of the set of corresponding sequences in the WD5 library.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– X axis: count of corresponding amino acid residues between set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Ws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and Ds of WD5 library; Y axis: % functionality of the set of corresponding sequences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Amino acid groups: acidic [DE], aliphatic [AVILM], aromatic [WYF], basic [RHK], special [CGP] not grouped, polar [STNQ].</a:t>
            </a:r>
            <a:r>
              <a:rPr lang="en-US" sz="1000" b="1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D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– Growth slopes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3D structures of sequences with varying numbers of proline residues predicted by AlphaFold2.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– Growth phenotype on media with and without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aureobasidin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for cells expressing the indicated representative sequences. Spots are conglomerates of yeast colonies representing threefold serial dilutions of corresponding cell cultures .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757248" y="3982946"/>
            <a:ext cx="3868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*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409228" y="5350201"/>
            <a:ext cx="3868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*</a:t>
            </a:r>
            <a:endParaRPr lang="en-US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18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1784</TotalTime>
  <Words>1396</Words>
  <Application>Microsoft Office PowerPoint</Application>
  <PresentationFormat>Letter Paper (8.5x11 in)</PresentationFormat>
  <Paragraphs>172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Butler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23</cp:revision>
  <dcterms:created xsi:type="dcterms:W3CDTF">2022-03-15T13:38:36Z</dcterms:created>
  <dcterms:modified xsi:type="dcterms:W3CDTF">2022-03-24T16:07:45Z</dcterms:modified>
</cp:coreProperties>
</file>