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716" y="-45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5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3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4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5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4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2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1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1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8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AB535-311B-4BAF-BB61-71A64D3A07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5" Type="http://schemas.openxmlformats.org/officeDocument/2006/relationships/image" Target="../media/image14.jpeg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tiff"/><Relationship Id="rId4" Type="http://schemas.openxmlformats.org/officeDocument/2006/relationships/image" Target="../media/image17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tiff"/><Relationship Id="rId5" Type="http://schemas.openxmlformats.org/officeDocument/2006/relationships/image" Target="../media/image22.tiff"/><Relationship Id="rId4" Type="http://schemas.openxmlformats.org/officeDocument/2006/relationships/image" Target="../media/image21.tiff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34.png"/><Relationship Id="rId3" Type="http://schemas.openxmlformats.org/officeDocument/2006/relationships/image" Target="../media/image26.tiff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tiff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667" y="4302319"/>
            <a:ext cx="1440180" cy="19202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180" y="4302319"/>
            <a:ext cx="1440180" cy="19202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3" y="4302399"/>
            <a:ext cx="1440180" cy="192024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12" y="1699097"/>
            <a:ext cx="1440180" cy="19202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379" y="1699097"/>
            <a:ext cx="2256282" cy="19202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0448" y="469286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2102" y="3590587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218" y="1081589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9641" y="1081589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88519" y="1099379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9218" y="3595230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2155" y="3595230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62689" y="3590587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431" y="1099379"/>
            <a:ext cx="14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Experimental setup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9" y="1376378"/>
            <a:ext cx="1888449" cy="196596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351020" y="3342338"/>
            <a:ext cx="463950" cy="86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99" y="1164679"/>
            <a:ext cx="1321974" cy="6400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64" y="1164679"/>
            <a:ext cx="1318758" cy="6400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31" y="3687917"/>
            <a:ext cx="1316736" cy="5862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70" y="3685621"/>
            <a:ext cx="1419868" cy="5852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86" y="4289724"/>
            <a:ext cx="617195" cy="58521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443921" y="4220388"/>
            <a:ext cx="839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→ 4 →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90" y="3687046"/>
            <a:ext cx="672828" cy="6400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7500" r="7857" b="9881"/>
          <a:stretch/>
        </p:blipFill>
        <p:spPr>
          <a:xfrm>
            <a:off x="5192317" y="5050352"/>
            <a:ext cx="829422" cy="81522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4" t="7596" r="7652" b="10318"/>
          <a:stretch/>
        </p:blipFill>
        <p:spPr>
          <a:xfrm>
            <a:off x="5192317" y="3954559"/>
            <a:ext cx="837748" cy="81522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026227" y="3753935"/>
            <a:ext cx="16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cs typeface="Courier New" panose="02070309020205020404" pitchFamily="49" charset="0"/>
              </a:rPr>
              <a:t>............</a:t>
            </a:r>
            <a:r>
              <a:rPr lang="en-US" sz="9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W</a:t>
            </a:r>
            <a:r>
              <a:rPr lang="en-US" sz="9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</a:t>
            </a:r>
            <a:r>
              <a:rPr lang="en-US" sz="9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W</a:t>
            </a:r>
            <a:r>
              <a:rPr lang="en-US" sz="9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</a:t>
            </a:r>
            <a:r>
              <a:rPr lang="en-US" sz="9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W</a:t>
            </a:r>
            <a:r>
              <a:rPr lang="en-US" sz="9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</a:t>
            </a:r>
            <a:r>
              <a:rPr lang="en-US" sz="9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W</a:t>
            </a:r>
            <a:r>
              <a:rPr lang="en-US" sz="9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</a:t>
            </a:r>
            <a:r>
              <a:rPr lang="en-US" sz="900" dirty="0" smtClean="0">
                <a:cs typeface="Courier New" panose="02070309020205020404" pitchFamily="49" charset="0"/>
              </a:rPr>
              <a:t>  </a:t>
            </a:r>
            <a:r>
              <a:rPr lang="en-US" sz="900" dirty="0">
                <a:cs typeface="Courier New" panose="02070309020205020404" pitchFamily="49" charset="0"/>
              </a:rPr>
              <a:t/>
            </a:r>
            <a:br>
              <a:rPr lang="en-US" sz="900" dirty="0">
                <a:cs typeface="Courier New" panose="02070309020205020404" pitchFamily="49" charset="0"/>
              </a:rPr>
            </a:br>
            <a:r>
              <a:rPr lang="en-US" sz="900" b="1" u="sng" dirty="0">
                <a:cs typeface="Courier New" panose="02070309020205020404" pitchFamily="49" charset="0"/>
              </a:rPr>
              <a:t>-</a:t>
            </a:r>
            <a:r>
              <a:rPr lang="en-US" sz="900" b="1" u="sng" dirty="0" smtClean="0">
                <a:cs typeface="Courier New" panose="02070309020205020404" pitchFamily="49" charset="0"/>
              </a:rPr>
              <a:t>1.13</a:t>
            </a:r>
            <a:endParaRPr lang="en-US" sz="900" b="1" u="sng" dirty="0"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6227" y="4748383"/>
            <a:ext cx="16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cs typeface="Courier New" panose="02070309020205020404" pitchFamily="49" charset="0"/>
              </a:rPr>
              <a:t>............</a:t>
            </a:r>
            <a:r>
              <a:rPr lang="en-US" sz="9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</a:t>
            </a:r>
            <a:r>
              <a:rPr lang="en-US" sz="9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WW</a:t>
            </a:r>
            <a:r>
              <a:rPr lang="en-US" sz="9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DD</a:t>
            </a:r>
            <a:r>
              <a:rPr lang="en-US" sz="9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W</a:t>
            </a:r>
            <a:r>
              <a:rPr lang="en-US" sz="9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</a:t>
            </a:r>
            <a:r>
              <a:rPr lang="en-US" sz="9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W</a:t>
            </a:r>
            <a:r>
              <a:rPr lang="en-US" sz="900" dirty="0" smtClean="0">
                <a:cs typeface="Courier New" panose="02070309020205020404" pitchFamily="49" charset="0"/>
              </a:rPr>
              <a:t> </a:t>
            </a:r>
            <a:r>
              <a:rPr lang="en-US" sz="900" dirty="0">
                <a:cs typeface="Courier New" panose="02070309020205020404" pitchFamily="49" charset="0"/>
              </a:rPr>
              <a:t/>
            </a:r>
            <a:br>
              <a:rPr lang="en-US" sz="900" dirty="0">
                <a:cs typeface="Courier New" panose="02070309020205020404" pitchFamily="49" charset="0"/>
              </a:rPr>
            </a:br>
            <a:r>
              <a:rPr lang="en-US" sz="900" b="1" u="sng" dirty="0">
                <a:cs typeface="Courier New" panose="02070309020205020404" pitchFamily="49" charset="0"/>
              </a:rPr>
              <a:t>1.11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4389" y="6438747"/>
            <a:ext cx="561775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 1. A single W and a single D are sufficient for the functionality of AD. 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experimental setup: oligo pool synthesis, followed by cloning in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bacteria,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then isolation of plasmid library and transformation in yeast, followed by screening for growth phenotype determined by expression of the reporter gene regulated by activator with a specific AD, then isolation of DNA pool, NGS sequencing, and data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(for more details see Methods section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Growth of sequences with different numbers of WD repeats. X axis: individual sequences indicated in the inset table, where black dots represent glycine, yellow dots represent tryptophan, and red dots represent aspartic acid residues.  Y axis: Log2 growth slope. Axes are same in C, D, E, F.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Sequences with different numbers of WD repeats, either surrounded or interrupted by repeated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glycines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Sequences with non-alternating clusters of Ws and Ds.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Sequences with non-alternating clusters of Ws and Ds, separated by varying numbers of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Sequences with a single W and D, separated by varying numbers of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Gs</a:t>
            </a:r>
            <a:r>
              <a:rPr lang="en-US" sz="1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Error bars show growth slope +/- root-mean-square-deviation (RMSD) of the fit of the growth </a:t>
            </a:r>
            <a:r>
              <a:rPr lang="en-US" sz="1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slope.</a:t>
            </a:r>
            <a:r>
              <a:rPr lang="en-US" sz="10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Log2 growth slopes and images of the α-helix frontal view for two different sequences with four W’s and four D’s, showing that despite identical composition, only one is functional. </a:t>
            </a:r>
          </a:p>
        </p:txBody>
      </p:sp>
    </p:spTree>
    <p:extLst>
      <p:ext uri="{BB962C8B-B14F-4D97-AF65-F5344CB8AC3E}">
        <p14:creationId xmlns:p14="http://schemas.microsoft.com/office/powerpoint/2010/main" val="66471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37" y="1141261"/>
            <a:ext cx="2468880" cy="2194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52" y="3329057"/>
            <a:ext cx="3688167" cy="219456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250111" y="3746092"/>
            <a:ext cx="349500" cy="16183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08023" y="5113695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●●●●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11388" y="3548448"/>
            <a:ext cx="597019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C00000"/>
                </a:solidFill>
              </a:rPr>
              <a:t>● - [DE]</a:t>
            </a:r>
            <a:endParaRPr lang="en-US" sz="800" dirty="0">
              <a:solidFill>
                <a:srgbClr val="FFC000"/>
              </a:solidFill>
            </a:endParaRPr>
          </a:p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FFC000"/>
                </a:solidFill>
              </a:rPr>
              <a:t>● - [WYF]</a:t>
            </a:r>
            <a:endParaRPr lang="en-US" sz="8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4" y="1141868"/>
            <a:ext cx="1645920" cy="2194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05" y="1141868"/>
            <a:ext cx="1645920" cy="2194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3353" y="348362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Fig.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1084" y="3363297"/>
            <a:ext cx="6499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Functional</a:t>
            </a:r>
            <a:br>
              <a:rPr lang="en-US" sz="800" dirty="0"/>
            </a:br>
            <a:r>
              <a:rPr lang="en-US" sz="800" dirty="0"/>
              <a:t>tAD %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3159" y="851398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33705" y="851398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1244" y="1968070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6493" y="3305730"/>
            <a:ext cx="39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77774" y="3303473"/>
            <a:ext cx="30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14429" y="3310263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23772" y="3360121"/>
            <a:ext cx="677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Functional</a:t>
            </a:r>
            <a:br>
              <a:rPr lang="en-US" sz="800" dirty="0"/>
            </a:br>
            <a:r>
              <a:rPr lang="en-US" sz="800" dirty="0"/>
              <a:t>tAD %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57830"/>
              </p:ext>
            </p:extLst>
          </p:nvPr>
        </p:nvGraphicFramePr>
        <p:xfrm>
          <a:off x="4472535" y="3413811"/>
          <a:ext cx="1715444" cy="1952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076">
                  <a:extLst>
                    <a:ext uri="{9D8B030D-6E8A-4147-A177-3AD203B41FA5}">
                      <a16:colId xmlns:a16="http://schemas.microsoft.com/office/drawing/2014/main" val="1811988319"/>
                    </a:ext>
                  </a:extLst>
                </a:gridCol>
                <a:gridCol w="621368">
                  <a:extLst>
                    <a:ext uri="{9D8B030D-6E8A-4147-A177-3AD203B41FA5}">
                      <a16:colId xmlns:a16="http://schemas.microsoft.com/office/drawing/2014/main" val="1525886437"/>
                    </a:ext>
                  </a:extLst>
                </a:gridCol>
              </a:tblGrid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AUROC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231547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 composition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80921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 x 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20161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tetrapep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74054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tetrapep x 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31179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etrapep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position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(trained on Gcn4)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24293"/>
                  </a:ext>
                </a:extLst>
              </a:tr>
              <a:tr h="337524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etrapep</a:t>
                      </a:r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position + balance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9318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Shallow NNet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20112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58530" y="1010183"/>
            <a:ext cx="552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 = 6</a:t>
            </a:r>
            <a:br>
              <a:rPr lang="en-US" sz="1100" dirty="0"/>
            </a:br>
            <a:r>
              <a:rPr lang="en-US" sz="1100" dirty="0"/>
              <a:t>D = 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61434" y="2240847"/>
            <a:ext cx="763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WYF = 6</a:t>
            </a:r>
            <a:br>
              <a:rPr lang="en-US" sz="1100" dirty="0"/>
            </a:br>
            <a:r>
              <a:rPr lang="en-US" sz="1100" dirty="0"/>
              <a:t>DE = 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72700" y="1453596"/>
            <a:ext cx="363934" cy="16183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38517" y="1584384"/>
            <a:ext cx="51810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38517" y="1673298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38517" y="1767149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38517" y="1860527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38517" y="1948107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38517" y="2035944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38517" y="2123896"/>
            <a:ext cx="518108" cy="2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41499" y="2205413"/>
            <a:ext cx="518108" cy="2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41499" y="2291644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41499" y="2379027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41499" y="2475340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41499" y="2564272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41499" y="2651655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●●●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41499" y="2745987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41499" y="2824772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●●●●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38517" y="1491944"/>
            <a:ext cx="50738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32324" y="1232481"/>
            <a:ext cx="589881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C00000"/>
                </a:solidFill>
              </a:rPr>
              <a:t>● - [DE]</a:t>
            </a:r>
            <a:endParaRPr lang="en-US" sz="800" dirty="0">
              <a:solidFill>
                <a:srgbClr val="FFC000"/>
              </a:solidFill>
            </a:endParaRPr>
          </a:p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FFC000"/>
                </a:solidFill>
              </a:rPr>
              <a:t>● - [WYF]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37237" y="851398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05041" y="4317807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05041" y="4141291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05041" y="4045912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05041" y="4488540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05041" y="3872540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05041" y="4585217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05041" y="4852239"/>
            <a:ext cx="497560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08023" y="4942646"/>
            <a:ext cx="497560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08023" y="3958267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08023" y="4224720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08023" y="4759183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08023" y="4397265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08023" y="4664070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03399" y="3782591"/>
            <a:ext cx="58993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08023" y="5025668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●●●</a:t>
            </a:r>
          </a:p>
        </p:txBody>
      </p:sp>
      <p:sp>
        <p:nvSpPr>
          <p:cNvPr id="75" name="TextBox 74"/>
          <p:cNvSpPr txBox="1"/>
          <p:nvPr/>
        </p:nvSpPr>
        <p:spPr>
          <a:xfrm rot="16200000">
            <a:off x="3676041" y="2116858"/>
            <a:ext cx="420484" cy="19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 smtClean="0"/>
              <a:t>Motif</a:t>
            </a:r>
            <a:endParaRPr lang="en-US" sz="800" dirty="0"/>
          </a:p>
        </p:txBody>
      </p:sp>
      <p:sp>
        <p:nvSpPr>
          <p:cNvPr id="3" name="Rectangle 2"/>
          <p:cNvSpPr/>
          <p:nvPr/>
        </p:nvSpPr>
        <p:spPr>
          <a:xfrm>
            <a:off x="177800" y="5618730"/>
            <a:ext cx="6680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 2. The balance and intermixing of acidic and aromatic residues is beneficial for AD function. 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balance score, calculated as Balance=n(W)-n(D); Y axis: % of functional sequences 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sub-library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of sequences containing all combinations of W and D  for 12 positions (WD12 library, 3968 sequences quantified).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mixing score, calculated as Mixing=n(WD)+n(DW); Y axis: % of functional sequences in the set of sequences containing all combinations of 6 W and 6 D (906 sequences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quantified).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mixing score, calculated as Mixing=n([WYF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][DE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]) + n([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DE][WYF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]) for the previously published AD dataset screened within the Gcn4 context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; Y axis: % of functional sequences in the set of sequences from the Gcn4 random peptide library with 6 [WYF] and 6 [DE] (3018 sequences total).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% functionality of sequences that contain the specified tetrapeptide motif; Y axis: tetrapeptide motifs. Regression lines are provided to demonstrate concordance between the three libraries, and motifs were ordered based on average % functionality between the three libraries, with the most functional on top.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 X axis: Starting amino acid position of tetrapeptide in tAD module for the WD12 library; Y axis: 16 sequence combinations for tetrapeptides containing D and W, Tile fill: % functionality of sequences that contain the specified tetrapeptide motif at the indicated position. Motifs were ordered by overall % functionality.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Starting amino acid position of the tetrapeptide in the tAD module for the Gcn4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library </a:t>
            </a:r>
            <a:r>
              <a:rPr lang="en-US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 axis: 16 sequence combinations for tetrapeptides containing [DE] and [WYF], Tile fill: % functionality of sequences that contain the specified tetrapeptide motif at the indicated position. Motifs order is the same as in panel E.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– ML accuracy on the </a:t>
            </a:r>
            <a:r>
              <a:rPr lang="en-US" sz="1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reserved testing </a:t>
            </a:r>
            <a:r>
              <a:rPr lang="en-US" sz="1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(20% of WD12 library) and trained on 80% of WD12 library unless noted otherwise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measured as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area under the receiver operating characteristic (AUROC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9642" y="492949"/>
            <a:ext cx="2628900" cy="144655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Note on figure C – mixing calculation:</a:t>
            </a:r>
          </a:p>
          <a:p>
            <a:endParaRPr lang="en-US" sz="1100" dirty="0"/>
          </a:p>
          <a:p>
            <a:r>
              <a:rPr lang="en-US" sz="1100" dirty="0" smtClean="0"/>
              <a:t>Sequences were “simplified” </a:t>
            </a:r>
          </a:p>
          <a:p>
            <a:r>
              <a:rPr lang="en-US" sz="1100" dirty="0" smtClean="0"/>
              <a:t>VVGGDFIVRENNYVYSWPSLGSEVEFDDYM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	=</a:t>
            </a:r>
          </a:p>
          <a:p>
            <a:r>
              <a:rPr lang="en-US" sz="1100" dirty="0" smtClean="0"/>
              <a:t>DFEYYWEEFDDY</a:t>
            </a:r>
          </a:p>
          <a:p>
            <a:r>
              <a:rPr lang="en-US" sz="1100" dirty="0" smtClean="0"/>
              <a:t>(removed all but </a:t>
            </a:r>
            <a:r>
              <a:rPr lang="en-US" sz="1100" dirty="0" err="1" smtClean="0"/>
              <a:t>aro</a:t>
            </a:r>
            <a:r>
              <a:rPr lang="en-US" sz="1100" dirty="0" smtClean="0"/>
              <a:t> and acidic then calculated mixing)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52693">
            <a:off x="5096455" y="2970902"/>
            <a:ext cx="1371603" cy="13716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50" y="902022"/>
            <a:ext cx="2194560" cy="21945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72663" y="855693"/>
            <a:ext cx="1733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Gal4 </a:t>
            </a:r>
            <a:r>
              <a:rPr lang="en-US" sz="1200" dirty="0" smtClean="0"/>
              <a:t>C-terminus 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8" y="837915"/>
            <a:ext cx="1645920" cy="2194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12" y="931095"/>
            <a:ext cx="2194560" cy="2194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5105" y="27975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Fig.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809" y="833805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0809" y="3030633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0" y="3289905"/>
            <a:ext cx="3547563" cy="25603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324280" y="855693"/>
            <a:ext cx="119519" cy="245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41854" y="3106472"/>
            <a:ext cx="408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 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66570" y="3045881"/>
            <a:ext cx="146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Sequence Constructs</a:t>
            </a:r>
            <a:r>
              <a:rPr lang="en-US" sz="1600" b="1" dirty="0"/>
              <a:t>    </a:t>
            </a:r>
          </a:p>
        </p:txBody>
      </p:sp>
      <p:sp>
        <p:nvSpPr>
          <p:cNvPr id="17" name="Oval 16"/>
          <p:cNvSpPr/>
          <p:nvPr/>
        </p:nvSpPr>
        <p:spPr>
          <a:xfrm>
            <a:off x="3420455" y="1353755"/>
            <a:ext cx="137160" cy="13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36682" y="1887908"/>
            <a:ext cx="137160" cy="13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76748" y="1324911"/>
            <a:ext cx="227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*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919664" y="1927599"/>
            <a:ext cx="317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**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28678" y="3812364"/>
            <a:ext cx="4081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***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20022" y="5458558"/>
            <a:ext cx="464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****</a:t>
            </a:r>
            <a:endParaRPr lang="en-US" b="1" dirty="0"/>
          </a:p>
        </p:txBody>
      </p:sp>
      <p:sp>
        <p:nvSpPr>
          <p:cNvPr id="19" name="Isosceles Triangle 18"/>
          <p:cNvSpPr/>
          <p:nvPr/>
        </p:nvSpPr>
        <p:spPr>
          <a:xfrm>
            <a:off x="2616473" y="2539261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TextBox 41"/>
          <p:cNvSpPr txBox="1"/>
          <p:nvPr/>
        </p:nvSpPr>
        <p:spPr>
          <a:xfrm>
            <a:off x="2548007" y="2410302"/>
            <a:ext cx="244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</a:t>
            </a:r>
            <a:endParaRPr lang="en-US" sz="1600" b="1" dirty="0"/>
          </a:p>
        </p:txBody>
      </p:sp>
      <p:sp>
        <p:nvSpPr>
          <p:cNvPr id="24" name="Freeform 23"/>
          <p:cNvSpPr/>
          <p:nvPr/>
        </p:nvSpPr>
        <p:spPr>
          <a:xfrm>
            <a:off x="2706811" y="2481337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4" name="TextBox 43"/>
          <p:cNvSpPr txBox="1"/>
          <p:nvPr/>
        </p:nvSpPr>
        <p:spPr>
          <a:xfrm>
            <a:off x="2880432" y="2449364"/>
            <a:ext cx="1713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cs typeface="Courier New" panose="02070309020205020404" pitchFamily="49" charset="0"/>
              </a:rPr>
              <a:t>........xxxxxxx</a:t>
            </a:r>
            <a:r>
              <a:rPr lang="en-US" sz="900" dirty="0">
                <a:solidFill>
                  <a:srgbClr val="FFC000"/>
                </a:solidFill>
                <a:cs typeface="Courier New" panose="02070309020205020404" pitchFamily="49" charset="0"/>
              </a:rPr>
              <a:t>●●●</a:t>
            </a:r>
            <a:r>
              <a:rPr lang="en-US" sz="900" dirty="0">
                <a:solidFill>
                  <a:srgbClr val="C00000"/>
                </a:solidFill>
                <a:cs typeface="Courier New" panose="02070309020205020404" pitchFamily="49" charset="0"/>
              </a:rPr>
              <a:t>●●</a:t>
            </a:r>
            <a:endParaRPr lang="en-US" sz="900" dirty="0">
              <a:cs typeface="Courier New" panose="02070309020205020404" pitchFamily="49" charset="0"/>
            </a:endParaRPr>
          </a:p>
        </p:txBody>
      </p:sp>
      <p:sp>
        <p:nvSpPr>
          <p:cNvPr id="48" name="Isosceles Triangle 47"/>
          <p:cNvSpPr/>
          <p:nvPr/>
        </p:nvSpPr>
        <p:spPr>
          <a:xfrm>
            <a:off x="4355180" y="2305360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/>
          <p:cNvSpPr txBox="1"/>
          <p:nvPr/>
        </p:nvSpPr>
        <p:spPr>
          <a:xfrm>
            <a:off x="4240459" y="2153505"/>
            <a:ext cx="3597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**</a:t>
            </a:r>
            <a:endParaRPr lang="en-US" sz="1600" b="1" dirty="0"/>
          </a:p>
        </p:txBody>
      </p:sp>
      <p:sp>
        <p:nvSpPr>
          <p:cNvPr id="50" name="Freeform 49"/>
          <p:cNvSpPr/>
          <p:nvPr/>
        </p:nvSpPr>
        <p:spPr>
          <a:xfrm>
            <a:off x="4445518" y="2247436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TextBox 50"/>
          <p:cNvSpPr txBox="1"/>
          <p:nvPr/>
        </p:nvSpPr>
        <p:spPr>
          <a:xfrm>
            <a:off x="4641999" y="2207843"/>
            <a:ext cx="1713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cs typeface="Courier New" panose="02070309020205020404" pitchFamily="49" charset="0"/>
              </a:rPr>
              <a:t>........................</a:t>
            </a:r>
            <a:r>
              <a:rPr lang="el-GR" sz="900" dirty="0">
                <a:cs typeface="Courier New" panose="02070309020205020404" pitchFamily="49" charset="0"/>
              </a:rPr>
              <a:t>ϕϕϕ</a:t>
            </a:r>
            <a:r>
              <a:rPr lang="en-US" sz="900" dirty="0">
                <a:solidFill>
                  <a:srgbClr val="FFC000"/>
                </a:solidFill>
                <a:cs typeface="Courier New" panose="02070309020205020404" pitchFamily="49" charset="0"/>
              </a:rPr>
              <a:t>●●●</a:t>
            </a:r>
            <a:endParaRPr lang="en-US" sz="900" dirty="0">
              <a:cs typeface="Courier New" panose="02070309020205020404" pitchFamily="49" charset="0"/>
            </a:endParaRPr>
          </a:p>
        </p:txBody>
      </p:sp>
      <p:sp>
        <p:nvSpPr>
          <p:cNvPr id="52" name="Isosceles Triangle 51"/>
          <p:cNvSpPr/>
          <p:nvPr/>
        </p:nvSpPr>
        <p:spPr>
          <a:xfrm>
            <a:off x="4406068" y="3968399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TextBox 52"/>
          <p:cNvSpPr txBox="1"/>
          <p:nvPr/>
        </p:nvSpPr>
        <p:spPr>
          <a:xfrm>
            <a:off x="4307606" y="3741301"/>
            <a:ext cx="5144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***</a:t>
            </a:r>
            <a:endParaRPr lang="en-US" sz="1600" b="1" dirty="0"/>
          </a:p>
        </p:txBody>
      </p:sp>
      <p:sp>
        <p:nvSpPr>
          <p:cNvPr id="54" name="Freeform 53"/>
          <p:cNvSpPr/>
          <p:nvPr/>
        </p:nvSpPr>
        <p:spPr>
          <a:xfrm>
            <a:off x="4496406" y="3910475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/>
          <p:cNvSpPr txBox="1"/>
          <p:nvPr/>
        </p:nvSpPr>
        <p:spPr>
          <a:xfrm>
            <a:off x="4670027" y="3870882"/>
            <a:ext cx="1713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..........</a:t>
            </a:r>
            <a:r>
              <a:rPr lang="en-US" sz="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</a:t>
            </a:r>
            <a:r>
              <a:rPr lang="en-US" sz="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</a:t>
            </a:r>
            <a:r>
              <a:rPr lang="en-US" sz="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</a:t>
            </a:r>
            <a:r>
              <a:rPr lang="en-US" sz="9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●●●●●</a:t>
            </a:r>
            <a:endParaRPr lang="en-US" sz="9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Isosceles Triangle 55"/>
          <p:cNvSpPr/>
          <p:nvPr/>
        </p:nvSpPr>
        <p:spPr>
          <a:xfrm>
            <a:off x="4431962" y="5128877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7" name="TextBox 56"/>
          <p:cNvSpPr txBox="1"/>
          <p:nvPr/>
        </p:nvSpPr>
        <p:spPr>
          <a:xfrm>
            <a:off x="4272878" y="4923013"/>
            <a:ext cx="5144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****</a:t>
            </a:r>
            <a:endParaRPr lang="en-US" sz="1600" b="1" dirty="0"/>
          </a:p>
        </p:txBody>
      </p:sp>
      <p:sp>
        <p:nvSpPr>
          <p:cNvPr id="58" name="Freeform 57"/>
          <p:cNvSpPr/>
          <p:nvPr/>
        </p:nvSpPr>
        <p:spPr>
          <a:xfrm>
            <a:off x="4522300" y="5070953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TextBox 58"/>
          <p:cNvSpPr txBox="1"/>
          <p:nvPr/>
        </p:nvSpPr>
        <p:spPr>
          <a:xfrm>
            <a:off x="4695921" y="5031360"/>
            <a:ext cx="1713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..........</a:t>
            </a:r>
            <a:r>
              <a:rPr lang="en-US" sz="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</a:t>
            </a:r>
            <a:r>
              <a:rPr lang="en-US" sz="9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●●●●●</a:t>
            </a:r>
            <a:r>
              <a:rPr lang="en-US" sz="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</a:t>
            </a:r>
            <a:endParaRPr lang="en-US" sz="9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8705" y="788237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19743" y="859760"/>
            <a:ext cx="1733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Gcn4 </a:t>
            </a:r>
            <a:r>
              <a:rPr lang="en-US" sz="1200" dirty="0" smtClean="0"/>
              <a:t>C-terminus 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166938" y="790341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37356" y="941933"/>
            <a:ext cx="389930" cy="27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900" dirty="0" smtClean="0"/>
              <a:t>End </a:t>
            </a:r>
            <a:br>
              <a:rPr lang="en-US" sz="900" dirty="0" smtClean="0"/>
            </a:br>
            <a:r>
              <a:rPr lang="en-US" sz="900" dirty="0" smtClean="0"/>
              <a:t>caps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5619853" y="1407641"/>
            <a:ext cx="389930" cy="27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900" dirty="0" smtClean="0"/>
              <a:t>End </a:t>
            </a:r>
            <a:br>
              <a:rPr lang="en-US" sz="900" dirty="0" smtClean="0"/>
            </a:br>
            <a:r>
              <a:rPr lang="en-US" sz="900" dirty="0" smtClean="0"/>
              <a:t>caps</a:t>
            </a:r>
            <a:endParaRPr 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5511494" y="4120301"/>
            <a:ext cx="725970" cy="27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900" dirty="0" smtClean="0"/>
              <a:t>7.8 Angstrom</a:t>
            </a:r>
            <a:endParaRPr lang="en-US" sz="900" dirty="0"/>
          </a:p>
        </p:txBody>
      </p:sp>
      <p:sp>
        <p:nvSpPr>
          <p:cNvPr id="47" name="Left Brace 46"/>
          <p:cNvSpPr/>
          <p:nvPr/>
        </p:nvSpPr>
        <p:spPr>
          <a:xfrm rot="16200000">
            <a:off x="5931161" y="3887769"/>
            <a:ext cx="45719" cy="310855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474146" y="5243445"/>
            <a:ext cx="725970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900" dirty="0" smtClean="0"/>
              <a:t>13.1 Angstrom</a:t>
            </a:r>
            <a:endParaRPr lang="en-US" sz="900" dirty="0"/>
          </a:p>
        </p:txBody>
      </p:sp>
      <p:sp>
        <p:nvSpPr>
          <p:cNvPr id="67" name="Left Brace 66"/>
          <p:cNvSpPr/>
          <p:nvPr/>
        </p:nvSpPr>
        <p:spPr>
          <a:xfrm rot="16200000">
            <a:off x="5817301" y="5043492"/>
            <a:ext cx="45719" cy="310855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870" y="4165875"/>
            <a:ext cx="1371603" cy="1371603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7495784" y="981581"/>
            <a:ext cx="2525486" cy="230832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Notes for E:</a:t>
            </a:r>
          </a:p>
          <a:p>
            <a:endParaRPr lang="en-US" dirty="0"/>
          </a:p>
          <a:p>
            <a:r>
              <a:rPr lang="en-US" dirty="0" err="1" smtClean="0"/>
              <a:t>Avg</a:t>
            </a:r>
            <a:r>
              <a:rPr lang="en-US" dirty="0"/>
              <a:t> </a:t>
            </a:r>
            <a:r>
              <a:rPr lang="en-US" dirty="0" smtClean="0"/>
              <a:t>between all 5 </a:t>
            </a:r>
            <a:r>
              <a:rPr lang="en-US" dirty="0" err="1" smtClean="0"/>
              <a:t>alphafold</a:t>
            </a:r>
            <a:r>
              <a:rPr lang="en-US" dirty="0" smtClean="0"/>
              <a:t> structures was:</a:t>
            </a:r>
          </a:p>
          <a:p>
            <a:r>
              <a:rPr lang="en-US" dirty="0" smtClean="0"/>
              <a:t>8.9 and 11.2 angstroms, I used more extreme cases to make the point of collapsed vs spread.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0074" y="6166250"/>
            <a:ext cx="56720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3. Ds are generally beneficial internally, while Ws – terminally; however, with increased amount of Ws in the sequence, flanking them with Ds rescues the functionality. A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X axis: position of D (red) or W (yellow) within the sequence; Y axis: % functionality of sequences in the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sub-library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sequences containing all combinations of W and D for 12 positions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(3968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sequences quantified).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–X axis: size of W cluster preceding indicated end cap for sequences representing each line; Y axis: same as in A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(*) sequence construct shows tAD constructs of indicated sequence where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“.” = G, “x” = [DW], </a:t>
            </a:r>
            <a:r>
              <a:rPr lang="en-US" sz="1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= W, and </a:t>
            </a:r>
            <a:r>
              <a:rPr lang="en-US" sz="1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D.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same as in B, calculated for the Gcn4 library 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[WYF] instead of just W and [DE] instead of just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1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end caps. (**) sequence construct shows tAD constructs of indicated sequence where “.”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any AA, </a:t>
            </a:r>
            <a:r>
              <a:rPr lang="el-GR" sz="1000" dirty="0" smtClean="0">
                <a:cs typeface="Arial" panose="020B0604020202020204" pitchFamily="34" charset="0"/>
              </a:rPr>
              <a:t>ϕ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= [AVILMWYF], and </a:t>
            </a:r>
            <a:r>
              <a:rPr lang="en-US" sz="1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= [WYF]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Growth slopes of sequences with different numbers of Ds flanking a stretch of 5 Ws. </a:t>
            </a:r>
            <a:r>
              <a:rPr lang="en-US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= W, and </a:t>
            </a:r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D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constructs </a:t>
            </a:r>
            <a:r>
              <a:rPr lang="en-US" sz="1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(***) and (****) sequences from panel D,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“.”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G, </a:t>
            </a:r>
            <a:r>
              <a:rPr lang="en-US" sz="1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= W, and </a:t>
            </a:r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D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AlphaFold2 predicted structures shown for tAD region. Distance between alpha-carbons of first and last tryptophan were measured from predicted structure.</a:t>
            </a:r>
            <a:endParaRPr lang="en-US" sz="1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71129" y="3441680"/>
            <a:ext cx="1460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Non-functional tAD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4542227" y="4423613"/>
            <a:ext cx="1460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</a:t>
            </a:r>
            <a:r>
              <a:rPr lang="en-US" sz="1000" dirty="0" smtClean="0"/>
              <a:t>unctional tAD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11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4" y="3442483"/>
            <a:ext cx="1143000" cy="9144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3" y="3397796"/>
            <a:ext cx="2560320" cy="256032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03" y="887854"/>
            <a:ext cx="1920240" cy="2560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9441" y="1277398"/>
            <a:ext cx="29020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537" y="847400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00556" y="831773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536" y="3469645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3551" y="407429"/>
            <a:ext cx="595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Fig. 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40211" y="3494952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29793" y="3704166"/>
            <a:ext cx="4230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0-P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66263" y="3731681"/>
            <a:ext cx="386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3-P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25" t="17750" r="40067" b="11688"/>
          <a:stretch/>
        </p:blipFill>
        <p:spPr>
          <a:xfrm>
            <a:off x="4827631" y="4843859"/>
            <a:ext cx="573073" cy="99757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26" t="20530" r="43523" b="11946"/>
          <a:stretch/>
        </p:blipFill>
        <p:spPr>
          <a:xfrm>
            <a:off x="5422760" y="4843894"/>
            <a:ext cx="569536" cy="99403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091603" y="4820139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Stop codon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82462" y="4962565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GGGGDFDLDMLGDFDLDMLG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82462" y="5104991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DDDDDDDDDDWWWWWWWWWW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82462" y="5247417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DWDWDWDWDWDWDWDWDWDW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82462" y="5389843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WEDPWADPWPDGWPDLWADV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82462" y="5532269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WNDYWTDSWADYWYDFWYDV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82462" y="5674695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WFDSWDDFWCDCWCDCWSDF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58639" y="4655088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Aur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81988" y="4655088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Aur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72590" y="4556129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29404" y="4271280"/>
            <a:ext cx="405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2-P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57248" y="4317490"/>
            <a:ext cx="3868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4-P</a:t>
            </a:r>
          </a:p>
        </p:txBody>
      </p:sp>
      <p:sp>
        <p:nvSpPr>
          <p:cNvPr id="56" name="Isosceles Triangle 55"/>
          <p:cNvSpPr/>
          <p:nvPr/>
        </p:nvSpPr>
        <p:spPr>
          <a:xfrm>
            <a:off x="834690" y="1399870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925028" y="1341946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275446" y="1062399"/>
            <a:ext cx="25206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Amphipathic Backbone Library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3883" y="1910077"/>
            <a:ext cx="29020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cs typeface="Courier New" panose="02070309020205020404" pitchFamily="49" charset="0"/>
              </a:rPr>
              <a:t>Side view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97309" y="2801031"/>
            <a:ext cx="29020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cs typeface="Courier New" panose="02070309020205020404" pitchFamily="49" charset="0"/>
              </a:rPr>
              <a:t>Top view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3974" y="3524307"/>
            <a:ext cx="13005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WLDFWLDTWVDTWLDFWLDI 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1.74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4380" y="4042987"/>
            <a:ext cx="1320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WFDLWPDLWTDPWIDCWLDV</a:t>
            </a:r>
          </a:p>
          <a:p>
            <a:pPr algn="ctr"/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1.51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7631" y="3527176"/>
            <a:ext cx="13358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WGDLWPDPWYDWWPDLWRDL 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1.60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11861" y="4092329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WEDPWADPWPDGWPDLWADV</a:t>
            </a:r>
          </a:p>
          <a:p>
            <a:pPr algn="ctr"/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1.14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56" y="4117952"/>
            <a:ext cx="11430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519" y="3585970"/>
            <a:ext cx="914400" cy="7315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185" y="4074658"/>
            <a:ext cx="914400" cy="7315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740">
            <a:off x="626854" y="1280034"/>
            <a:ext cx="2857500" cy="228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47" y="1795023"/>
            <a:ext cx="2857500" cy="22860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32725" y="6166084"/>
            <a:ext cx="56994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 4. Formation of the amphipathic α-helix is generally detrimental for AD functionality, and insertion of proline is beneficial. A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graphical representation of sequences for the WD5 library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(107975 sequences quantified):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each member of which has five Ws, five Ds, and ten random amino acids represented by black dots/circles between Ws and Ds.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X axis: % α-helix predicted by the SPOT-1D algorithm for each set of sequences from the WD5 library; Y axis: % functionality of the set of corresponding sequences in the WD5 library.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count of corresponding amino acid residues between set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Ds of WD5 library; Y axis: % functionality of the set of corresponding sequences.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Growth slopes and 3D structures of sequences with varying numbers of proline residues predicted by AlphaFold2.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Growth phenotype on media with and without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aureobasidin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for cells expressing the indicated representative sequences. Spots are conglomerates of yeast colonies representing threefold serial dilutions of corresponding cell cultures 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57248" y="4035339"/>
            <a:ext cx="3868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*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09228" y="5350201"/>
            <a:ext cx="3868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*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1431</TotalTime>
  <Words>1401</Words>
  <Application>Microsoft Office PowerPoint</Application>
  <PresentationFormat>Letter Paper (8.5x11 in)</PresentationFormat>
  <Paragraphs>181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Butler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2022-03-15T13:38:36Z</dcterms:created>
  <dcterms:modified xsi:type="dcterms:W3CDTF">2022-03-16T15:22:11Z</dcterms:modified>
</cp:coreProperties>
</file>