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4" r:id="rId7"/>
    <p:sldId id="265" r:id="rId8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376" y="-2232"/>
      </p:cViewPr>
      <p:guideLst>
        <p:guide orient="horz" pos="288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E32-7E81-4B13-9765-93D565E07B3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tif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" y="4107865"/>
            <a:ext cx="4937760" cy="21945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43" y="1634295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8701" y="606996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1 Single W and single D is sufficient for functionality of AD.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0" y="1409188"/>
            <a:ext cx="2007687" cy="2194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39" y="1139477"/>
            <a:ext cx="939816" cy="577908"/>
          </a:xfrm>
          <a:prstGeom prst="rect">
            <a:avLst/>
          </a:prstGeom>
          <a:noFill/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" y="3835953"/>
            <a:ext cx="1000867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71" y="3812672"/>
            <a:ext cx="1475284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51" y="3835953"/>
            <a:ext cx="478092" cy="3657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3122" y="373133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t="8036" r="8483" b="10119"/>
          <a:stretch/>
        </p:blipFill>
        <p:spPr>
          <a:xfrm>
            <a:off x="5387538" y="5205145"/>
            <a:ext cx="1087305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8380" r="7738" b="10416"/>
          <a:stretch/>
        </p:blipFill>
        <p:spPr>
          <a:xfrm>
            <a:off x="5368890" y="4002544"/>
            <a:ext cx="1105953" cy="10972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06915" y="3911111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GGGGGGGGGGGGWDWDWDWD – 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-1.13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915" y="5083535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GGGGGGGGGGGGDWWDDWDW – 1.11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232" y="1103008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5497" y="110063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4443" y="1103008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28" y="372672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53539" y="372413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8358" y="375023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9111" y="3453884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 setup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5564557" y="681230"/>
            <a:ext cx="492656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DO: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	- Change legend title to be more informative	- change sequence legend to [1][2]..[5]</a:t>
            </a:r>
          </a:p>
          <a:p>
            <a:endParaRPr lang="en-US" dirty="0"/>
          </a:p>
          <a:p>
            <a:r>
              <a:rPr lang="en-US" dirty="0" smtClean="0"/>
              <a:t>Sequence legends: need to move plot legends uniformly up to make room. And darken the red that is being used.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8" y="1627224"/>
            <a:ext cx="2743200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2" y="1231328"/>
            <a:ext cx="781034" cy="48605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12387" y="3442226"/>
            <a:ext cx="551630" cy="161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5427" y="6597618"/>
            <a:ext cx="6177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 Single W and single D is sufficient for functionality of AD.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experimental setup: oligo pool synthesis, cloning in bacteria, transformation in yeast, screening for growth phenotype, isolation of pool DNA, NGS sequencing, data analytics.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individual sequences indicated in the inset table, where black dotes represent glycine, yellow dots represent tryptophan, and red dotes represent aspartic acid residues,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 axis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Log2 growth slope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C, D, E, 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– same as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alternative sequences.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indicated sequences 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Log2 growth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slope and images of the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frontal view  for corresponding sequence.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89" y="1109195"/>
            <a:ext cx="2560320" cy="256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" y="3670873"/>
            <a:ext cx="4480560" cy="256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" y="1063399"/>
            <a:ext cx="1920240" cy="256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6" y="1092274"/>
            <a:ext cx="1920240" cy="2560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4733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2 Intermixing of acidic and aromatic residues  is beneficial for function.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147" y="3634456"/>
            <a:ext cx="729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Functional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tAD %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99127" y="7884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162706" y="7884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86597" y="204957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02554" y="757619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691" y="360720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904623" y="3601449"/>
            <a:ext cx="318534" cy="37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02554" y="3605963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-5564557" y="681230"/>
            <a:ext cx="492656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DO:</a:t>
            </a:r>
          </a:p>
          <a:p>
            <a:endParaRPr lang="en-US" dirty="0" smtClean="0"/>
          </a:p>
          <a:p>
            <a:r>
              <a:rPr lang="en-US" dirty="0" smtClean="0"/>
              <a:t>For D and F</a:t>
            </a:r>
          </a:p>
          <a:p>
            <a:r>
              <a:rPr lang="en-US" dirty="0" smtClean="0"/>
              <a:t>	- Change WD motifs to [WYF][DE]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568299" y="3634051"/>
            <a:ext cx="729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Functional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tAD %</a:t>
            </a:r>
            <a:endParaRPr lang="en-US" sz="10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77020"/>
              </p:ext>
            </p:extLst>
          </p:nvPr>
        </p:nvGraphicFramePr>
        <p:xfrm>
          <a:off x="4757752" y="3940999"/>
          <a:ext cx="1962295" cy="228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12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710783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ML Features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ROC AUC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r>
                        <a:rPr lang="en-US" sz="900" baseline="0" dirty="0" smtClean="0"/>
                        <a:t> x position + balance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Tetrapep x position (Hahn) – predict wd12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15813"/>
                  </a:ext>
                </a:extLst>
              </a:tr>
              <a:tr h="2595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Shallow NNet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0.90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92990" y="6454307"/>
            <a:ext cx="5756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 Balance and intermixing of acidic and aromatic residues  is beneficial for function. A 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score calculated using formula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nW-nD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pool of sequences containing all combinations of W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D for 12 positions (3968 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 =n(WD)+n(DW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Y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% of functional sequences in the pool of sequences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combinations of 6 W and 6 D (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N=n( [WYF][DE] ) + n( [DE][WYF] ), Y axis: % of functional sequences in the pool of sequences from Gcn4 random peptide library with 6 [WYF] and 6 [DE]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sequences total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% of functional sequences in the pool of sequences that contain a certain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motif, Y axis: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motifs (red dot = D for wd12 and [DE] for Gcn4, orange dot = W for wd12 and [WYF] for Gcn4.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tAD module,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 sequence combinations for tetra-peptides containing D 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W, Tile fill: % of functional sequences in the pool of sequences that have a certain motif at a certain position.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Starting amino acid position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tAD module, Y axis: 16 sequence combinations for tetra-peptides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[DE]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[WYF],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Tile fill: % of functional sequences in the pool of sequences that have a certain motif at a certain position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ML accuracy on hold out testing set measured with ROC AUC.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6846" y="1006132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 = 6</a:t>
            </a:r>
            <a:br>
              <a:rPr lang="en-US" sz="1100" dirty="0" smtClean="0"/>
            </a:br>
            <a:r>
              <a:rPr lang="en-US" sz="1100" dirty="0" smtClean="0"/>
              <a:t>D = 6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746845" y="2343559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WYF = 6</a:t>
            </a:r>
            <a:br>
              <a:rPr lang="en-US" sz="1100" dirty="0" smtClean="0"/>
            </a:br>
            <a:r>
              <a:rPr lang="en-US" sz="1100" dirty="0" smtClean="0"/>
              <a:t>DE = 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97" y="1096695"/>
            <a:ext cx="1645920" cy="21945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3" y="1096695"/>
            <a:ext cx="2194560" cy="2194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" y="1096695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3 Ds flanking W cluster is beneficial for AD functionality.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756" y="9808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2140" y="9808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5444" y="9808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756" y="3222443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5564557" y="681230"/>
            <a:ext cx="492656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on starred sequences:</a:t>
            </a:r>
          </a:p>
          <a:p>
            <a:endParaRPr lang="en-US" dirty="0"/>
          </a:p>
          <a:p>
            <a:r>
              <a:rPr lang="en-US" dirty="0" smtClean="0"/>
              <a:t>3D – 5W – 2D: highest functionality of every sequence with 5D and 5W</a:t>
            </a:r>
          </a:p>
          <a:p>
            <a:r>
              <a:rPr lang="en-US" dirty="0" smtClean="0"/>
              <a:t>4D – 5W – 2D: highest functionality of every sequence with 6D and 5W</a:t>
            </a:r>
          </a:p>
          <a:p>
            <a:r>
              <a:rPr lang="en-US" dirty="0" smtClean="0"/>
              <a:t>5D – 5W – 2D: highest functionality of every sequence with 7D and 5W</a:t>
            </a:r>
          </a:p>
          <a:p>
            <a:endParaRPr lang="en-US" dirty="0"/>
          </a:p>
          <a:p>
            <a:r>
              <a:rPr lang="en-US" dirty="0" smtClean="0"/>
              <a:t>** 3D – 5W – 2D: highest functionality of entire WD10 combinatorial pool.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3" y="3407109"/>
            <a:ext cx="5019945" cy="3657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18229" y="7180563"/>
            <a:ext cx="5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 General end position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Ds flanking W cluster is beneficial for AD functionality.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position of D (red line) or W (yellow line) within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% of functional sequences in the pool of sequences containing all combinations of W and D for 12 positions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(3968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 same as in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X axis: size of W cluster preceding indicated end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cap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for sequences representing each line.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same as B calculated for (Hahn’s) library using [W, F, Y] instead of just W and [D,E] instead of just D.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with indicated growth slopes. Red dots represent D and yellow dots represent W. 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9642" y="1121271"/>
            <a:ext cx="96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Following amino acids</a:t>
            </a:r>
            <a:br>
              <a:rPr lang="en-US" sz="1000" dirty="0" smtClean="0"/>
            </a:br>
            <a:r>
              <a:rPr lang="en-US" sz="1000" dirty="0" smtClean="0"/>
              <a:t>(end caps)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85557" y="1300333"/>
            <a:ext cx="96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Following amino acids</a:t>
            </a:r>
            <a:br>
              <a:rPr lang="en-US" sz="1000" dirty="0" smtClean="0"/>
            </a:br>
            <a:r>
              <a:rPr lang="en-US" sz="1000" dirty="0" smtClean="0"/>
              <a:t>(end caps)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65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97" y="769108"/>
            <a:ext cx="2419361" cy="2468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250" y="995869"/>
            <a:ext cx="2914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033" y="72813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78052" y="71250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032" y="32360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604" y="328008"/>
            <a:ext cx="569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4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91" y="1783803"/>
            <a:ext cx="1828800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055">
            <a:off x="304450" y="1001240"/>
            <a:ext cx="2857500" cy="228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8" y="3260892"/>
            <a:ext cx="2560320" cy="25603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78051" y="32360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60" y="3000682"/>
            <a:ext cx="17145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41" y="4541052"/>
            <a:ext cx="1714500" cy="1371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780540" y="3502351"/>
            <a:ext cx="266700" cy="36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79941" y="3967304"/>
            <a:ext cx="266700" cy="36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79941" y="4428630"/>
            <a:ext cx="266700" cy="36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9941" y="4889956"/>
            <a:ext cx="266700" cy="36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-5564557" y="681230"/>
            <a:ext cx="492656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do:</a:t>
            </a:r>
          </a:p>
          <a:p>
            <a:endParaRPr lang="en-US" dirty="0"/>
          </a:p>
          <a:p>
            <a:r>
              <a:rPr lang="en-US" dirty="0" smtClean="0"/>
              <a:t>Rerun C to be wider</a:t>
            </a:r>
          </a:p>
          <a:p>
            <a:endParaRPr lang="en-US" dirty="0"/>
          </a:p>
          <a:p>
            <a:r>
              <a:rPr lang="en-US" dirty="0" smtClean="0"/>
              <a:t>D – run </a:t>
            </a:r>
            <a:r>
              <a:rPr lang="en-US" dirty="0" err="1" smtClean="0"/>
              <a:t>alphafold</a:t>
            </a:r>
            <a:r>
              <a:rPr lang="en-US" dirty="0" smtClean="0"/>
              <a:t> predictions and </a:t>
            </a:r>
            <a:r>
              <a:rPr lang="en-US" dirty="0" err="1" smtClean="0"/>
              <a:t>pymol</a:t>
            </a:r>
            <a:r>
              <a:rPr lang="en-US" dirty="0" smtClean="0"/>
              <a:t> model of </a:t>
            </a:r>
            <a:br>
              <a:rPr lang="en-US" dirty="0" smtClean="0"/>
            </a:br>
            <a:r>
              <a:rPr lang="en-US" dirty="0" smtClean="0"/>
              <a:t>	remaining </a:t>
            </a:r>
            <a:r>
              <a:rPr lang="en-US" dirty="0" err="1" smtClean="0"/>
              <a:t>proline</a:t>
            </a:r>
            <a:r>
              <a:rPr lang="en-US" dirty="0" smtClean="0"/>
              <a:t> count sequences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proline</a:t>
            </a:r>
            <a:r>
              <a:rPr lang="en-US" dirty="0" smtClean="0"/>
              <a:t> in Hahn and </a:t>
            </a:r>
            <a:r>
              <a:rPr lang="en-US" dirty="0" err="1" smtClean="0"/>
              <a:t>kornberg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 </a:t>
            </a:r>
            <a:r>
              <a:rPr lang="en-US" dirty="0" err="1" smtClean="0"/>
              <a:t>Proline</a:t>
            </a:r>
            <a:r>
              <a:rPr lang="en-US" dirty="0" smtClean="0"/>
              <a:t> sequences are all functional here. This is only a demonstration of disorder increasing functionality</a:t>
            </a:r>
            <a:endParaRPr lang="en-US" dirty="0"/>
          </a:p>
          <a:p>
            <a:r>
              <a:rPr lang="en-US" dirty="0"/>
              <a:t>1p - WFDSWADIWGDLWPDSWGDL</a:t>
            </a:r>
          </a:p>
          <a:p>
            <a:r>
              <a:rPr lang="en-US" dirty="0"/>
              <a:t>2p - WFDLWPDLWTDPWIDCWLDV</a:t>
            </a:r>
          </a:p>
          <a:p>
            <a:r>
              <a:rPr lang="en-US" dirty="0"/>
              <a:t>3p - have it</a:t>
            </a:r>
          </a:p>
          <a:p>
            <a:r>
              <a:rPr lang="en-US" dirty="0"/>
              <a:t>4p - WYDPWPDNWMDPWSDKWTDP</a:t>
            </a:r>
          </a:p>
          <a:p>
            <a:r>
              <a:rPr lang="en-US" dirty="0"/>
              <a:t>5p - WVDPWPDLWLDPWRDIWPDP</a:t>
            </a:r>
          </a:p>
          <a:p>
            <a:r>
              <a:rPr lang="en-US" dirty="0"/>
              <a:t>6p - WYDSWPDPWPDPWKDSWPDP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6760" y="6267973"/>
            <a:ext cx="5699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library, each member of which has five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five Ds, and ten random amino acids between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Ds represented by black dots/circles.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% of functional sequences in the WD5 library. X axis: % of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predicted by SPOT-1D algorithm for each set of sequences from WD5 library.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axis: count of corresponding amino acid residues between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Ds of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WD5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3D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of sequences with varying number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residues.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41CBE3-FEE9-42BE-BB38-B00C54982EDA}">
  <ds:schemaRefs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39343A-5347-46C9-B331-804F27914E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34643E-FBF0-4A2A-9F3D-8B6B798B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12059</TotalTime>
  <Words>1101</Words>
  <Application>Microsoft Office PowerPoint</Application>
  <PresentationFormat>Letter Paper (8.5x11 in)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60</cp:revision>
  <cp:lastPrinted>2021-11-25T00:57:17Z</cp:lastPrinted>
  <dcterms:created xsi:type="dcterms:W3CDTF">2021-11-24T19:52:30Z</dcterms:created>
  <dcterms:modified xsi:type="dcterms:W3CDTF">2021-12-10T20:28:25Z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