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6" r:id="rId6"/>
    <p:sldId id="264" r:id="rId7"/>
    <p:sldId id="267" r:id="rId8"/>
    <p:sldId id="269" r:id="rId9"/>
    <p:sldId id="270" r:id="rId10"/>
    <p:sldId id="268" r:id="rId11"/>
    <p:sldId id="272" r:id="rId12"/>
    <p:sldId id="273" r:id="rId13"/>
    <p:sldId id="271" r:id="rId14"/>
    <p:sldId id="274" r:id="rId15"/>
    <p:sldId id="278" r:id="rId16"/>
    <p:sldId id="279" r:id="rId17"/>
    <p:sldId id="280" r:id="rId18"/>
    <p:sldId id="283" r:id="rId19"/>
    <p:sldId id="275" r:id="rId20"/>
    <p:sldId id="276" r:id="rId21"/>
    <p:sldId id="277" r:id="rId22"/>
    <p:sldId id="285" r:id="rId23"/>
    <p:sldId id="284" r:id="rId24"/>
    <p:sldId id="265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62092" autoAdjust="0"/>
  </p:normalViewPr>
  <p:slideViewPr>
    <p:cSldViewPr snapToGrid="0" snapToObjects="1" showGuides="1">
      <p:cViewPr varScale="1">
        <p:scale>
          <a:sx n="68" d="100"/>
          <a:sy n="68" d="100"/>
        </p:scale>
        <p:origin x="3018" y="78"/>
      </p:cViewPr>
      <p:guideLst>
        <p:guide orient="horz" pos="216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E4E3E-B6C0-4AC9-8BEE-872409FAF4C5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68CF3-8556-428C-B3C3-C9A5C5CE4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F0A5C-72AD-4CC0-89B7-F7E770A43E8E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D0638-3C36-4B99-B395-E990198F9C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D0638-3C36-4B99-B395-E990198F9C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30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40B2A-8158-3EBA-9463-3358B3217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B194C2-DC8D-861B-B976-7FC5F103E9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7BA080-0214-13A6-16BD-62CF5FDE2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A0B76C3-7C9C-F9E2-BBB0-17DA8DE9F94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4788F-FC46-776D-2E36-2B5A9C5E13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E94A6-FB5C-A903-899A-05A266A5B8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D0638-3C36-4B99-B395-E990198F9C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02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D0638-3C36-4B99-B395-E990198F9C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19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D0638-3C36-4B99-B395-E990198F9CC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4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D0638-3C36-4B99-B395-E990198F9C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46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D0638-3C36-4B99-B395-E990198F9C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18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D0638-3C36-4B99-B395-E990198F9C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75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D29C7-628B-F7A6-841D-D1168D2DC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975A86-DF78-9ABD-58DE-C6FC95EA1E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FA77EA-1060-F668-6336-CE4186677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598B232-6D04-8D5B-F75A-32FC51CCFF2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25B0F-649B-AC7A-1E1B-9A4971436E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B739E-F585-4649-B6C5-A00A72FDA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D0638-3C36-4B99-B395-E990198F9C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18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1AA7C-6D5F-A21A-8F9E-53A5B184A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BF2C3D-0E3D-9A78-D4FF-A8A2B24128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7C4AF0-AECF-0533-E2D2-1C8CF3A21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7F3E2DD-64C2-B387-0827-114F4F61B63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BCFF0-BB36-19D5-F3EE-DA9AB32781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D53AA-55DA-ABB0-4498-B1E63AD92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D0638-3C36-4B99-B395-E990198F9C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78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D0638-3C36-4B99-B395-E990198F9C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48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D0638-3C36-4B99-B395-E990198F9C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0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DBE00-0FFD-6164-A83E-9A37CA3A2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F490A4-C77A-F290-E624-2465B84F83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33C8A-0863-189D-2A08-033DA5E69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C6112E9-E0C8-A0A3-64D0-5B8083FAF94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06C36-D0E9-2E3D-2C3C-3243B29208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603C0-6778-16CB-A6BC-E66DAE716F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D0638-3C36-4B99-B395-E990198F9C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2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0257F-73B9-4AFE-AD59-3E26C92ACFA9}" type="datetime1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AJAYKRISHNA ETTIYIL MATNR: 3446618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F059-8CA6-4668-962B-9233EBA26545}" type="datetime1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AJAYKRISHNA ETTIYIL MATNR: 3446618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7CEE-C272-42D5-A182-C11545561200}" type="datetime1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AJAYKRISHNA ETTIYIL MATNR: 3446618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296B-C209-4AC5-874D-C4FD07F57090}" type="datetime1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AJAYKRISHNA ETTIYIL MATNR: 3446618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8918-FAEB-45FA-81CA-25759A4942D6}" type="datetime1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AJAYKRISHNA ETTIYIL MATNR: 3446618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9BCA-13A3-4787-9662-917E03BDBAF8}" type="datetime1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AJAYKRISHNA ETTIYIL MATNR: 3446618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7E6-6791-4221-B03A-18D09FDAD659}" type="datetime1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AJAYKRISHNA ETTIYIL MATNR: 3446618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EFA3-BDAB-4464-88DB-C1B77ABDC1E3}" type="datetime1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AJAYKRISHNA ETTIYIL MATNR: 3446618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DD02-E792-4ACA-AC22-86D10AD1EE48}" type="datetime1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AJAYKRISHNA ETTIYIL MATNR: 3446618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2D48-BA97-44BC-B9AD-ACAF3317269C}" type="datetime1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AJAYKRISHNA ETTIYIL MATNR: 3446618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4B2D-D11A-40D9-9277-3CE85B88E506}" type="datetime1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AJAYKRISHNA ETTIYIL MATNR: 3446618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D9BE5-1DF0-4A82-BB23-60DCF9D9B78E}" type="datetime1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AJAYKRISHNA ETTIYIL MATNR: 3446618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Beamforming Application Using </a:t>
            </a:r>
            <a:r>
              <a:rPr lang="en-US" dirty="0" err="1"/>
              <a:t>RFSoc</a:t>
            </a:r>
            <a:r>
              <a:rPr lang="en-US" dirty="0"/>
              <a:t> 4x2 Board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Participants: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Berke Kaan Cetinkaya</a:t>
            </a: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Ilkay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Kerim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Özküney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dirty="0"/>
          </a:p>
        </p:txBody>
      </p:sp>
      <p:pic>
        <p:nvPicPr>
          <p:cNvPr id="4" name="Picture 3" descr="logo-oth-regensbur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3C9B8-476E-1A13-B0BA-6CF589E16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4FD2-38EC-0F15-BD65-B8F5ED37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Get Rid Of The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34C82-ED5A-DC33-8644-6063BF00F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Before moving on with applying a phase shift, we need to get rid of the noise as much as possible.</a:t>
            </a:r>
          </a:p>
          <a:p>
            <a:r>
              <a:rPr lang="en-US" sz="2400" dirty="0"/>
              <a:t>Solution: Designing and building a bandpass filter that will operate in  400 – 450MHz range.</a:t>
            </a:r>
          </a:p>
          <a:p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8DAD9-B431-B770-0DCC-0F983BF1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logo-oth-regensburg">
            <a:extLst>
              <a:ext uri="{FF2B5EF4-FFF2-40B4-BE49-F238E27FC236}">
                <a16:creationId xmlns:a16="http://schemas.microsoft.com/office/drawing/2014/main" id="{B38C8218-ABE7-9753-D4B8-C700EDC24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8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D8DB8-9947-639A-EDC9-74AD3A202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DF8D-A294-0B52-2552-03372387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Bandpass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2513D-FADB-F504-B746-6B9F27FF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carefully designed  and built the filter, paying attention to the fact that we need to maintain 50 ohm impedance, since our antennas have a 50 ohm impedance. Any impedance mismatch will affect the strength of the signals.</a:t>
            </a:r>
          </a:p>
          <a:p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E7B19-025B-F812-76AC-C36CDE7B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logo-oth-regensburg">
            <a:extLst>
              <a:ext uri="{FF2B5EF4-FFF2-40B4-BE49-F238E27FC236}">
                <a16:creationId xmlns:a16="http://schemas.microsoft.com/office/drawing/2014/main" id="{E86E0381-DB2C-6160-7C71-75563276D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  <p:pic>
        <p:nvPicPr>
          <p:cNvPr id="5" name="Picture 4" descr="A computer screen shot of a device&#10;&#10;Description automatically generated">
            <a:extLst>
              <a:ext uri="{FF2B5EF4-FFF2-40B4-BE49-F238E27FC236}">
                <a16:creationId xmlns:a16="http://schemas.microsoft.com/office/drawing/2014/main" id="{67901252-7030-513D-C1BF-63BE80004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890" y="3714010"/>
            <a:ext cx="6416219" cy="24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D41B3-6DCA-9171-0ED3-7936B15A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15889-3AFF-F702-F791-DDABE1BC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158" y="274638"/>
            <a:ext cx="664801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S11 Parameter of The Bandpass Filter</a:t>
            </a:r>
          </a:p>
        </p:txBody>
      </p:sp>
      <p:pic>
        <p:nvPicPr>
          <p:cNvPr id="10" name="Content Placeholder 9" descr="A graph with a line&#10;&#10;Description automatically generated">
            <a:extLst>
              <a:ext uri="{FF2B5EF4-FFF2-40B4-BE49-F238E27FC236}">
                <a16:creationId xmlns:a16="http://schemas.microsoft.com/office/drawing/2014/main" id="{8BF20C74-E9EA-249B-31B0-F80A69B31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9158" y="1600200"/>
            <a:ext cx="6765683" cy="4525963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A6E04-4795-D1D4-2C25-1916D3C4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 descr="logo-oth-regensburg">
            <a:extLst>
              <a:ext uri="{FF2B5EF4-FFF2-40B4-BE49-F238E27FC236}">
                <a16:creationId xmlns:a16="http://schemas.microsoft.com/office/drawing/2014/main" id="{94895FCD-C079-37B6-2C36-41367EFBD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4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59526-7955-EEED-F69C-1E10BB778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DA048-A58A-0C24-0856-597809F1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596" y="342107"/>
            <a:ext cx="6514807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 The System With The Bandpass Filter</a:t>
            </a:r>
          </a:p>
        </p:txBody>
      </p:sp>
      <p:pic>
        <p:nvPicPr>
          <p:cNvPr id="5" name="Content Placeholder 4" descr="A graph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22BF0520-3D33-2341-F6A5-DB3214E3B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632" y="2402058"/>
            <a:ext cx="8820736" cy="2705747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7EEAA-03E5-478A-B1C4-E5CC36CB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 descr="logo-oth-regensburg">
            <a:extLst>
              <a:ext uri="{FF2B5EF4-FFF2-40B4-BE49-F238E27FC236}">
                <a16:creationId xmlns:a16="http://schemas.microsoft.com/office/drawing/2014/main" id="{94513EF0-5CB1-44E5-F42C-2F7ECE03C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8A09D55-02FF-704A-3849-5BB94B0BDC70}"/>
              </a:ext>
            </a:extLst>
          </p:cNvPr>
          <p:cNvSpPr/>
          <p:nvPr/>
        </p:nvSpPr>
        <p:spPr>
          <a:xfrm rot="10800000">
            <a:off x="2173314" y="3309927"/>
            <a:ext cx="773723" cy="1688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7196F-00B1-CA49-718A-75C60A763267}"/>
              </a:ext>
            </a:extLst>
          </p:cNvPr>
          <p:cNvSpPr txBox="1"/>
          <p:nvPr/>
        </p:nvSpPr>
        <p:spPr>
          <a:xfrm>
            <a:off x="2947037" y="3209668"/>
            <a:ext cx="1508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Signal (433MHz)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52152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B1B48-6AF6-4018-EE79-3C99C151A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4435-AAD0-0A03-CC93-B46C27A3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596" y="342107"/>
            <a:ext cx="6514807" cy="1143000"/>
          </a:xfrm>
        </p:spPr>
        <p:txBody>
          <a:bodyPr>
            <a:normAutofit/>
          </a:bodyPr>
          <a:lstStyle/>
          <a:p>
            <a:r>
              <a:rPr lang="en-US" dirty="0"/>
              <a:t>Beamforming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4B39B-3C9E-EAA5-AD8A-6C798737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 descr="logo-oth-regensburg">
            <a:extLst>
              <a:ext uri="{FF2B5EF4-FFF2-40B4-BE49-F238E27FC236}">
                <a16:creationId xmlns:a16="http://schemas.microsoft.com/office/drawing/2014/main" id="{629D2C53-C10C-94BD-877F-049F27729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D5FEF-402E-8AF4-F960-E93EA8367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710501"/>
            <a:ext cx="8229600" cy="4525963"/>
          </a:xfrm>
        </p:spPr>
        <p:txBody>
          <a:bodyPr/>
          <a:lstStyle/>
          <a:p>
            <a:r>
              <a:rPr lang="en-US" dirty="0"/>
              <a:t>Now that we don’t need to worry about the noise anymore, we can start testing the beamforming capabilities of our system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0077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91375-5606-EB26-F8C0-053AD3389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26C8-5CBA-4537-F59F-1689957B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596" y="342107"/>
            <a:ext cx="6514807" cy="1143000"/>
          </a:xfrm>
        </p:spPr>
        <p:txBody>
          <a:bodyPr>
            <a:normAutofit/>
          </a:bodyPr>
          <a:lstStyle/>
          <a:p>
            <a:r>
              <a:rPr lang="en-US" dirty="0"/>
              <a:t>Expected Results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1073E-0BAE-66C5-F716-DF288B2A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 descr="logo-oth-regensburg">
            <a:extLst>
              <a:ext uri="{FF2B5EF4-FFF2-40B4-BE49-F238E27FC236}">
                <a16:creationId xmlns:a16="http://schemas.microsoft.com/office/drawing/2014/main" id="{D3DEC460-90C4-8483-9FFB-6D7364938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04142-D186-170D-43E0-95F57BCAF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710501"/>
            <a:ext cx="8229600" cy="4525963"/>
          </a:xfrm>
        </p:spPr>
        <p:txBody>
          <a:bodyPr/>
          <a:lstStyle/>
          <a:p>
            <a:r>
              <a:rPr lang="en-US" dirty="0"/>
              <a:t>According to the MATLAB simulations, we need to get stronger signals when we apply a  phase shift to the second antenna to get constructive interference.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34300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26A6B-D5CC-D255-D371-A57C96648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DC5A-ED2F-3625-FAFB-D8ED8435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596" y="342107"/>
            <a:ext cx="6514807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Azimuth Patterns of The Setup at 0,90,180 Degrees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7BF4A-F1A1-5D60-27A0-4BB2309E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 descr="logo-oth-regensburg">
            <a:extLst>
              <a:ext uri="{FF2B5EF4-FFF2-40B4-BE49-F238E27FC236}">
                <a16:creationId xmlns:a16="http://schemas.microsoft.com/office/drawing/2014/main" id="{81BA06AE-82CF-29F7-519E-DA97D9365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D2E51A61-D2BB-2027-D01B-2D555E571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72" y="1871002"/>
            <a:ext cx="4689232" cy="3516924"/>
          </a:xfrm>
          <a:prstGeom prst="rect">
            <a:avLst/>
          </a:prstGeom>
        </p:spPr>
      </p:pic>
      <p:pic>
        <p:nvPicPr>
          <p:cNvPr id="11" name="Picture 10" descr="A screen shot of a graph&#10;&#10;Description automatically generated">
            <a:extLst>
              <a:ext uri="{FF2B5EF4-FFF2-40B4-BE49-F238E27FC236}">
                <a16:creationId xmlns:a16="http://schemas.microsoft.com/office/drawing/2014/main" id="{8DF58B95-B844-3AEC-5E3D-E8E7E8946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769" y="1915805"/>
            <a:ext cx="4689231" cy="35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50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2611A-99EE-C4C8-CE69-BAA1CD723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8B68-6862-0340-5FCD-E2012A85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596" y="342107"/>
            <a:ext cx="6514807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Azimuth Patterns of The Setup at 0,90,180 Degrees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A97DA-95BF-4AE7-4D1B-D5B0E5F7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 descr="logo-oth-regensburg">
            <a:extLst>
              <a:ext uri="{FF2B5EF4-FFF2-40B4-BE49-F238E27FC236}">
                <a16:creationId xmlns:a16="http://schemas.microsoft.com/office/drawing/2014/main" id="{05C525D4-8BBC-4F74-6441-35A2951DB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808718D6-18A7-8542-4A83-25F984797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999" y="192047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6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E1AB4-6D57-B55B-709A-7F929A562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BB9C-9826-61F6-4AD1-1195AAE4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596" y="342107"/>
            <a:ext cx="6514807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3D Radiation Pattern at 180 Degree Phase Shift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A1F6F-E204-0A53-216E-EB70722C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 descr="logo-oth-regensburg">
            <a:extLst>
              <a:ext uri="{FF2B5EF4-FFF2-40B4-BE49-F238E27FC236}">
                <a16:creationId xmlns:a16="http://schemas.microsoft.com/office/drawing/2014/main" id="{E7D45352-4BFC-23A2-B78D-38DF3DCF7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  <p:pic>
        <p:nvPicPr>
          <p:cNvPr id="9" name="Picture 8" descr="A diagram of a red sphere&#10;&#10;Description automatically generated">
            <a:extLst>
              <a:ext uri="{FF2B5EF4-FFF2-40B4-BE49-F238E27FC236}">
                <a16:creationId xmlns:a16="http://schemas.microsoft.com/office/drawing/2014/main" id="{B5909BA7-CBA0-C154-0FC0-AE53EDED4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999" y="208993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33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AECE6-E4BA-892A-6E81-C71493B3F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E74D-6CFB-CA36-BB18-F3CE8441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596" y="342107"/>
            <a:ext cx="6514807" cy="1143000"/>
          </a:xfrm>
        </p:spPr>
        <p:txBody>
          <a:bodyPr>
            <a:normAutofit/>
          </a:bodyPr>
          <a:lstStyle/>
          <a:p>
            <a:r>
              <a:rPr lang="en-US" dirty="0"/>
              <a:t>0 Degree Phase Shift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AB40D-134C-E9BD-33CD-8A9CA155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 descr="logo-oth-regensburg">
            <a:extLst>
              <a:ext uri="{FF2B5EF4-FFF2-40B4-BE49-F238E27FC236}">
                <a16:creationId xmlns:a16="http://schemas.microsoft.com/office/drawing/2014/main" id="{DE6028A4-F6E1-891D-4E2C-081DDC06A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  <p:pic>
        <p:nvPicPr>
          <p:cNvPr id="5" name="Content Placeholder 4" descr="A red and blue sound waves&#10;&#10;Description automatically generated">
            <a:extLst>
              <a:ext uri="{FF2B5EF4-FFF2-40B4-BE49-F238E27FC236}">
                <a16:creationId xmlns:a16="http://schemas.microsoft.com/office/drawing/2014/main" id="{848A78CD-3158-A84A-9159-382B2B763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744" y="2312967"/>
            <a:ext cx="8834511" cy="2709973"/>
          </a:xfrm>
        </p:spPr>
      </p:pic>
    </p:spTree>
    <p:extLst>
      <p:ext uri="{BB962C8B-B14F-4D97-AF65-F5344CB8AC3E}">
        <p14:creationId xmlns:p14="http://schemas.microsoft.com/office/powerpoint/2010/main" val="287555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Working Principle</a:t>
            </a:r>
          </a:p>
          <a:p>
            <a:r>
              <a:rPr lang="en-US" sz="2400" dirty="0"/>
              <a:t>Setup</a:t>
            </a:r>
          </a:p>
          <a:p>
            <a:r>
              <a:rPr lang="en-US" sz="2400" dirty="0"/>
              <a:t>Achieved Results</a:t>
            </a:r>
          </a:p>
          <a:p>
            <a:r>
              <a:rPr lang="en-US" sz="2400" dirty="0"/>
              <a:t>Possible Improvements </a:t>
            </a:r>
          </a:p>
          <a:p>
            <a:r>
              <a:rPr lang="en-US" sz="2400" dirty="0"/>
              <a:t>Summary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 descr="logo-oth-regensbur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23EB7-67B1-F921-DE2E-0B310D17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7BEB-B904-E0B5-172F-1CFB927D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596" y="342107"/>
            <a:ext cx="6514807" cy="1143000"/>
          </a:xfrm>
        </p:spPr>
        <p:txBody>
          <a:bodyPr>
            <a:normAutofit/>
          </a:bodyPr>
          <a:lstStyle/>
          <a:p>
            <a:r>
              <a:rPr lang="en-US" dirty="0"/>
              <a:t>90 Degree Phase Shift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7F1EE-D182-E9F0-8158-91140042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 descr="logo-oth-regensburg">
            <a:extLst>
              <a:ext uri="{FF2B5EF4-FFF2-40B4-BE49-F238E27FC236}">
                <a16:creationId xmlns:a16="http://schemas.microsoft.com/office/drawing/2014/main" id="{1708DCCA-7C1B-7DF8-5C59-92C0F8642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  <p:pic>
        <p:nvPicPr>
          <p:cNvPr id="9" name="Content Placeholder 8" descr="A red and blue sound waves&#10;&#10;Description automatically generated">
            <a:extLst>
              <a:ext uri="{FF2B5EF4-FFF2-40B4-BE49-F238E27FC236}">
                <a16:creationId xmlns:a16="http://schemas.microsoft.com/office/drawing/2014/main" id="{F1C9663B-6C7D-D2AB-78CF-7CA2B35D6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4563" y="2433711"/>
            <a:ext cx="8774874" cy="2691679"/>
          </a:xfrm>
        </p:spPr>
      </p:pic>
    </p:spTree>
    <p:extLst>
      <p:ext uri="{BB962C8B-B14F-4D97-AF65-F5344CB8AC3E}">
        <p14:creationId xmlns:p14="http://schemas.microsoft.com/office/powerpoint/2010/main" val="2856263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BEF64-5692-8E46-049C-B97730090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DB28-5020-B3CD-B44C-890918DC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596" y="342107"/>
            <a:ext cx="6514807" cy="1143000"/>
          </a:xfrm>
        </p:spPr>
        <p:txBody>
          <a:bodyPr>
            <a:normAutofit/>
          </a:bodyPr>
          <a:lstStyle/>
          <a:p>
            <a:r>
              <a:rPr lang="en-US" dirty="0"/>
              <a:t>180 Degree Phase Shift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48528-E33C-9B9A-73F3-028FA7A0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 descr="logo-oth-regensburg">
            <a:extLst>
              <a:ext uri="{FF2B5EF4-FFF2-40B4-BE49-F238E27FC236}">
                <a16:creationId xmlns:a16="http://schemas.microsoft.com/office/drawing/2014/main" id="{D5302F46-2C78-6153-A7C2-934F4B8F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  <p:pic>
        <p:nvPicPr>
          <p:cNvPr id="9" name="Content Placeholder 8" descr="A red and blue sound waves&#10;&#10;Description automatically generated">
            <a:extLst>
              <a:ext uri="{FF2B5EF4-FFF2-40B4-BE49-F238E27FC236}">
                <a16:creationId xmlns:a16="http://schemas.microsoft.com/office/drawing/2014/main" id="{AE2E7668-AEDD-6D0B-647E-9929F4464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423" y="2461847"/>
            <a:ext cx="8683154" cy="2663544"/>
          </a:xfrm>
        </p:spPr>
      </p:pic>
    </p:spTree>
    <p:extLst>
      <p:ext uri="{BB962C8B-B14F-4D97-AF65-F5344CB8AC3E}">
        <p14:creationId xmlns:p14="http://schemas.microsoft.com/office/powerpoint/2010/main" val="20315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1C81E-30C4-63E6-056B-913815ACB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8C3F-DDFC-ED31-0B12-48D4B068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596" y="342107"/>
            <a:ext cx="6514807" cy="1143000"/>
          </a:xfrm>
        </p:spPr>
        <p:txBody>
          <a:bodyPr>
            <a:normAutofit/>
          </a:bodyPr>
          <a:lstStyle/>
          <a:p>
            <a:r>
              <a:rPr lang="en-US" dirty="0"/>
              <a:t>180 Degree Phase Shift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4F0A6-390C-26EC-3007-478B7176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 descr="logo-oth-regensburg">
            <a:extLst>
              <a:ext uri="{FF2B5EF4-FFF2-40B4-BE49-F238E27FC236}">
                <a16:creationId xmlns:a16="http://schemas.microsoft.com/office/drawing/2014/main" id="{E78C9386-2FA4-B87E-82D5-D97E0E636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  <p:pic>
        <p:nvPicPr>
          <p:cNvPr id="4" name="Picture 3" descr="A white table with black wires&#10;&#10;Description automatically generated">
            <a:extLst>
              <a:ext uri="{FF2B5EF4-FFF2-40B4-BE49-F238E27FC236}">
                <a16:creationId xmlns:a16="http://schemas.microsoft.com/office/drawing/2014/main" id="{EBB49A4C-0867-164F-E133-5479659344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9"/>
          <a:stretch/>
        </p:blipFill>
        <p:spPr>
          <a:xfrm>
            <a:off x="4641121" y="2207428"/>
            <a:ext cx="3849464" cy="2885077"/>
          </a:xfrm>
          <a:prstGeom prst="rect">
            <a:avLst/>
          </a:prstGeom>
        </p:spPr>
      </p:pic>
      <p:pic>
        <p:nvPicPr>
          <p:cNvPr id="10" name="Picture 9" descr="A diagram of a red sphere&#10;&#10;Description automatically generated">
            <a:extLst>
              <a:ext uri="{FF2B5EF4-FFF2-40B4-BE49-F238E27FC236}">
                <a16:creationId xmlns:a16="http://schemas.microsoft.com/office/drawing/2014/main" id="{6778542B-6D00-128F-3AF8-E8E4E19BE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71" y="2207428"/>
            <a:ext cx="3849464" cy="288709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6CDD0F3-0F6C-1761-F62D-3579B65BA9BA}"/>
              </a:ext>
            </a:extLst>
          </p:cNvPr>
          <p:cNvSpPr/>
          <p:nvPr/>
        </p:nvSpPr>
        <p:spPr>
          <a:xfrm rot="8248005">
            <a:off x="5025096" y="3344593"/>
            <a:ext cx="773723" cy="1688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28B59A-F256-AD2A-A986-971AF1DCC1B6}"/>
              </a:ext>
            </a:extLst>
          </p:cNvPr>
          <p:cNvSpPr txBox="1"/>
          <p:nvPr/>
        </p:nvSpPr>
        <p:spPr>
          <a:xfrm>
            <a:off x="5747100" y="2655596"/>
            <a:ext cx="1508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Receiving Antenna 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37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96DE2-53D2-1204-3221-4A3B1F156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B6CA-7153-4F4D-1E23-5909DD5D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596" y="342107"/>
            <a:ext cx="6514807" cy="1143000"/>
          </a:xfrm>
        </p:spPr>
        <p:txBody>
          <a:bodyPr>
            <a:normAutofit/>
          </a:bodyPr>
          <a:lstStyle/>
          <a:p>
            <a:r>
              <a:rPr lang="en-US" dirty="0"/>
              <a:t>180 Degree Phase Shift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6F1B1-1C35-3E19-C8C9-39673BE1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 descr="logo-oth-regensburg">
            <a:extLst>
              <a:ext uri="{FF2B5EF4-FFF2-40B4-BE49-F238E27FC236}">
                <a16:creationId xmlns:a16="http://schemas.microsoft.com/office/drawing/2014/main" id="{F2F9518A-949C-9EAE-A67F-EA0A6507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  <p:pic>
        <p:nvPicPr>
          <p:cNvPr id="6" name="Picture 5" descr="A red and blue sound waves&#10;&#10;Description automatically generated">
            <a:extLst>
              <a:ext uri="{FF2B5EF4-FFF2-40B4-BE49-F238E27FC236}">
                <a16:creationId xmlns:a16="http://schemas.microsoft.com/office/drawing/2014/main" id="{3A704F78-79FE-6862-0601-2970AF60F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83" y="2355044"/>
            <a:ext cx="8693834" cy="266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25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948AA-77EA-C277-B5EC-7038C8ACC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3053C-8953-B206-0AD8-50ED1A25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61EF4-A278-6EA1-8FAD-07952F611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Yagi-Uda antenna could be used as a receiving antenna for better detection.</a:t>
            </a:r>
          </a:p>
          <a:p>
            <a:r>
              <a:rPr lang="en-US" sz="2400" dirty="0"/>
              <a:t>Enlarging the phased array, like adding two or more dipole antennas could allow us the achieve more directivity, but unfortunately this is not possible with the </a:t>
            </a:r>
            <a:r>
              <a:rPr lang="en-US" sz="2400" dirty="0" err="1"/>
              <a:t>RFSoC</a:t>
            </a:r>
            <a:r>
              <a:rPr lang="en-US" sz="2400" dirty="0"/>
              <a:t> 4x2 board since we only have 2 DAC ports available.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1B700-D8A0-9637-EFC1-EB6A8458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 descr="logo-oth-regensburg">
            <a:extLst>
              <a:ext uri="{FF2B5EF4-FFF2-40B4-BE49-F238E27FC236}">
                <a16:creationId xmlns:a16="http://schemas.microsoft.com/office/drawing/2014/main" id="{1F76E1F6-A006-C493-22D9-56783DBC0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39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E4ADA-5CEA-B1BB-E5F7-2FD8B4DB2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D0CB-B900-655D-F289-2D023304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BB1FB-23C5-6EB6-5196-CEDA3017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this project we have demonstrated:</a:t>
            </a:r>
          </a:p>
          <a:p>
            <a:endParaRPr lang="en-US" sz="2400" dirty="0"/>
          </a:p>
          <a:p>
            <a:r>
              <a:rPr lang="en-US" sz="2400" dirty="0" err="1"/>
              <a:t>Desinging</a:t>
            </a:r>
            <a:r>
              <a:rPr lang="en-US" sz="2400" dirty="0"/>
              <a:t> and building a bandpass filter to use with the </a:t>
            </a:r>
            <a:r>
              <a:rPr lang="en-US" sz="2400" dirty="0" err="1"/>
              <a:t>RFSoC</a:t>
            </a:r>
            <a:r>
              <a:rPr lang="en-US" sz="2400" dirty="0"/>
              <a:t> board.</a:t>
            </a:r>
          </a:p>
          <a:p>
            <a:r>
              <a:rPr lang="en-US" sz="2400" dirty="0"/>
              <a:t>The beamforming capabilities of the </a:t>
            </a:r>
            <a:r>
              <a:rPr lang="en-US" sz="2400" dirty="0" err="1"/>
              <a:t>RFSoC</a:t>
            </a:r>
            <a:r>
              <a:rPr lang="en-US" sz="2400" dirty="0"/>
              <a:t> 4x2 board by forming a phased array consisting of dipole antennas and by applying phase shift to get constructive interference in the desired direction.</a:t>
            </a:r>
          </a:p>
          <a:p>
            <a:r>
              <a:rPr lang="en-US" sz="2400" dirty="0"/>
              <a:t>Detecting and analyzing the received signal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6208D-F4E3-F8FC-01A3-BCE2AB3B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 descr="logo-oth-regensburg">
            <a:extLst>
              <a:ext uri="{FF2B5EF4-FFF2-40B4-BE49-F238E27FC236}">
                <a16:creationId xmlns:a16="http://schemas.microsoft.com/office/drawing/2014/main" id="{D63793FF-CB65-39E6-06E2-A4304414A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24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29CE2-383E-3773-DD0A-73B0922D5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B81F-DFFE-13A2-059F-6A19AF41C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61182"/>
            <a:ext cx="8229600" cy="54649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08697-4227-02FE-4C14-4C69D7BF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 descr="logo-oth-regensburg">
            <a:extLst>
              <a:ext uri="{FF2B5EF4-FFF2-40B4-BE49-F238E27FC236}">
                <a16:creationId xmlns:a16="http://schemas.microsoft.com/office/drawing/2014/main" id="{C0561B13-C963-F4D9-E135-E802D7A75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0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82092-C9AC-6DA8-F204-84559D689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B4D1-8E1F-C3CA-5868-DF93FFF5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Working Principle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836D-A9D9-D218-DB78-AD1214239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83" y="1417638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Transmitting and Receiving 433MHz Signals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B2543-752A-22AE-0AB8-E13D421B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logo-oth-regensburg">
            <a:extLst>
              <a:ext uri="{FF2B5EF4-FFF2-40B4-BE49-F238E27FC236}">
                <a16:creationId xmlns:a16="http://schemas.microsoft.com/office/drawing/2014/main" id="{0EC1D244-5886-2A2F-41F2-8A93EC75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6FA86C-B0CB-60D0-166A-E5000CA8334F}"/>
              </a:ext>
            </a:extLst>
          </p:cNvPr>
          <p:cNvSpPr/>
          <p:nvPr/>
        </p:nvSpPr>
        <p:spPr>
          <a:xfrm>
            <a:off x="402801" y="2658563"/>
            <a:ext cx="1252025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RFSOC</a:t>
            </a:r>
            <a:endParaRPr lang="LID4096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A5DD80-8256-DB53-F990-662F86A15B7D}"/>
              </a:ext>
            </a:extLst>
          </p:cNvPr>
          <p:cNvSpPr txBox="1"/>
          <p:nvPr/>
        </p:nvSpPr>
        <p:spPr>
          <a:xfrm>
            <a:off x="390783" y="2209206"/>
            <a:ext cx="205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Transmitting Side</a:t>
            </a:r>
            <a:endParaRPr lang="LID4096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AEADD3-1E6A-175C-C9B0-957AFB881BBB}"/>
              </a:ext>
            </a:extLst>
          </p:cNvPr>
          <p:cNvSpPr/>
          <p:nvPr/>
        </p:nvSpPr>
        <p:spPr>
          <a:xfrm>
            <a:off x="1913539" y="2658563"/>
            <a:ext cx="1252025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Dipole Antennas</a:t>
            </a:r>
            <a:endParaRPr lang="LID4096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1D9E02-F0AB-71F8-2CE3-8FD557524BC9}"/>
              </a:ext>
            </a:extLst>
          </p:cNvPr>
          <p:cNvCxnSpPr>
            <a:stCxn id="4" idx="3"/>
            <a:endCxn id="25" idx="1"/>
          </p:cNvCxnSpPr>
          <p:nvPr/>
        </p:nvCxnSpPr>
        <p:spPr>
          <a:xfrm>
            <a:off x="1654826" y="3230063"/>
            <a:ext cx="2587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F242CCF-421F-55CA-CADF-7792A8114109}"/>
              </a:ext>
            </a:extLst>
          </p:cNvPr>
          <p:cNvSpPr/>
          <p:nvPr/>
        </p:nvSpPr>
        <p:spPr>
          <a:xfrm>
            <a:off x="4044870" y="2658563"/>
            <a:ext cx="1252025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Dipole Antenna</a:t>
            </a:r>
            <a:endParaRPr lang="LID4096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FA30E7-7B43-CA2D-D634-3C9FFCD41BE1}"/>
              </a:ext>
            </a:extLst>
          </p:cNvPr>
          <p:cNvSpPr/>
          <p:nvPr/>
        </p:nvSpPr>
        <p:spPr>
          <a:xfrm>
            <a:off x="5534545" y="2658563"/>
            <a:ext cx="1252025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Bandpass Filter</a:t>
            </a:r>
            <a:endParaRPr lang="LID4096" dirty="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8A63C8A-2534-24B7-36C4-B18CF22C1479}"/>
              </a:ext>
            </a:extLst>
          </p:cNvPr>
          <p:cNvSpPr/>
          <p:nvPr/>
        </p:nvSpPr>
        <p:spPr>
          <a:xfrm>
            <a:off x="3128454" y="2717891"/>
            <a:ext cx="678766" cy="1024344"/>
          </a:xfrm>
          <a:prstGeom prst="arc">
            <a:avLst>
              <a:gd name="adj1" fmla="val 16200000"/>
              <a:gd name="adj2" fmla="val 456682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A7CE01B-516D-74F2-3F8E-C041583604DF}"/>
              </a:ext>
            </a:extLst>
          </p:cNvPr>
          <p:cNvSpPr/>
          <p:nvPr/>
        </p:nvSpPr>
        <p:spPr>
          <a:xfrm>
            <a:off x="2983235" y="2834179"/>
            <a:ext cx="472733" cy="791767"/>
          </a:xfrm>
          <a:prstGeom prst="arc">
            <a:avLst>
              <a:gd name="adj1" fmla="val 16200000"/>
              <a:gd name="adj2" fmla="val 456682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8E529D53-F42A-0B1B-71E5-C19A2257ED2D}"/>
              </a:ext>
            </a:extLst>
          </p:cNvPr>
          <p:cNvSpPr/>
          <p:nvPr/>
        </p:nvSpPr>
        <p:spPr>
          <a:xfrm>
            <a:off x="3085738" y="2776036"/>
            <a:ext cx="545856" cy="908054"/>
          </a:xfrm>
          <a:prstGeom prst="arc">
            <a:avLst>
              <a:gd name="adj1" fmla="val 16200000"/>
              <a:gd name="adj2" fmla="val 456682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836CE6-F6E3-1A8D-E18F-6CEF54BE3B8B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5296895" y="3230063"/>
            <a:ext cx="237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C89DA32-11EC-21F4-4667-A3E37768F149}"/>
              </a:ext>
            </a:extLst>
          </p:cNvPr>
          <p:cNvSpPr/>
          <p:nvPr/>
        </p:nvSpPr>
        <p:spPr>
          <a:xfrm>
            <a:off x="7115655" y="2649082"/>
            <a:ext cx="1252025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RFSOC</a:t>
            </a:r>
            <a:endParaRPr lang="LID4096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69A824-F9F4-26E6-CE55-FFEAD663ED0A}"/>
              </a:ext>
            </a:extLst>
          </p:cNvPr>
          <p:cNvCxnSpPr>
            <a:stCxn id="29" idx="3"/>
            <a:endCxn id="37" idx="1"/>
          </p:cNvCxnSpPr>
          <p:nvPr/>
        </p:nvCxnSpPr>
        <p:spPr>
          <a:xfrm flipV="1">
            <a:off x="6786570" y="3220582"/>
            <a:ext cx="329085" cy="9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B018B5A-86DA-DDEC-AD53-3AAC279C7B10}"/>
              </a:ext>
            </a:extLst>
          </p:cNvPr>
          <p:cNvSpPr txBox="1"/>
          <p:nvPr/>
        </p:nvSpPr>
        <p:spPr>
          <a:xfrm>
            <a:off x="7109609" y="2190114"/>
            <a:ext cx="205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Receiver Side</a:t>
            </a:r>
            <a:endParaRPr lang="LID4096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3ADA62-4D84-9416-674B-B5A50456CC9F}"/>
              </a:ext>
            </a:extLst>
          </p:cNvPr>
          <p:cNvSpPr txBox="1"/>
          <p:nvPr/>
        </p:nvSpPr>
        <p:spPr>
          <a:xfrm>
            <a:off x="301323" y="4260230"/>
            <a:ext cx="4322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Transmitting 433Mhz signals through 2 antenna phase array.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Detecting the amplitude of signals based on the radiation pattern of the phased array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9148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F0004-7E8F-B90C-E2BE-6244D48EF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5F84-5CE5-2545-D6AC-10CC877D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B996-731B-0A32-6E0D-DD4CED4B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The Radiation Pattern of the Phased Array </a:t>
            </a:r>
            <a:r>
              <a:rPr lang="en-US" sz="2400" u="sng" dirty="0"/>
              <a:t>With One Half-Wavelength Space Between Them</a:t>
            </a:r>
            <a:r>
              <a:rPr lang="en-US" sz="2400" dirty="0"/>
              <a:t> (0.39m)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785D1-6545-E303-D2D6-A2AD0A5E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 descr="logo-oth-regensburg">
            <a:extLst>
              <a:ext uri="{FF2B5EF4-FFF2-40B4-BE49-F238E27FC236}">
                <a16:creationId xmlns:a16="http://schemas.microsoft.com/office/drawing/2014/main" id="{ECAA8E2E-2C83-1FCF-9E03-3404B5C1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E792FF-32F1-8AEB-114D-F0A12D0F0AD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28781" y="2541535"/>
            <a:ext cx="5686437" cy="3699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B3B425-049B-9BEB-9805-05EE3C32BA9C}"/>
              </a:ext>
            </a:extLst>
          </p:cNvPr>
          <p:cNvSpPr txBox="1"/>
          <p:nvPr/>
        </p:nvSpPr>
        <p:spPr>
          <a:xfrm>
            <a:off x="2290689" y="6356350"/>
            <a:ext cx="4262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Matlab</a:t>
            </a:r>
            <a:r>
              <a:rPr lang="en-US" sz="1400" dirty="0"/>
              <a:t> Simulation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46852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03B6B-3126-F108-7A13-98B3AB62E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970F-7F1E-8C4C-F415-60779C56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5872C8-DF6F-F43A-E994-562270323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57200" y="2345594"/>
            <a:ext cx="8229600" cy="3035174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BE43F-7EC1-25ED-627B-2999F462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 descr="logo-oth-regensburg">
            <a:extLst>
              <a:ext uri="{FF2B5EF4-FFF2-40B4-BE49-F238E27FC236}">
                <a16:creationId xmlns:a16="http://schemas.microsoft.com/office/drawing/2014/main" id="{8B9F2840-FE90-566B-793B-79F5F8BED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74E8E7E-FCD0-1985-FD69-669E6B638BA6}"/>
              </a:ext>
            </a:extLst>
          </p:cNvPr>
          <p:cNvSpPr/>
          <p:nvPr/>
        </p:nvSpPr>
        <p:spPr>
          <a:xfrm>
            <a:off x="1659988" y="1574799"/>
            <a:ext cx="2912012" cy="7737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07A441-51B8-0D5C-5E95-9C1141094A8C}"/>
              </a:ext>
            </a:extLst>
          </p:cNvPr>
          <p:cNvSpPr txBox="1"/>
          <p:nvPr/>
        </p:nvSpPr>
        <p:spPr>
          <a:xfrm>
            <a:off x="1786597" y="1660311"/>
            <a:ext cx="2658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to set up DAC channels</a:t>
            </a:r>
            <a:endParaRPr lang="LID4096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BDB3D5-92CD-CDDB-8EAA-754B36032B06}"/>
              </a:ext>
            </a:extLst>
          </p:cNvPr>
          <p:cNvSpPr/>
          <p:nvPr/>
        </p:nvSpPr>
        <p:spPr>
          <a:xfrm>
            <a:off x="3080824" y="5374566"/>
            <a:ext cx="2912012" cy="851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D207E4-F814-824E-4164-AA7C06666AE2}"/>
              </a:ext>
            </a:extLst>
          </p:cNvPr>
          <p:cNvCxnSpPr>
            <a:cxnSpLocks/>
          </p:cNvCxnSpPr>
          <p:nvPr/>
        </p:nvCxnSpPr>
        <p:spPr>
          <a:xfrm flipH="1" flipV="1">
            <a:off x="3685735" y="4588759"/>
            <a:ext cx="492370" cy="78580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991087-ECE4-449B-A168-A809BA367FBF}"/>
              </a:ext>
            </a:extLst>
          </p:cNvPr>
          <p:cNvSpPr txBox="1"/>
          <p:nvPr/>
        </p:nvSpPr>
        <p:spPr>
          <a:xfrm>
            <a:off x="3351627" y="5341816"/>
            <a:ext cx="2658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Setting up available DAC Ports and transmitting signals</a:t>
            </a:r>
            <a:endParaRPr lang="LID4096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DB57CA-8C14-E574-142D-F9E49833A66E}"/>
              </a:ext>
            </a:extLst>
          </p:cNvPr>
          <p:cNvCxnSpPr>
            <a:cxnSpLocks/>
          </p:cNvCxnSpPr>
          <p:nvPr/>
        </p:nvCxnSpPr>
        <p:spPr>
          <a:xfrm>
            <a:off x="2221171" y="2416760"/>
            <a:ext cx="0" cy="76385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81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71B0-AA1A-3734-7EA9-4EE3C3E42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CE44-8608-A5F3-01D8-EF97B53F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pic>
        <p:nvPicPr>
          <p:cNvPr id="5" name="Content Placeholder 4" descr="A black antenna on a white surface&#10;&#10;Description automatically generated">
            <a:extLst>
              <a:ext uri="{FF2B5EF4-FFF2-40B4-BE49-F238E27FC236}">
                <a16:creationId xmlns:a16="http://schemas.microsoft.com/office/drawing/2014/main" id="{234024C3-1BC8-F6B6-495C-DBA38915A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7154" y="2343112"/>
            <a:ext cx="7209692" cy="3087764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1C3A1-E7F6-0D95-7AC6-A85C77B9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logo-oth-regensburg">
            <a:extLst>
              <a:ext uri="{FF2B5EF4-FFF2-40B4-BE49-F238E27FC236}">
                <a16:creationId xmlns:a16="http://schemas.microsoft.com/office/drawing/2014/main" id="{3693D18E-A05D-3EE8-88ED-8F792FDD6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2B3C73D-9DF8-E314-91C7-563EA4E0BD48}"/>
              </a:ext>
            </a:extLst>
          </p:cNvPr>
          <p:cNvSpPr/>
          <p:nvPr/>
        </p:nvSpPr>
        <p:spPr>
          <a:xfrm>
            <a:off x="3418449" y="2912012"/>
            <a:ext cx="773723" cy="1688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D60BE0-D69C-3C80-D4D9-F8C48DB6335D}"/>
              </a:ext>
            </a:extLst>
          </p:cNvPr>
          <p:cNvSpPr txBox="1"/>
          <p:nvPr/>
        </p:nvSpPr>
        <p:spPr>
          <a:xfrm>
            <a:off x="2321169" y="2602523"/>
            <a:ext cx="108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Receiving Antenna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09CD65-FEEA-B88D-CC9B-BBCEDC989571}"/>
              </a:ext>
            </a:extLst>
          </p:cNvPr>
          <p:cNvSpPr/>
          <p:nvPr/>
        </p:nvSpPr>
        <p:spPr>
          <a:xfrm rot="10800000">
            <a:off x="2862775" y="4361191"/>
            <a:ext cx="773723" cy="1688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C42A5-C9C0-4072-7ABC-4C4B02E95F9B}"/>
              </a:ext>
            </a:extLst>
          </p:cNvPr>
          <p:cNvSpPr txBox="1"/>
          <p:nvPr/>
        </p:nvSpPr>
        <p:spPr>
          <a:xfrm>
            <a:off x="2609556" y="3869881"/>
            <a:ext cx="239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Transmitting Antenna 1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0B5C6CD-D3EB-A945-961D-7B73FD7DE1CD}"/>
              </a:ext>
            </a:extLst>
          </p:cNvPr>
          <p:cNvSpPr/>
          <p:nvPr/>
        </p:nvSpPr>
        <p:spPr>
          <a:xfrm>
            <a:off x="5584285" y="4305126"/>
            <a:ext cx="773723" cy="1688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BBF7BD-D65E-F532-0ECF-5734A18022B5}"/>
              </a:ext>
            </a:extLst>
          </p:cNvPr>
          <p:cNvSpPr txBox="1"/>
          <p:nvPr/>
        </p:nvSpPr>
        <p:spPr>
          <a:xfrm>
            <a:off x="5651109" y="3852389"/>
            <a:ext cx="239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Transmitting Antenna 2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81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D306C-2EB1-5C63-9B2A-25406B2BC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397A-D363-DA86-F226-AC72EAF2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Test (No phase shift)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FB3E2-E0B1-932F-D834-4EE20D02F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can be seen below, antenna receives “a” signal.</a:t>
            </a:r>
          </a:p>
          <a:p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4EF62-34DF-A21C-C5C8-81C8066F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 descr="logo-oth-regensburg">
            <a:extLst>
              <a:ext uri="{FF2B5EF4-FFF2-40B4-BE49-F238E27FC236}">
                <a16:creationId xmlns:a16="http://schemas.microsoft.com/office/drawing/2014/main" id="{219C2E56-4975-B291-2626-7912A4927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  <p:pic>
        <p:nvPicPr>
          <p:cNvPr id="5" name="Picture 4" descr="Received signal&#10;">
            <a:extLst>
              <a:ext uri="{FF2B5EF4-FFF2-40B4-BE49-F238E27FC236}">
                <a16:creationId xmlns:a16="http://schemas.microsoft.com/office/drawing/2014/main" id="{B2F433EC-B24D-2373-80DC-39B11BB28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09" y="2324837"/>
            <a:ext cx="8890782" cy="272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0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5C313-4CB0-D12E-6794-C49C64F53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65A2-4E88-5D42-5DEC-44C4BC1C5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FFT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4FEC0-1923-4166-6747-80AD69971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 this point, we have no idea if our signal is coming from our transmitter signals or if it is capturing signals from the environment.</a:t>
            </a:r>
          </a:p>
          <a:p>
            <a:r>
              <a:rPr lang="en-US" sz="2400" dirty="0"/>
              <a:t>So, we performed FFT to see the signal in the frequency spectrum.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F2B70-2906-4F00-D912-6ED8726E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 descr="logo-oth-regensburg">
            <a:extLst>
              <a:ext uri="{FF2B5EF4-FFF2-40B4-BE49-F238E27FC236}">
                <a16:creationId xmlns:a16="http://schemas.microsoft.com/office/drawing/2014/main" id="{6C29A8F4-6CBE-04A5-6AF6-5271405CD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5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98EC-0D53-6BD1-7F8A-73C561C2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Spectrum</a:t>
            </a:r>
            <a:endParaRPr lang="LID4096" dirty="0"/>
          </a:p>
        </p:txBody>
      </p:sp>
      <p:pic>
        <p:nvPicPr>
          <p:cNvPr id="7" name="Content Placeholder 6" descr="A graph showing a graph&#10;&#10;Description automatically generated">
            <a:extLst>
              <a:ext uri="{FF2B5EF4-FFF2-40B4-BE49-F238E27FC236}">
                <a16:creationId xmlns:a16="http://schemas.microsoft.com/office/drawing/2014/main" id="{9BC9B1CD-77EA-CB68-ECEB-B1F5C055E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32" y="2419643"/>
            <a:ext cx="8820736" cy="270574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64CA9-078A-620B-7470-5E03F810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AJAYKRISHNA ETTIYIL MATNR: 3446618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B1450-58EB-BD1D-1E74-F586FAF4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FBD35C4-C120-D87C-5BE3-5135560EE2B5}"/>
              </a:ext>
            </a:extLst>
          </p:cNvPr>
          <p:cNvSpPr/>
          <p:nvPr/>
        </p:nvSpPr>
        <p:spPr>
          <a:xfrm rot="10800000">
            <a:off x="5528604" y="3429000"/>
            <a:ext cx="773723" cy="1688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E38E3-07DF-B85A-A32E-2EE52646FAEA}"/>
              </a:ext>
            </a:extLst>
          </p:cNvPr>
          <p:cNvSpPr txBox="1"/>
          <p:nvPr/>
        </p:nvSpPr>
        <p:spPr>
          <a:xfrm>
            <a:off x="6411349" y="3126185"/>
            <a:ext cx="1508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 in 1.3GHz range</a:t>
            </a:r>
            <a:endParaRPr lang="LID4096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A9A49CA-A8F8-40E0-09AF-0723F9659B80}"/>
              </a:ext>
            </a:extLst>
          </p:cNvPr>
          <p:cNvSpPr/>
          <p:nvPr/>
        </p:nvSpPr>
        <p:spPr>
          <a:xfrm rot="10800000">
            <a:off x="2074840" y="3718559"/>
            <a:ext cx="773723" cy="1688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9E3105-2E79-4AB9-D088-E54BE44018D8}"/>
              </a:ext>
            </a:extLst>
          </p:cNvPr>
          <p:cNvSpPr txBox="1"/>
          <p:nvPr/>
        </p:nvSpPr>
        <p:spPr>
          <a:xfrm>
            <a:off x="2848563" y="3618300"/>
            <a:ext cx="150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Signal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847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552</Words>
  <Application>Microsoft Office PowerPoint</Application>
  <PresentationFormat>On-screen Show (4:3)</PresentationFormat>
  <Paragraphs>110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Arial</vt:lpstr>
      <vt:lpstr>Calibri</vt:lpstr>
      <vt:lpstr>Office Theme</vt:lpstr>
      <vt:lpstr>Beamforming Application Using RFSoc 4x2 Board</vt:lpstr>
      <vt:lpstr>Introduction</vt:lpstr>
      <vt:lpstr>Working Principle </vt:lpstr>
      <vt:lpstr>Radiation Pattern</vt:lpstr>
      <vt:lpstr>Transmitting</vt:lpstr>
      <vt:lpstr>Setup</vt:lpstr>
      <vt:lpstr>First Test (No phase shift)</vt:lpstr>
      <vt:lpstr>Performing FFT</vt:lpstr>
      <vt:lpstr>Frequency Spectrum</vt:lpstr>
      <vt:lpstr>To Get Rid Of The Noise</vt:lpstr>
      <vt:lpstr>Bandpass Filter</vt:lpstr>
      <vt:lpstr>S11 Parameter of The Bandpass Filter</vt:lpstr>
      <vt:lpstr>Testing The System With The Bandpass Filter</vt:lpstr>
      <vt:lpstr>Beamforming</vt:lpstr>
      <vt:lpstr>Expected Results</vt:lpstr>
      <vt:lpstr>Azimuth Patterns of The Setup at 0,90,180 Degrees</vt:lpstr>
      <vt:lpstr>Azimuth Patterns of The Setup at 0,90,180 Degrees</vt:lpstr>
      <vt:lpstr>3D Radiation Pattern at 180 Degree Phase Shift</vt:lpstr>
      <vt:lpstr>0 Degree Phase Shift</vt:lpstr>
      <vt:lpstr>90 Degree Phase Shift</vt:lpstr>
      <vt:lpstr>180 Degree Phase Shift</vt:lpstr>
      <vt:lpstr>180 Degree Phase Shift</vt:lpstr>
      <vt:lpstr>180 Degree Phase Shift</vt:lpstr>
      <vt:lpstr>Possible Improvements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Berke Çetinkaya</dc:creator>
  <dc:description>generated using python-pptx</dc:description>
  <cp:lastModifiedBy>Berke Çetinkaya</cp:lastModifiedBy>
  <cp:revision>46</cp:revision>
  <dcterms:created xsi:type="dcterms:W3CDTF">2013-01-27T09:14:00Z</dcterms:created>
  <dcterms:modified xsi:type="dcterms:W3CDTF">2025-01-11T18:18:20Z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96D558412AC6470391C43B93DCC17238_12</vt:lpwstr>
  </property>
  <property fmtid="{D5CDD505-2E9C-101B-9397-08002B2CF9AE}" pid="3" name="KSOProductBuildVer">
    <vt:lpwstr>1033-12.2.0.18911</vt:lpwstr>
  </property>
</Properties>
</file>