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256" r:id="rId3"/>
    <p:sldId id="259" r:id="rId4"/>
    <p:sldId id="318" r:id="rId5"/>
    <p:sldId id="289" r:id="rId6"/>
    <p:sldId id="290" r:id="rId7"/>
    <p:sldId id="292" r:id="rId8"/>
    <p:sldId id="319" r:id="rId9"/>
    <p:sldId id="300" r:id="rId10"/>
    <p:sldId id="321" r:id="rId11"/>
    <p:sldId id="322" r:id="rId12"/>
    <p:sldId id="323" r:id="rId13"/>
    <p:sldId id="324" r:id="rId14"/>
    <p:sldId id="325" r:id="rId15"/>
    <p:sldId id="326" r:id="rId16"/>
    <p:sldId id="327" r:id="rId17"/>
    <p:sldId id="328" r:id="rId18"/>
    <p:sldId id="329" r:id="rId19"/>
    <p:sldId id="330" r:id="rId20"/>
    <p:sldId id="320" r:id="rId21"/>
    <p:sldId id="293" r:id="rId22"/>
    <p:sldId id="295" r:id="rId23"/>
    <p:sldId id="297" r:id="rId24"/>
    <p:sldId id="298" r:id="rId25"/>
    <p:sldId id="302" r:id="rId26"/>
    <p:sldId id="305" r:id="rId27"/>
    <p:sldId id="307" r:id="rId28"/>
    <p:sldId id="308" r:id="rId29"/>
    <p:sldId id="315" r:id="rId30"/>
    <p:sldId id="316" r:id="rId31"/>
    <p:sldId id="331" r:id="rId32"/>
    <p:sldId id="276" r:id="rId33"/>
  </p:sldIdLst>
  <p:sldSz cx="12192000" cy="6858000"/>
  <p:notesSz cx="6858000" cy="9144000"/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/>
    <p:restoredTop sz="94660"/>
  </p:normalViewPr>
  <p:slideViewPr>
    <p:cSldViewPr snapToGrid="0" showGuides="1">
      <p:cViewPr varScale="1">
        <p:scale>
          <a:sx n="84" d="100"/>
          <a:sy n="84" d="100"/>
        </p:scale>
        <p:origin x="174" y="27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 showFormatting="0">
    <p:cViewPr>
      <p:scale>
        <a:sx n="86" d="100"/>
        <a:sy n="8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8" Type="http://schemas.openxmlformats.org/officeDocument/2006/relationships/tableStyles" Target="tableStyles.xml"/><Relationship Id="rId37" Type="http://schemas.openxmlformats.org/officeDocument/2006/relationships/viewProps" Target="viewProps.xml"/><Relationship Id="rId36" Type="http://schemas.openxmlformats.org/officeDocument/2006/relationships/presProps" Target="presProps.xml"/><Relationship Id="rId35" Type="http://schemas.openxmlformats.org/officeDocument/2006/relationships/handoutMaster" Target="handoutMasters/handoutMaster1.xml"/><Relationship Id="rId34" Type="http://schemas.openxmlformats.org/officeDocument/2006/relationships/notesMaster" Target="notesMasters/notesMaster1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6"/>
          <p:cNvPicPr>
            <a:picLocks noChangeAspect="1"/>
          </p:cNvPicPr>
          <p:nvPr userDrawn="1"/>
        </p:nvPicPr>
        <p:blipFill>
          <a:blip r:embed="rId2"/>
          <a:srcRect l="24001" t="37222" r="20563" b="22495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FE59EF7-CDE9-49C8-ACA7-1D726AE4496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FE59EF7-CDE9-49C8-ACA7-1D726AE4496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ly-arranged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FE59EF7-CDE9-49C8-ACA7-1D726AE4496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FE59EF7-CDE9-49C8-ACA7-1D726AE4496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FE59EF7-CDE9-49C8-ACA7-1D726AE4496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-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FE59EF7-CDE9-49C8-ACA7-1D726AE4496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FE59EF7-CDE9-49C8-ACA7-1D726AE4496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FE59EF7-CDE9-49C8-ACA7-1D726AE4496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FE59EF7-CDE9-49C8-ACA7-1D726AE4496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FE59EF7-CDE9-49C8-ACA7-1D726AE4496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FE59EF7-CDE9-49C8-ACA7-1D726AE4496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FE59EF7-CDE9-49C8-ACA7-1D726AE4496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1.png"/><Relationship Id="rId1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2.png"/></Relationships>
</file>

<file path=ppt/slides/_rels/slide2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36.png"/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image" Target="../media/image3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8.png"/><Relationship Id="rId1" Type="http://schemas.openxmlformats.org/officeDocument/2006/relationships/image" Target="../media/image3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0.png"/><Relationship Id="rId1" Type="http://schemas.openxmlformats.org/officeDocument/2006/relationships/image" Target="../media/image39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3.png"/><Relationship Id="rId1" Type="http://schemas.openxmlformats.org/officeDocument/2006/relationships/image" Target="../media/image42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4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5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组合 98"/>
          <p:cNvGrpSpPr/>
          <p:nvPr/>
        </p:nvGrpSpPr>
        <p:grpSpPr>
          <a:xfrm rot="-4415535" flipH="1">
            <a:off x="11315700" y="180975"/>
            <a:ext cx="793750" cy="558800"/>
            <a:chOff x="0" y="0"/>
            <a:chExt cx="874705" cy="650964"/>
          </a:xfrm>
        </p:grpSpPr>
        <p:sp>
          <p:nvSpPr>
            <p:cNvPr id="3107" name="等腰三角形 99"/>
            <p:cNvSpPr/>
            <p:nvPr/>
          </p:nvSpPr>
          <p:spPr>
            <a:xfrm rot="-1741463">
              <a:off x="0" y="0"/>
              <a:ext cx="716684" cy="286414"/>
            </a:xfrm>
            <a:prstGeom prst="triangle">
              <a:avLst>
                <a:gd name="adj" fmla="val 26056"/>
              </a:avLst>
            </a:prstGeom>
            <a:solidFill>
              <a:schemeClr val="bg1">
                <a:alpha val="50195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3108" name="等腰三角形 100"/>
            <p:cNvSpPr/>
            <p:nvPr/>
          </p:nvSpPr>
          <p:spPr>
            <a:xfrm rot="9058537">
              <a:off x="171252" y="239176"/>
              <a:ext cx="703453" cy="411788"/>
            </a:xfrm>
            <a:prstGeom prst="triangle">
              <a:avLst>
                <a:gd name="adj" fmla="val 80449"/>
              </a:avLst>
            </a:prstGeom>
            <a:solidFill>
              <a:schemeClr val="bg1">
                <a:alpha val="20000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3075" name="组合 98"/>
          <p:cNvGrpSpPr/>
          <p:nvPr/>
        </p:nvGrpSpPr>
        <p:grpSpPr>
          <a:xfrm rot="6011733" flipH="1">
            <a:off x="169863" y="6053138"/>
            <a:ext cx="793750" cy="558800"/>
            <a:chOff x="0" y="0"/>
            <a:chExt cx="874705" cy="650964"/>
          </a:xfrm>
        </p:grpSpPr>
        <p:sp>
          <p:nvSpPr>
            <p:cNvPr id="3105" name="等腰三角形 99"/>
            <p:cNvSpPr/>
            <p:nvPr/>
          </p:nvSpPr>
          <p:spPr>
            <a:xfrm rot="-1741463">
              <a:off x="0" y="0"/>
              <a:ext cx="716684" cy="286414"/>
            </a:xfrm>
            <a:prstGeom prst="triangle">
              <a:avLst>
                <a:gd name="adj" fmla="val 26056"/>
              </a:avLst>
            </a:prstGeom>
            <a:solidFill>
              <a:schemeClr val="bg1">
                <a:alpha val="50195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3106" name="等腰三角形 100"/>
            <p:cNvSpPr/>
            <p:nvPr/>
          </p:nvSpPr>
          <p:spPr>
            <a:xfrm rot="9058537">
              <a:off x="171252" y="239176"/>
              <a:ext cx="703453" cy="411788"/>
            </a:xfrm>
            <a:prstGeom prst="triangle">
              <a:avLst>
                <a:gd name="adj" fmla="val 80449"/>
              </a:avLst>
            </a:prstGeom>
            <a:solidFill>
              <a:schemeClr val="bg1">
                <a:alpha val="20000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</p:grpSp>
      <p:sp>
        <p:nvSpPr>
          <p:cNvPr id="3076" name="文本框 139"/>
          <p:cNvSpPr txBox="1"/>
          <p:nvPr/>
        </p:nvSpPr>
        <p:spPr>
          <a:xfrm>
            <a:off x="763270" y="3554095"/>
            <a:ext cx="10259060" cy="175323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Member:        Nguyễn Trọng Hải              19119028</a:t>
            </a:r>
            <a:endParaRPr lang="en-US" altLang="zh-CN" sz="36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lvl="0" indent="0"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			Nguyễn Đình Hồng Quân 19119045</a:t>
            </a:r>
            <a:endParaRPr lang="en-US" altLang="zh-CN" sz="36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lvl="0" indent="0"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			Trần Phan Bảo Khang        19119059</a:t>
            </a:r>
            <a:endParaRPr lang="en-US" altLang="zh-CN" sz="36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3078" name="文本框 143"/>
          <p:cNvSpPr txBox="1"/>
          <p:nvPr/>
        </p:nvSpPr>
        <p:spPr>
          <a:xfrm>
            <a:off x="3749676" y="2186305"/>
            <a:ext cx="4343400" cy="70675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4000" b="1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Hotel Management</a:t>
            </a:r>
            <a:endParaRPr lang="en-US" altLang="zh-CN" sz="4000" b="1" dirty="0">
              <a:solidFill>
                <a:schemeClr val="bg1"/>
              </a:solidFill>
              <a:latin typeface="Times New Roman" panose="02020603050405020304" charset="0"/>
              <a:ea typeface="Calibri" panose="020F0502020204030204" pitchFamily="34" charset="0"/>
              <a:cs typeface="Times New Roman" panose="02020603050405020304" charset="0"/>
            </a:endParaRPr>
          </a:p>
        </p:txBody>
      </p:sp>
      <p:grpSp>
        <p:nvGrpSpPr>
          <p:cNvPr id="3079" name="组合 29"/>
          <p:cNvGrpSpPr/>
          <p:nvPr/>
        </p:nvGrpSpPr>
        <p:grpSpPr>
          <a:xfrm flipH="1">
            <a:off x="7626350" y="1609725"/>
            <a:ext cx="1117600" cy="523875"/>
            <a:chOff x="0" y="0"/>
            <a:chExt cx="766254" cy="340156"/>
          </a:xfrm>
        </p:grpSpPr>
        <p:sp>
          <p:nvSpPr>
            <p:cNvPr id="3102" name="等腰三角形 30"/>
            <p:cNvSpPr/>
            <p:nvPr/>
          </p:nvSpPr>
          <p:spPr>
            <a:xfrm rot="1162771">
              <a:off x="218470" y="0"/>
              <a:ext cx="547784" cy="168298"/>
            </a:xfrm>
            <a:prstGeom prst="triangle">
              <a:avLst>
                <a:gd name="adj" fmla="val 12787"/>
              </a:avLst>
            </a:prstGeom>
            <a:solidFill>
              <a:schemeClr val="bg1">
                <a:alpha val="20000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3103" name="等腰三角形 31"/>
            <p:cNvSpPr/>
            <p:nvPr/>
          </p:nvSpPr>
          <p:spPr>
            <a:xfrm rot="-152283">
              <a:off x="0" y="67714"/>
              <a:ext cx="711343" cy="198683"/>
            </a:xfrm>
            <a:prstGeom prst="triangle">
              <a:avLst>
                <a:gd name="adj" fmla="val 29236"/>
              </a:avLst>
            </a:prstGeom>
            <a:solidFill>
              <a:schemeClr val="bg1">
                <a:alpha val="59999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3104" name="等腰三角形 32"/>
            <p:cNvSpPr/>
            <p:nvPr/>
          </p:nvSpPr>
          <p:spPr>
            <a:xfrm rot="-173865" flipV="1">
              <a:off x="206065" y="265237"/>
              <a:ext cx="386573" cy="74919"/>
            </a:xfrm>
            <a:prstGeom prst="triangle">
              <a:avLst>
                <a:gd name="adj" fmla="val 0"/>
              </a:avLst>
            </a:prstGeom>
            <a:solidFill>
              <a:schemeClr val="bg1">
                <a:alpha val="89803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</p:grpSp>
      <p:sp>
        <p:nvSpPr>
          <p:cNvPr id="3080" name="等腰三角形 101"/>
          <p:cNvSpPr/>
          <p:nvPr/>
        </p:nvSpPr>
        <p:spPr>
          <a:xfrm rot="-8125928">
            <a:off x="5961063" y="4926013"/>
            <a:ext cx="271462" cy="292100"/>
          </a:xfrm>
          <a:prstGeom prst="triangle">
            <a:avLst>
              <a:gd name="adj" fmla="val 80449"/>
            </a:avLst>
          </a:prstGeom>
          <a:solidFill>
            <a:schemeClr val="bg1">
              <a:alpha val="20000"/>
            </a:schemeClr>
          </a:solidFill>
          <a:ln w="9525">
            <a:noFill/>
          </a:ln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1800" dirty="0">
              <a:solidFill>
                <a:srgbClr val="FFFFFF"/>
              </a:solidFill>
            </a:endParaRPr>
          </a:p>
        </p:txBody>
      </p:sp>
      <p:grpSp>
        <p:nvGrpSpPr>
          <p:cNvPr id="3081" name="组合 84"/>
          <p:cNvGrpSpPr/>
          <p:nvPr/>
        </p:nvGrpSpPr>
        <p:grpSpPr>
          <a:xfrm rot="1498243">
            <a:off x="-615950" y="-1579562"/>
            <a:ext cx="2595563" cy="5842000"/>
            <a:chOff x="0" y="0"/>
            <a:chExt cx="2595781" cy="5841819"/>
          </a:xfrm>
        </p:grpSpPr>
        <p:sp>
          <p:nvSpPr>
            <p:cNvPr id="3092" name="等腰三角形 85"/>
            <p:cNvSpPr/>
            <p:nvPr/>
          </p:nvSpPr>
          <p:spPr>
            <a:xfrm rot="-5400000" flipV="1">
              <a:off x="124898" y="-124898"/>
              <a:ext cx="1691550" cy="1941346"/>
            </a:xfrm>
            <a:prstGeom prst="triangle">
              <a:avLst>
                <a:gd name="adj" fmla="val 31486"/>
              </a:avLst>
            </a:prstGeom>
            <a:solidFill>
              <a:schemeClr val="bg1">
                <a:alpha val="89803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3093" name="等腰三角形 86"/>
            <p:cNvSpPr/>
            <p:nvPr/>
          </p:nvSpPr>
          <p:spPr>
            <a:xfrm rot="-921972" flipV="1">
              <a:off x="108365" y="1405941"/>
              <a:ext cx="2012309" cy="990973"/>
            </a:xfrm>
            <a:prstGeom prst="triangle">
              <a:avLst>
                <a:gd name="adj" fmla="val 50000"/>
              </a:avLst>
            </a:prstGeom>
            <a:solidFill>
              <a:schemeClr val="bg1">
                <a:alpha val="70195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3094" name="等腰三角形 87"/>
            <p:cNvSpPr/>
            <p:nvPr/>
          </p:nvSpPr>
          <p:spPr>
            <a:xfrm>
              <a:off x="1237729" y="1158146"/>
              <a:ext cx="1351702" cy="1221501"/>
            </a:xfrm>
            <a:prstGeom prst="triangle">
              <a:avLst>
                <a:gd name="adj" fmla="val 52347"/>
              </a:avLst>
            </a:prstGeom>
            <a:solidFill>
              <a:schemeClr val="bg1">
                <a:alpha val="87842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3095" name="等腰三角形 88"/>
            <p:cNvSpPr/>
            <p:nvPr/>
          </p:nvSpPr>
          <p:spPr>
            <a:xfrm flipV="1">
              <a:off x="1244079" y="2378553"/>
              <a:ext cx="1351702" cy="867229"/>
            </a:xfrm>
            <a:prstGeom prst="triangle">
              <a:avLst>
                <a:gd name="adj" fmla="val 50000"/>
              </a:avLst>
            </a:prstGeom>
            <a:solidFill>
              <a:schemeClr val="bg1">
                <a:alpha val="70195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3096" name="等腰三角形 89"/>
            <p:cNvSpPr/>
            <p:nvPr/>
          </p:nvSpPr>
          <p:spPr>
            <a:xfrm>
              <a:off x="795325" y="2376979"/>
              <a:ext cx="1127589" cy="866420"/>
            </a:xfrm>
            <a:prstGeom prst="triangle">
              <a:avLst>
                <a:gd name="adj" fmla="val 40398"/>
              </a:avLst>
            </a:prstGeom>
            <a:solidFill>
              <a:schemeClr val="bg1">
                <a:alpha val="50195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3097" name="等腰三角形 90"/>
            <p:cNvSpPr/>
            <p:nvPr/>
          </p:nvSpPr>
          <p:spPr>
            <a:xfrm rot="3785567">
              <a:off x="-127051" y="1880807"/>
              <a:ext cx="1760190" cy="800984"/>
            </a:xfrm>
            <a:prstGeom prst="triangle">
              <a:avLst>
                <a:gd name="adj" fmla="val 68139"/>
              </a:avLst>
            </a:prstGeom>
            <a:solidFill>
              <a:schemeClr val="bg1">
                <a:alpha val="39999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3098" name="等腰三角形 91"/>
            <p:cNvSpPr/>
            <p:nvPr/>
          </p:nvSpPr>
          <p:spPr>
            <a:xfrm rot="5400000">
              <a:off x="-575131" y="2282804"/>
              <a:ext cx="1960884" cy="778378"/>
            </a:xfrm>
            <a:prstGeom prst="triangle">
              <a:avLst>
                <a:gd name="adj" fmla="val 79579"/>
              </a:avLst>
            </a:prstGeom>
            <a:solidFill>
              <a:schemeClr val="bg1">
                <a:alpha val="25098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3099" name="等腰三角形 92"/>
            <p:cNvSpPr/>
            <p:nvPr/>
          </p:nvSpPr>
          <p:spPr>
            <a:xfrm flipV="1">
              <a:off x="790363" y="3243399"/>
              <a:ext cx="1124805" cy="1199998"/>
            </a:xfrm>
            <a:prstGeom prst="triangle">
              <a:avLst>
                <a:gd name="adj" fmla="val 69194"/>
              </a:avLst>
            </a:prstGeom>
            <a:solidFill>
              <a:schemeClr val="bg1">
                <a:alpha val="45097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3100" name="等腰三角形 93"/>
            <p:cNvSpPr/>
            <p:nvPr/>
          </p:nvSpPr>
          <p:spPr>
            <a:xfrm rot="1593660">
              <a:off x="58972" y="3371057"/>
              <a:ext cx="1779204" cy="731316"/>
            </a:xfrm>
            <a:prstGeom prst="triangle">
              <a:avLst>
                <a:gd name="adj" fmla="val 30144"/>
              </a:avLst>
            </a:prstGeom>
            <a:solidFill>
              <a:schemeClr val="bg1">
                <a:alpha val="67842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3101" name="等腰三角形 94"/>
            <p:cNvSpPr/>
            <p:nvPr/>
          </p:nvSpPr>
          <p:spPr>
            <a:xfrm rot="5400000">
              <a:off x="-302003" y="3979391"/>
              <a:ext cx="2171078" cy="1553778"/>
            </a:xfrm>
            <a:prstGeom prst="triangle">
              <a:avLst>
                <a:gd name="adj" fmla="val 36120"/>
              </a:avLst>
            </a:prstGeom>
            <a:solidFill>
              <a:schemeClr val="bg1">
                <a:alpha val="32156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3082" name="组合 84"/>
          <p:cNvGrpSpPr/>
          <p:nvPr/>
        </p:nvGrpSpPr>
        <p:grpSpPr>
          <a:xfrm rot="2083610" flipH="1">
            <a:off x="10110788" y="3771900"/>
            <a:ext cx="2595562" cy="4443413"/>
            <a:chOff x="0" y="0"/>
            <a:chExt cx="2595781" cy="4443397"/>
          </a:xfrm>
        </p:grpSpPr>
        <p:sp>
          <p:nvSpPr>
            <p:cNvPr id="3083" name="等腰三角形 85"/>
            <p:cNvSpPr/>
            <p:nvPr/>
          </p:nvSpPr>
          <p:spPr>
            <a:xfrm rot="-5400000" flipV="1">
              <a:off x="124898" y="-124898"/>
              <a:ext cx="1691550" cy="1941346"/>
            </a:xfrm>
            <a:prstGeom prst="triangle">
              <a:avLst>
                <a:gd name="adj" fmla="val 31486"/>
              </a:avLst>
            </a:prstGeom>
            <a:solidFill>
              <a:schemeClr val="bg1">
                <a:alpha val="89803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3084" name="等腰三角形 86"/>
            <p:cNvSpPr/>
            <p:nvPr/>
          </p:nvSpPr>
          <p:spPr>
            <a:xfrm rot="-921972" flipV="1">
              <a:off x="108365" y="1405941"/>
              <a:ext cx="2012309" cy="990973"/>
            </a:xfrm>
            <a:prstGeom prst="triangle">
              <a:avLst>
                <a:gd name="adj" fmla="val 50000"/>
              </a:avLst>
            </a:prstGeom>
            <a:solidFill>
              <a:schemeClr val="bg1">
                <a:alpha val="70195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3085" name="等腰三角形 87"/>
            <p:cNvSpPr/>
            <p:nvPr/>
          </p:nvSpPr>
          <p:spPr>
            <a:xfrm>
              <a:off x="1237729" y="1158146"/>
              <a:ext cx="1351702" cy="1221501"/>
            </a:xfrm>
            <a:prstGeom prst="triangle">
              <a:avLst>
                <a:gd name="adj" fmla="val 52347"/>
              </a:avLst>
            </a:prstGeom>
            <a:solidFill>
              <a:schemeClr val="bg1">
                <a:alpha val="87842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3086" name="等腰三角形 88"/>
            <p:cNvSpPr/>
            <p:nvPr/>
          </p:nvSpPr>
          <p:spPr>
            <a:xfrm flipV="1">
              <a:off x="1244079" y="2378553"/>
              <a:ext cx="1351702" cy="867229"/>
            </a:xfrm>
            <a:prstGeom prst="triangle">
              <a:avLst>
                <a:gd name="adj" fmla="val 50000"/>
              </a:avLst>
            </a:prstGeom>
            <a:solidFill>
              <a:schemeClr val="bg1">
                <a:alpha val="70195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3087" name="等腰三角形 89"/>
            <p:cNvSpPr/>
            <p:nvPr/>
          </p:nvSpPr>
          <p:spPr>
            <a:xfrm>
              <a:off x="795325" y="2376979"/>
              <a:ext cx="1127589" cy="866420"/>
            </a:xfrm>
            <a:prstGeom prst="triangle">
              <a:avLst>
                <a:gd name="adj" fmla="val 40398"/>
              </a:avLst>
            </a:prstGeom>
            <a:solidFill>
              <a:schemeClr val="bg1">
                <a:alpha val="50195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3088" name="等腰三角形 90"/>
            <p:cNvSpPr/>
            <p:nvPr/>
          </p:nvSpPr>
          <p:spPr>
            <a:xfrm rot="3785567">
              <a:off x="-127051" y="1880807"/>
              <a:ext cx="1760190" cy="800984"/>
            </a:xfrm>
            <a:prstGeom prst="triangle">
              <a:avLst>
                <a:gd name="adj" fmla="val 68139"/>
              </a:avLst>
            </a:prstGeom>
            <a:solidFill>
              <a:schemeClr val="bg1">
                <a:alpha val="39999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3089" name="等腰三角形 91"/>
            <p:cNvSpPr/>
            <p:nvPr/>
          </p:nvSpPr>
          <p:spPr>
            <a:xfrm rot="5400000">
              <a:off x="-575131" y="2282804"/>
              <a:ext cx="1960884" cy="778378"/>
            </a:xfrm>
            <a:prstGeom prst="triangle">
              <a:avLst>
                <a:gd name="adj" fmla="val 79579"/>
              </a:avLst>
            </a:prstGeom>
            <a:solidFill>
              <a:schemeClr val="bg1">
                <a:alpha val="25098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3090" name="等腰三角形 92"/>
            <p:cNvSpPr/>
            <p:nvPr/>
          </p:nvSpPr>
          <p:spPr>
            <a:xfrm flipV="1">
              <a:off x="790363" y="3243399"/>
              <a:ext cx="1124805" cy="1199998"/>
            </a:xfrm>
            <a:prstGeom prst="triangle">
              <a:avLst>
                <a:gd name="adj" fmla="val 69194"/>
              </a:avLst>
            </a:prstGeom>
            <a:solidFill>
              <a:schemeClr val="bg1">
                <a:alpha val="45097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3091" name="等腰三角形 93"/>
            <p:cNvSpPr/>
            <p:nvPr/>
          </p:nvSpPr>
          <p:spPr>
            <a:xfrm rot="1593660">
              <a:off x="58972" y="3371057"/>
              <a:ext cx="1779204" cy="731316"/>
            </a:xfrm>
            <a:prstGeom prst="triangle">
              <a:avLst>
                <a:gd name="adj" fmla="val 30144"/>
              </a:avLst>
            </a:prstGeom>
            <a:solidFill>
              <a:schemeClr val="bg1">
                <a:alpha val="67842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6575425"/>
            <a:ext cx="12192000" cy="144463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168" name="文本框 104"/>
          <p:cNvSpPr txBox="1"/>
          <p:nvPr/>
        </p:nvSpPr>
        <p:spPr>
          <a:xfrm>
            <a:off x="58738" y="28575"/>
            <a:ext cx="1206500" cy="82994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4800" dirty="0" smtClean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0</a:t>
            </a:r>
            <a:r>
              <a:rPr lang="vi-VN" altLang="zh-CN" sz="4800" dirty="0" smtClean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3</a:t>
            </a:r>
            <a:endParaRPr lang="en-US" altLang="zh-CN" sz="4800" dirty="0">
              <a:solidFill>
                <a:srgbClr val="FFFFFF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6169" name="文本框 108"/>
          <p:cNvSpPr txBox="1"/>
          <p:nvPr/>
        </p:nvSpPr>
        <p:spPr>
          <a:xfrm>
            <a:off x="0" y="233362"/>
            <a:ext cx="3829050" cy="55308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vi-VN" altLang="zh-CN" sz="3000" dirty="0" smtClean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Design</a:t>
            </a:r>
            <a:endParaRPr lang="en-US" altLang="zh-CN" sz="3000" dirty="0">
              <a:solidFill>
                <a:srgbClr val="FFFFFF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grpSp>
        <p:nvGrpSpPr>
          <p:cNvPr id="6170" name="组合 29"/>
          <p:cNvGrpSpPr/>
          <p:nvPr/>
        </p:nvGrpSpPr>
        <p:grpSpPr>
          <a:xfrm flipH="1">
            <a:off x="4491038" y="228600"/>
            <a:ext cx="1117600" cy="523875"/>
            <a:chOff x="0" y="0"/>
            <a:chExt cx="766254" cy="340156"/>
          </a:xfrm>
        </p:grpSpPr>
        <p:sp>
          <p:nvSpPr>
            <p:cNvPr id="6171" name="等腰三角形 30"/>
            <p:cNvSpPr/>
            <p:nvPr/>
          </p:nvSpPr>
          <p:spPr>
            <a:xfrm rot="1162771">
              <a:off x="218470" y="0"/>
              <a:ext cx="547784" cy="168298"/>
            </a:xfrm>
            <a:prstGeom prst="triangle">
              <a:avLst>
                <a:gd name="adj" fmla="val 12787"/>
              </a:avLst>
            </a:prstGeom>
            <a:solidFill>
              <a:schemeClr val="bg1">
                <a:alpha val="20000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6172" name="等腰三角形 31"/>
            <p:cNvSpPr/>
            <p:nvPr/>
          </p:nvSpPr>
          <p:spPr>
            <a:xfrm rot="-152283">
              <a:off x="0" y="67714"/>
              <a:ext cx="711343" cy="198683"/>
            </a:xfrm>
            <a:prstGeom prst="triangle">
              <a:avLst>
                <a:gd name="adj" fmla="val 29236"/>
              </a:avLst>
            </a:prstGeom>
            <a:solidFill>
              <a:schemeClr val="bg1">
                <a:alpha val="59999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6173" name="等腰三角形 32"/>
            <p:cNvSpPr/>
            <p:nvPr/>
          </p:nvSpPr>
          <p:spPr>
            <a:xfrm rot="-173865" flipV="1">
              <a:off x="206065" y="265237"/>
              <a:ext cx="386573" cy="74919"/>
            </a:xfrm>
            <a:prstGeom prst="triangle">
              <a:avLst>
                <a:gd name="adj" fmla="val 0"/>
              </a:avLst>
            </a:prstGeom>
            <a:solidFill>
              <a:schemeClr val="bg1">
                <a:alpha val="89803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</p:grp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150938" y="1126364"/>
            <a:ext cx="4842992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>
            <a:lvl1pPr indent="1809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1809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NewRomanPSMT"/>
                <a:ea typeface="Calibri" panose="020F0502020204030204" pitchFamily="34" charset="0"/>
                <a:cs typeface="Times New Roman" panose="02020603050405020304" charset="0"/>
              </a:rPr>
              <a:t>Step </a:t>
            </a:r>
            <a:r>
              <a:rPr kumimoji="0" lang="vi-VN" altLang="en-US" sz="13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NewRomanPSMT"/>
                <a:ea typeface="Calibri" panose="020F0502020204030204" pitchFamily="34" charset="0"/>
                <a:cs typeface="Times New Roman" panose="02020603050405020304" charset="0"/>
              </a:rPr>
              <a:t>10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NewRomanPSMT"/>
                <a:ea typeface="Calibri" panose="020F0502020204030204" pitchFamily="34" charset="0"/>
                <a:cs typeface="Times New Roman" panose="02020603050405020304" charset="0"/>
              </a:rPr>
              <a:t>: Now we will create a function to add, search, delete</a:t>
            </a:r>
            <a:endParaRPr kumimoji="0" lang="en-US" altLang="en-US" sz="9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1809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NewRomanPSMT"/>
                <a:ea typeface="Calibri" panose="020F0502020204030204" pitchFamily="34" charset="0"/>
                <a:cs typeface="Times New Roman" panose="02020603050405020304" charset="0"/>
              </a:rPr>
              <a:t>Add Room</a:t>
            </a:r>
            <a:endParaRPr kumimoji="0" lang="en-US" altLang="en-US" sz="9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1809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097" name="Picture 57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6678" y="1868600"/>
            <a:ext cx="5753100" cy="2343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1722438" y="329735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en-US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1150938" y="4267100"/>
            <a:ext cx="6228436" cy="569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>
            <a:lvl1pPr indent="1809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1809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GB" altLang="en-US" sz="13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NewRomanPSMT"/>
                <a:ea typeface="Calibri" panose="020F0502020204030204" pitchFamily="34" charset="0"/>
                <a:cs typeface="Times New Roman" panose="02020603050405020304" charset="0"/>
              </a:rPr>
              <a:t>In function add room we have Room type, Comfort type,</a:t>
            </a:r>
            <a:r>
              <a:rPr kumimoji="0" lang="en-GB" altLang="en-US" sz="13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charset="0"/>
              </a:rPr>
              <a:t> </a:t>
            </a:r>
            <a:r>
              <a:rPr kumimoji="0" lang="en-GB" altLang="en-US" sz="13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NewRomanPSMT"/>
                <a:ea typeface="Calibri" panose="020F0502020204030204" pitchFamily="34" charset="0"/>
                <a:cs typeface="Times New Roman" panose="02020603050405020304" charset="0"/>
              </a:rPr>
              <a:t>Type Size,</a:t>
            </a:r>
            <a:r>
              <a:rPr kumimoji="0" lang="en-GB" altLang="en-US" sz="13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charset="0"/>
              </a:rPr>
              <a:t> </a:t>
            </a:r>
            <a:r>
              <a:rPr kumimoji="0" lang="en-GB" altLang="en-US" sz="13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NewRomanPSMT"/>
                <a:ea typeface="Calibri" panose="020F0502020204030204" pitchFamily="34" charset="0"/>
                <a:cs typeface="Times New Roman" panose="02020603050405020304" charset="0"/>
              </a:rPr>
              <a:t>Room Rent</a:t>
            </a:r>
            <a:endParaRPr kumimoji="0" lang="en-US" altLang="en-US" sz="9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1809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100" name="Picture 5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5238" y="4705564"/>
            <a:ext cx="4486275" cy="1704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1722438" y="6410539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6575425"/>
            <a:ext cx="12192000" cy="144463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168" name="文本框 104"/>
          <p:cNvSpPr txBox="1"/>
          <p:nvPr/>
        </p:nvSpPr>
        <p:spPr>
          <a:xfrm>
            <a:off x="58738" y="28575"/>
            <a:ext cx="1206500" cy="82994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4800" dirty="0" smtClean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0</a:t>
            </a:r>
            <a:r>
              <a:rPr lang="vi-VN" altLang="zh-CN" sz="4800" dirty="0" smtClean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3</a:t>
            </a:r>
            <a:endParaRPr lang="en-US" altLang="zh-CN" sz="4800" dirty="0">
              <a:solidFill>
                <a:srgbClr val="FFFFFF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6169" name="文本框 108"/>
          <p:cNvSpPr txBox="1"/>
          <p:nvPr/>
        </p:nvSpPr>
        <p:spPr>
          <a:xfrm>
            <a:off x="0" y="233362"/>
            <a:ext cx="3829050" cy="55308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vi-VN" altLang="zh-CN" sz="3000" dirty="0" smtClean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Design</a:t>
            </a:r>
            <a:endParaRPr lang="en-US" altLang="zh-CN" sz="3000" dirty="0">
              <a:solidFill>
                <a:srgbClr val="FFFFFF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grpSp>
        <p:nvGrpSpPr>
          <p:cNvPr id="6170" name="组合 29"/>
          <p:cNvGrpSpPr/>
          <p:nvPr/>
        </p:nvGrpSpPr>
        <p:grpSpPr>
          <a:xfrm flipH="1">
            <a:off x="4491038" y="228600"/>
            <a:ext cx="1117600" cy="523875"/>
            <a:chOff x="0" y="0"/>
            <a:chExt cx="766254" cy="340156"/>
          </a:xfrm>
        </p:grpSpPr>
        <p:sp>
          <p:nvSpPr>
            <p:cNvPr id="6171" name="等腰三角形 30"/>
            <p:cNvSpPr/>
            <p:nvPr/>
          </p:nvSpPr>
          <p:spPr>
            <a:xfrm rot="1162771">
              <a:off x="218470" y="0"/>
              <a:ext cx="547784" cy="168298"/>
            </a:xfrm>
            <a:prstGeom prst="triangle">
              <a:avLst>
                <a:gd name="adj" fmla="val 12787"/>
              </a:avLst>
            </a:prstGeom>
            <a:solidFill>
              <a:schemeClr val="bg1">
                <a:alpha val="20000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6172" name="等腰三角形 31"/>
            <p:cNvSpPr/>
            <p:nvPr/>
          </p:nvSpPr>
          <p:spPr>
            <a:xfrm rot="-152283">
              <a:off x="0" y="67714"/>
              <a:ext cx="711343" cy="198683"/>
            </a:xfrm>
            <a:prstGeom prst="triangle">
              <a:avLst>
                <a:gd name="adj" fmla="val 29236"/>
              </a:avLst>
            </a:prstGeom>
            <a:solidFill>
              <a:schemeClr val="bg1">
                <a:alpha val="59999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6173" name="等腰三角形 32"/>
            <p:cNvSpPr/>
            <p:nvPr/>
          </p:nvSpPr>
          <p:spPr>
            <a:xfrm rot="-173865" flipV="1">
              <a:off x="206065" y="265237"/>
              <a:ext cx="386573" cy="74919"/>
            </a:xfrm>
            <a:prstGeom prst="triangle">
              <a:avLst>
                <a:gd name="adj" fmla="val 0"/>
              </a:avLst>
            </a:prstGeom>
            <a:solidFill>
              <a:schemeClr val="bg1">
                <a:alpha val="89803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</p:grp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417320" y="1209262"/>
            <a:ext cx="1388522" cy="569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>
            <a:lvl1pPr indent="1809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1809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3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NewRomanPSMT" charset="0"/>
                <a:ea typeface="Calibri" panose="020F0502020204030204" pitchFamily="34" charset="0"/>
                <a:cs typeface="Times New Roman" panose="02020603050405020304" charset="0"/>
              </a:rPr>
              <a:t>Search Room</a:t>
            </a:r>
            <a:endParaRPr kumimoji="0" lang="en-US" altLang="en-US" sz="9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1809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121" name="Picture 6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7320" y="1722555"/>
            <a:ext cx="5762625" cy="37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1874520" y="546588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6575425"/>
            <a:ext cx="12192000" cy="144463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168" name="文本框 104"/>
          <p:cNvSpPr txBox="1"/>
          <p:nvPr/>
        </p:nvSpPr>
        <p:spPr>
          <a:xfrm>
            <a:off x="58738" y="28575"/>
            <a:ext cx="1206500" cy="82994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4800" dirty="0" smtClean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0</a:t>
            </a:r>
            <a:r>
              <a:rPr lang="vi-VN" altLang="zh-CN" sz="4800" dirty="0" smtClean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3</a:t>
            </a:r>
            <a:endParaRPr lang="en-US" altLang="zh-CN" sz="4800" dirty="0">
              <a:solidFill>
                <a:srgbClr val="FFFFFF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6169" name="文本框 108"/>
          <p:cNvSpPr txBox="1"/>
          <p:nvPr/>
        </p:nvSpPr>
        <p:spPr>
          <a:xfrm>
            <a:off x="-183450" y="228600"/>
            <a:ext cx="3829050" cy="55308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vi-VN" altLang="zh-CN" sz="3000" smtClean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Design</a:t>
            </a:r>
            <a:endParaRPr lang="en-US" altLang="zh-CN" sz="3000" dirty="0">
              <a:solidFill>
                <a:srgbClr val="FFFFFF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grpSp>
        <p:nvGrpSpPr>
          <p:cNvPr id="6170" name="组合 29"/>
          <p:cNvGrpSpPr/>
          <p:nvPr/>
        </p:nvGrpSpPr>
        <p:grpSpPr>
          <a:xfrm flipH="1">
            <a:off x="4491038" y="228600"/>
            <a:ext cx="1117600" cy="523875"/>
            <a:chOff x="0" y="0"/>
            <a:chExt cx="766254" cy="340156"/>
          </a:xfrm>
        </p:grpSpPr>
        <p:sp>
          <p:nvSpPr>
            <p:cNvPr id="6171" name="等腰三角形 30"/>
            <p:cNvSpPr/>
            <p:nvPr/>
          </p:nvSpPr>
          <p:spPr>
            <a:xfrm rot="1162771">
              <a:off x="218470" y="0"/>
              <a:ext cx="547784" cy="168298"/>
            </a:xfrm>
            <a:prstGeom prst="triangle">
              <a:avLst>
                <a:gd name="adj" fmla="val 12787"/>
              </a:avLst>
            </a:prstGeom>
            <a:solidFill>
              <a:schemeClr val="bg1">
                <a:alpha val="20000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6172" name="等腰三角形 31"/>
            <p:cNvSpPr/>
            <p:nvPr/>
          </p:nvSpPr>
          <p:spPr>
            <a:xfrm rot="-152283">
              <a:off x="0" y="67714"/>
              <a:ext cx="711343" cy="198683"/>
            </a:xfrm>
            <a:prstGeom prst="triangle">
              <a:avLst>
                <a:gd name="adj" fmla="val 29236"/>
              </a:avLst>
            </a:prstGeom>
            <a:solidFill>
              <a:schemeClr val="bg1">
                <a:alpha val="59999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6173" name="等腰三角形 32"/>
            <p:cNvSpPr/>
            <p:nvPr/>
          </p:nvSpPr>
          <p:spPr>
            <a:xfrm rot="-173865" flipV="1">
              <a:off x="206065" y="265237"/>
              <a:ext cx="386573" cy="74919"/>
            </a:xfrm>
            <a:prstGeom prst="triangle">
              <a:avLst>
                <a:gd name="adj" fmla="val 0"/>
              </a:avLst>
            </a:prstGeom>
            <a:solidFill>
              <a:schemeClr val="bg1">
                <a:alpha val="89803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</p:grpSp>
      <p:pic>
        <p:nvPicPr>
          <p:cNvPr id="6146" name="Picture 6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5945" y="1238884"/>
            <a:ext cx="3635715" cy="2624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5" name="Picture 6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5945" y="4489214"/>
            <a:ext cx="3009900" cy="2105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>
            <a:lvl1pPr indent="1809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1809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3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NewRomanPSMT" charset="0"/>
                <a:ea typeface="Calibri" panose="020F0502020204030204" pitchFamily="34" charset="0"/>
                <a:cs typeface="Times New Roman" panose="02020603050405020304" charset="0"/>
              </a:rPr>
              <a:t>Delete Room</a:t>
            </a:r>
            <a:endParaRPr kumimoji="0" lang="en-US" altLang="en-US" sz="9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1809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1389113" y="4031083"/>
            <a:ext cx="9054082" cy="569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>
            <a:lvl1pPr indent="1809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1809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NewRomanPSMT" charset="0"/>
                <a:ea typeface="Calibri" panose="020F0502020204030204" pitchFamily="34" charset="0"/>
                <a:cs typeface="Times New Roman" panose="02020603050405020304" charset="0"/>
              </a:rPr>
              <a:t>Checkroom is to go through the single list to check if the room number is created in the single list. If yes, return true.</a:t>
            </a:r>
            <a:endParaRPr kumimoji="0" lang="en-US" altLang="en-US" sz="9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1809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457200" y="71723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516700" y="830247"/>
            <a:ext cx="1877437" cy="3684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"/>
            </a:pPr>
            <a:r>
              <a:rPr lang="en-US" dirty="0">
                <a:solidFill>
                  <a:schemeClr val="bg1"/>
                </a:solidFill>
                <a:latin typeface="TimesNewRomanPSMT"/>
                <a:ea typeface="Calibri" panose="020F0502020204030204" pitchFamily="34" charset="0"/>
                <a:cs typeface="Times New Roman" panose="02020603050405020304" charset="0"/>
              </a:rPr>
              <a:t>Delete Room</a:t>
            </a:r>
            <a:endParaRPr lang="en-US" dirty="0">
              <a:solidFill>
                <a:schemeClr val="bg1"/>
              </a:solidFill>
              <a:effectLst/>
              <a:latin typeface="Times New Roman" panose="02020603050405020304" charset="0"/>
              <a:ea typeface="Calibri" panose="020F0502020204030204" pitchFamily="3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6575425"/>
            <a:ext cx="12192000" cy="144463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168" name="文本框 104"/>
          <p:cNvSpPr txBox="1"/>
          <p:nvPr/>
        </p:nvSpPr>
        <p:spPr>
          <a:xfrm>
            <a:off x="58738" y="28575"/>
            <a:ext cx="1206500" cy="82994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4800" dirty="0" smtClean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0</a:t>
            </a:r>
            <a:r>
              <a:rPr lang="vi-VN" altLang="zh-CN" sz="4800" dirty="0" smtClean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3</a:t>
            </a:r>
            <a:endParaRPr lang="en-US" altLang="zh-CN" sz="4800" dirty="0">
              <a:solidFill>
                <a:srgbClr val="FFFFFF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6169" name="文本框 108"/>
          <p:cNvSpPr txBox="1"/>
          <p:nvPr/>
        </p:nvSpPr>
        <p:spPr>
          <a:xfrm>
            <a:off x="0" y="233362"/>
            <a:ext cx="3829050" cy="55308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vi-VN" altLang="zh-CN" sz="3000" dirty="0" smtClean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Design</a:t>
            </a:r>
            <a:endParaRPr lang="en-US" altLang="zh-CN" sz="3000" dirty="0">
              <a:solidFill>
                <a:srgbClr val="FFFFFF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grpSp>
        <p:nvGrpSpPr>
          <p:cNvPr id="6170" name="组合 29"/>
          <p:cNvGrpSpPr/>
          <p:nvPr/>
        </p:nvGrpSpPr>
        <p:grpSpPr>
          <a:xfrm flipH="1">
            <a:off x="4491038" y="228600"/>
            <a:ext cx="1117600" cy="523875"/>
            <a:chOff x="0" y="0"/>
            <a:chExt cx="766254" cy="340156"/>
          </a:xfrm>
        </p:grpSpPr>
        <p:sp>
          <p:nvSpPr>
            <p:cNvPr id="6171" name="等腰三角形 30"/>
            <p:cNvSpPr/>
            <p:nvPr/>
          </p:nvSpPr>
          <p:spPr>
            <a:xfrm rot="1162771">
              <a:off x="218470" y="0"/>
              <a:ext cx="547784" cy="168298"/>
            </a:xfrm>
            <a:prstGeom prst="triangle">
              <a:avLst>
                <a:gd name="adj" fmla="val 12787"/>
              </a:avLst>
            </a:prstGeom>
            <a:solidFill>
              <a:schemeClr val="bg1">
                <a:alpha val="20000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6172" name="等腰三角形 31"/>
            <p:cNvSpPr/>
            <p:nvPr/>
          </p:nvSpPr>
          <p:spPr>
            <a:xfrm rot="-152283">
              <a:off x="0" y="67714"/>
              <a:ext cx="711343" cy="198683"/>
            </a:xfrm>
            <a:prstGeom prst="triangle">
              <a:avLst>
                <a:gd name="adj" fmla="val 29236"/>
              </a:avLst>
            </a:prstGeom>
            <a:solidFill>
              <a:schemeClr val="bg1">
                <a:alpha val="59999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6173" name="等腰三角形 32"/>
            <p:cNvSpPr/>
            <p:nvPr/>
          </p:nvSpPr>
          <p:spPr>
            <a:xfrm rot="-173865" flipV="1">
              <a:off x="206065" y="265237"/>
              <a:ext cx="386573" cy="74919"/>
            </a:xfrm>
            <a:prstGeom prst="triangle">
              <a:avLst>
                <a:gd name="adj" fmla="val 0"/>
              </a:avLst>
            </a:prstGeom>
            <a:solidFill>
              <a:schemeClr val="bg1">
                <a:alpha val="89803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</p:grpSp>
      <p:pic>
        <p:nvPicPr>
          <p:cNvPr id="7170" name="Picture 66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010" y="1074420"/>
            <a:ext cx="3219450" cy="2800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69" name="Picture 6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010" y="4331970"/>
            <a:ext cx="3238500" cy="2266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1005840" y="778613"/>
            <a:ext cx="5466561" cy="569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>
            <a:lvl1pPr indent="1809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1809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NewRomanPSMT"/>
                <a:ea typeface="Calibri" panose="020F0502020204030204" pitchFamily="34" charset="0"/>
                <a:cs typeface="Times New Roman" panose="02020603050405020304" charset="0"/>
              </a:rPr>
              <a:t>Check Room Status is to check if the room number has been booked</a:t>
            </a:r>
            <a:endParaRPr kumimoji="0" lang="en-US" altLang="en-US" sz="9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1809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902970" y="3736727"/>
            <a:ext cx="497604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>
            <a:lvl1pPr indent="1809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1809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1809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TimesNewRomanPSMT"/>
                <a:ea typeface="Calibri" panose="020F0502020204030204" pitchFamily="34" charset="0"/>
                <a:cs typeface="Times New Roman" panose="02020603050405020304" charset="0"/>
              </a:rPr>
              <a:t>Setstatus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NewRomanPSMT"/>
                <a:ea typeface="Calibri" panose="020F0502020204030204" pitchFamily="34" charset="0"/>
                <a:cs typeface="Times New Roman" panose="02020603050405020304" charset="0"/>
              </a:rPr>
              <a:t> is to update the room number that is already booked</a:t>
            </a:r>
            <a:endParaRPr kumimoji="0" lang="en-US" altLang="en-US" sz="9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1809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1680210" y="659892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6575425"/>
            <a:ext cx="12192000" cy="144463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168" name="文本框 104"/>
          <p:cNvSpPr txBox="1"/>
          <p:nvPr/>
        </p:nvSpPr>
        <p:spPr>
          <a:xfrm>
            <a:off x="58738" y="28575"/>
            <a:ext cx="1206500" cy="82994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4800" dirty="0" smtClean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0</a:t>
            </a:r>
            <a:r>
              <a:rPr lang="vi-VN" altLang="zh-CN" sz="4800" dirty="0" smtClean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3</a:t>
            </a:r>
            <a:endParaRPr lang="en-US" altLang="zh-CN" sz="4800" dirty="0">
              <a:solidFill>
                <a:srgbClr val="FFFFFF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6169" name="文本框 108"/>
          <p:cNvSpPr txBox="1"/>
          <p:nvPr/>
        </p:nvSpPr>
        <p:spPr>
          <a:xfrm>
            <a:off x="0" y="233362"/>
            <a:ext cx="3829050" cy="55308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vi-VN" altLang="zh-CN" sz="3000" dirty="0" smtClean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Design</a:t>
            </a:r>
            <a:endParaRPr lang="en-US" altLang="zh-CN" sz="3000" dirty="0">
              <a:solidFill>
                <a:srgbClr val="FFFFFF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grpSp>
        <p:nvGrpSpPr>
          <p:cNvPr id="6170" name="组合 29"/>
          <p:cNvGrpSpPr/>
          <p:nvPr/>
        </p:nvGrpSpPr>
        <p:grpSpPr>
          <a:xfrm flipH="1">
            <a:off x="4491038" y="228600"/>
            <a:ext cx="1117600" cy="523875"/>
            <a:chOff x="0" y="0"/>
            <a:chExt cx="766254" cy="340156"/>
          </a:xfrm>
        </p:grpSpPr>
        <p:sp>
          <p:nvSpPr>
            <p:cNvPr id="6171" name="等腰三角形 30"/>
            <p:cNvSpPr/>
            <p:nvPr/>
          </p:nvSpPr>
          <p:spPr>
            <a:xfrm rot="1162771">
              <a:off x="218470" y="0"/>
              <a:ext cx="547784" cy="168298"/>
            </a:xfrm>
            <a:prstGeom prst="triangle">
              <a:avLst>
                <a:gd name="adj" fmla="val 12787"/>
              </a:avLst>
            </a:prstGeom>
            <a:solidFill>
              <a:schemeClr val="bg1">
                <a:alpha val="20000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6172" name="等腰三角形 31"/>
            <p:cNvSpPr/>
            <p:nvPr/>
          </p:nvSpPr>
          <p:spPr>
            <a:xfrm rot="-152283">
              <a:off x="0" y="67714"/>
              <a:ext cx="711343" cy="198683"/>
            </a:xfrm>
            <a:prstGeom prst="triangle">
              <a:avLst>
                <a:gd name="adj" fmla="val 29236"/>
              </a:avLst>
            </a:prstGeom>
            <a:solidFill>
              <a:schemeClr val="bg1">
                <a:alpha val="59999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6173" name="等腰三角形 32"/>
            <p:cNvSpPr/>
            <p:nvPr/>
          </p:nvSpPr>
          <p:spPr>
            <a:xfrm rot="-173865" flipV="1">
              <a:off x="206065" y="265237"/>
              <a:ext cx="386573" cy="74919"/>
            </a:xfrm>
            <a:prstGeom prst="triangle">
              <a:avLst>
                <a:gd name="adj" fmla="val 0"/>
              </a:avLst>
            </a:prstGeom>
            <a:solidFill>
              <a:schemeClr val="bg1">
                <a:alpha val="89803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</p:grp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661988" y="1205068"/>
            <a:ext cx="10176632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>
            <a:lvl1pPr indent="1809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1809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NewRomanPSMT"/>
                <a:ea typeface="Calibri" panose="020F0502020204030204" pitchFamily="34" charset="0"/>
                <a:cs typeface="Times New Roman" panose="02020603050405020304" charset="0"/>
              </a:rPr>
              <a:t>In hotel management we have function: a check-in, check out, get available, search for customer and guest summary, manage room.</a:t>
            </a:r>
            <a:endParaRPr kumimoji="0" lang="en-US" altLang="en-US" sz="9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1809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NewRomanPSMT"/>
                <a:ea typeface="Calibri" panose="020F0502020204030204" pitchFamily="34" charset="0"/>
                <a:cs typeface="Times New Roman" panose="02020603050405020304" charset="0"/>
              </a:rPr>
              <a:t>Check-in</a:t>
            </a:r>
            <a:endParaRPr kumimoji="0" lang="en-US" altLang="en-US" sz="9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1809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193" name="Picture 69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" y="1934210"/>
            <a:ext cx="4667250" cy="402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1120140" y="604075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6575425"/>
            <a:ext cx="12192000" cy="144463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168" name="文本框 104"/>
          <p:cNvSpPr txBox="1"/>
          <p:nvPr/>
        </p:nvSpPr>
        <p:spPr>
          <a:xfrm>
            <a:off x="58738" y="28575"/>
            <a:ext cx="1206500" cy="82994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4800" dirty="0" smtClean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0</a:t>
            </a:r>
            <a:r>
              <a:rPr lang="vi-VN" altLang="zh-CN" sz="4800" dirty="0" smtClean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3</a:t>
            </a:r>
            <a:endParaRPr lang="en-US" altLang="zh-CN" sz="4800" dirty="0">
              <a:solidFill>
                <a:srgbClr val="FFFFFF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6169" name="文本框 108"/>
          <p:cNvSpPr txBox="1"/>
          <p:nvPr/>
        </p:nvSpPr>
        <p:spPr>
          <a:xfrm>
            <a:off x="0" y="233362"/>
            <a:ext cx="3829050" cy="55308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vi-VN" altLang="zh-CN" sz="3000" dirty="0" smtClean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Design</a:t>
            </a:r>
            <a:endParaRPr lang="en-US" altLang="zh-CN" sz="3000" dirty="0">
              <a:solidFill>
                <a:srgbClr val="FFFFFF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grpSp>
        <p:nvGrpSpPr>
          <p:cNvPr id="6170" name="组合 29"/>
          <p:cNvGrpSpPr/>
          <p:nvPr/>
        </p:nvGrpSpPr>
        <p:grpSpPr>
          <a:xfrm flipH="1">
            <a:off x="4491038" y="228600"/>
            <a:ext cx="1117600" cy="523875"/>
            <a:chOff x="0" y="0"/>
            <a:chExt cx="766254" cy="340156"/>
          </a:xfrm>
        </p:grpSpPr>
        <p:sp>
          <p:nvSpPr>
            <p:cNvPr id="6171" name="等腰三角形 30"/>
            <p:cNvSpPr/>
            <p:nvPr/>
          </p:nvSpPr>
          <p:spPr>
            <a:xfrm rot="1162771">
              <a:off x="218470" y="0"/>
              <a:ext cx="547784" cy="168298"/>
            </a:xfrm>
            <a:prstGeom prst="triangle">
              <a:avLst>
                <a:gd name="adj" fmla="val 12787"/>
              </a:avLst>
            </a:prstGeom>
            <a:solidFill>
              <a:schemeClr val="bg1">
                <a:alpha val="20000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6172" name="等腰三角形 31"/>
            <p:cNvSpPr/>
            <p:nvPr/>
          </p:nvSpPr>
          <p:spPr>
            <a:xfrm rot="-152283">
              <a:off x="0" y="67714"/>
              <a:ext cx="711343" cy="198683"/>
            </a:xfrm>
            <a:prstGeom prst="triangle">
              <a:avLst>
                <a:gd name="adj" fmla="val 29236"/>
              </a:avLst>
            </a:prstGeom>
            <a:solidFill>
              <a:schemeClr val="bg1">
                <a:alpha val="59999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6173" name="等腰三角形 32"/>
            <p:cNvSpPr/>
            <p:nvPr/>
          </p:nvSpPr>
          <p:spPr>
            <a:xfrm rot="-173865" flipV="1">
              <a:off x="206065" y="265237"/>
              <a:ext cx="386573" cy="74919"/>
            </a:xfrm>
            <a:prstGeom prst="triangle">
              <a:avLst>
                <a:gd name="adj" fmla="val 0"/>
              </a:avLst>
            </a:prstGeom>
            <a:solidFill>
              <a:schemeClr val="bg1">
                <a:alpha val="89803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</p:grp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116648" y="1166297"/>
            <a:ext cx="1128835" cy="569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>
            <a:lvl1pPr indent="1809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1809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NewRomanPSMT"/>
                <a:ea typeface="Calibri" panose="020F0502020204030204" pitchFamily="34" charset="0"/>
                <a:cs typeface="Times New Roman" panose="02020603050405020304" charset="0"/>
              </a:rPr>
              <a:t>Check-out</a:t>
            </a:r>
            <a:endParaRPr kumimoji="0" lang="en-US" altLang="en-US" sz="9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1809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217" name="Picture 70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0" y="1672155"/>
            <a:ext cx="5753100" cy="179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1116648" y="3695005"/>
            <a:ext cx="1342034" cy="569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>
            <a:lvl1pPr indent="1809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1809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NewRomanPSMT"/>
                <a:ea typeface="Calibri" panose="020F0502020204030204" pitchFamily="34" charset="0"/>
                <a:cs typeface="Times New Roman" panose="02020603050405020304" charset="0"/>
              </a:rPr>
              <a:t>Get available</a:t>
            </a:r>
            <a:endParaRPr kumimoji="0" lang="en-US" altLang="en-US" sz="9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1809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220" name="Picture 7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221" y="4099160"/>
            <a:ext cx="3509447" cy="2356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457200" y="721233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6575425"/>
            <a:ext cx="12192000" cy="144463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168" name="文本框 104"/>
          <p:cNvSpPr txBox="1"/>
          <p:nvPr/>
        </p:nvSpPr>
        <p:spPr>
          <a:xfrm>
            <a:off x="58738" y="28575"/>
            <a:ext cx="1206500" cy="82994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4800" dirty="0" smtClean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0</a:t>
            </a:r>
            <a:r>
              <a:rPr lang="vi-VN" altLang="zh-CN" sz="4800" dirty="0" smtClean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3</a:t>
            </a:r>
            <a:endParaRPr lang="en-US" altLang="zh-CN" sz="4800" dirty="0">
              <a:solidFill>
                <a:srgbClr val="FFFFFF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6169" name="文本框 108"/>
          <p:cNvSpPr txBox="1"/>
          <p:nvPr/>
        </p:nvSpPr>
        <p:spPr>
          <a:xfrm>
            <a:off x="0" y="233362"/>
            <a:ext cx="3829050" cy="55308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vi-VN" altLang="zh-CN" sz="3000" dirty="0" smtClean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Design</a:t>
            </a:r>
            <a:endParaRPr lang="en-US" altLang="zh-CN" sz="3000" dirty="0">
              <a:solidFill>
                <a:srgbClr val="FFFFFF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grpSp>
        <p:nvGrpSpPr>
          <p:cNvPr id="6170" name="组合 29"/>
          <p:cNvGrpSpPr/>
          <p:nvPr/>
        </p:nvGrpSpPr>
        <p:grpSpPr>
          <a:xfrm flipH="1">
            <a:off x="4491038" y="228600"/>
            <a:ext cx="1117600" cy="523875"/>
            <a:chOff x="0" y="0"/>
            <a:chExt cx="766254" cy="340156"/>
          </a:xfrm>
        </p:grpSpPr>
        <p:sp>
          <p:nvSpPr>
            <p:cNvPr id="6171" name="等腰三角形 30"/>
            <p:cNvSpPr/>
            <p:nvPr/>
          </p:nvSpPr>
          <p:spPr>
            <a:xfrm rot="1162771">
              <a:off x="218470" y="0"/>
              <a:ext cx="547784" cy="168298"/>
            </a:xfrm>
            <a:prstGeom prst="triangle">
              <a:avLst>
                <a:gd name="adj" fmla="val 12787"/>
              </a:avLst>
            </a:prstGeom>
            <a:solidFill>
              <a:schemeClr val="bg1">
                <a:alpha val="20000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6172" name="等腰三角形 31"/>
            <p:cNvSpPr/>
            <p:nvPr/>
          </p:nvSpPr>
          <p:spPr>
            <a:xfrm rot="-152283">
              <a:off x="0" y="67714"/>
              <a:ext cx="711343" cy="198683"/>
            </a:xfrm>
            <a:prstGeom prst="triangle">
              <a:avLst>
                <a:gd name="adj" fmla="val 29236"/>
              </a:avLst>
            </a:prstGeom>
            <a:solidFill>
              <a:schemeClr val="bg1">
                <a:alpha val="59999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6173" name="等腰三角形 32"/>
            <p:cNvSpPr/>
            <p:nvPr/>
          </p:nvSpPr>
          <p:spPr>
            <a:xfrm rot="-173865" flipV="1">
              <a:off x="206065" y="265237"/>
              <a:ext cx="386573" cy="74919"/>
            </a:xfrm>
            <a:prstGeom prst="triangle">
              <a:avLst>
                <a:gd name="adj" fmla="val 0"/>
              </a:avLst>
            </a:prstGeom>
            <a:solidFill>
              <a:schemeClr val="bg1">
                <a:alpha val="89803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</p:grp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594360" y="1189777"/>
            <a:ext cx="1630575" cy="569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>
            <a:lvl1pPr indent="1809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1809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NewRomanPSMT"/>
                <a:ea typeface="Calibri" panose="020F0502020204030204" pitchFamily="34" charset="0"/>
                <a:cs typeface="Times New Roman" panose="02020603050405020304" charset="0"/>
              </a:rPr>
              <a:t>Search customer</a:t>
            </a:r>
            <a:endParaRPr kumimoji="0" lang="en-US" altLang="en-US" sz="9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1809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41" name="Picture 7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" y="1703070"/>
            <a:ext cx="5715000" cy="3762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1051560" y="546544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6575425"/>
            <a:ext cx="12192000" cy="144463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168" name="文本框 104"/>
          <p:cNvSpPr txBox="1"/>
          <p:nvPr/>
        </p:nvSpPr>
        <p:spPr>
          <a:xfrm>
            <a:off x="58738" y="28575"/>
            <a:ext cx="1206500" cy="82994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4800" dirty="0" smtClean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0</a:t>
            </a:r>
            <a:r>
              <a:rPr lang="vi-VN" altLang="zh-CN" sz="4800" dirty="0" smtClean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3</a:t>
            </a:r>
            <a:endParaRPr lang="en-US" altLang="zh-CN" sz="4800" dirty="0">
              <a:solidFill>
                <a:srgbClr val="FFFFFF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6169" name="文本框 108"/>
          <p:cNvSpPr txBox="1"/>
          <p:nvPr/>
        </p:nvSpPr>
        <p:spPr>
          <a:xfrm>
            <a:off x="0" y="233362"/>
            <a:ext cx="3829050" cy="55308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vi-VN" altLang="zh-CN" sz="3000" dirty="0" smtClean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Design</a:t>
            </a:r>
            <a:endParaRPr lang="en-US" altLang="zh-CN" sz="3000" dirty="0">
              <a:solidFill>
                <a:srgbClr val="FFFFFF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grpSp>
        <p:nvGrpSpPr>
          <p:cNvPr id="6170" name="组合 29"/>
          <p:cNvGrpSpPr/>
          <p:nvPr/>
        </p:nvGrpSpPr>
        <p:grpSpPr>
          <a:xfrm flipH="1">
            <a:off x="4491038" y="228600"/>
            <a:ext cx="1117600" cy="523875"/>
            <a:chOff x="0" y="0"/>
            <a:chExt cx="766254" cy="340156"/>
          </a:xfrm>
        </p:grpSpPr>
        <p:sp>
          <p:nvSpPr>
            <p:cNvPr id="6171" name="等腰三角形 30"/>
            <p:cNvSpPr/>
            <p:nvPr/>
          </p:nvSpPr>
          <p:spPr>
            <a:xfrm rot="1162771">
              <a:off x="218470" y="0"/>
              <a:ext cx="547784" cy="168298"/>
            </a:xfrm>
            <a:prstGeom prst="triangle">
              <a:avLst>
                <a:gd name="adj" fmla="val 12787"/>
              </a:avLst>
            </a:prstGeom>
            <a:solidFill>
              <a:schemeClr val="bg1">
                <a:alpha val="20000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6172" name="等腰三角形 31"/>
            <p:cNvSpPr/>
            <p:nvPr/>
          </p:nvSpPr>
          <p:spPr>
            <a:xfrm rot="-152283">
              <a:off x="0" y="67714"/>
              <a:ext cx="711343" cy="198683"/>
            </a:xfrm>
            <a:prstGeom prst="triangle">
              <a:avLst>
                <a:gd name="adj" fmla="val 29236"/>
              </a:avLst>
            </a:prstGeom>
            <a:solidFill>
              <a:schemeClr val="bg1">
                <a:alpha val="59999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6173" name="等腰三角形 32"/>
            <p:cNvSpPr/>
            <p:nvPr/>
          </p:nvSpPr>
          <p:spPr>
            <a:xfrm rot="-173865" flipV="1">
              <a:off x="206065" y="265237"/>
              <a:ext cx="386573" cy="74919"/>
            </a:xfrm>
            <a:prstGeom prst="triangle">
              <a:avLst>
                <a:gd name="adj" fmla="val 0"/>
              </a:avLst>
            </a:prstGeom>
            <a:solidFill>
              <a:schemeClr val="bg1">
                <a:alpha val="89803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</p:grpSp>
      <p:pic>
        <p:nvPicPr>
          <p:cNvPr id="11266" name="Picture 7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367" y="1409828"/>
            <a:ext cx="3244379" cy="2080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5" name="Picture 7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077" y="4008328"/>
            <a:ext cx="3859439" cy="2293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1090604" y="1130364"/>
            <a:ext cx="1547218" cy="569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>
            <a:lvl1pPr indent="1809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1809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NewRomanPSMT"/>
                <a:ea typeface="Calibri" panose="020F0502020204030204" pitchFamily="34" charset="0"/>
                <a:cs typeface="Times New Roman" panose="02020603050405020304" charset="0"/>
              </a:rPr>
              <a:t>Guest summary</a:t>
            </a:r>
            <a:endParaRPr kumimoji="0" lang="en-US" altLang="en-US" sz="9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1809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1031077" y="3409864"/>
            <a:ext cx="139974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>
            <a:lvl1pPr indent="1809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1809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1809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NewRomanPSMT"/>
                <a:ea typeface="Calibri" panose="020F0502020204030204" pitchFamily="34" charset="0"/>
                <a:cs typeface="Times New Roman" panose="02020603050405020304" charset="0"/>
              </a:rPr>
              <a:t>Manage room</a:t>
            </a:r>
            <a:endParaRPr kumimoji="0" lang="en-US" altLang="en-US" sz="9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1809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457200" y="72104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6575425"/>
            <a:ext cx="12192000" cy="144463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168" name="文本框 104"/>
          <p:cNvSpPr txBox="1"/>
          <p:nvPr/>
        </p:nvSpPr>
        <p:spPr>
          <a:xfrm>
            <a:off x="58738" y="28575"/>
            <a:ext cx="1206500" cy="82994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4800" dirty="0" smtClean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0</a:t>
            </a:r>
            <a:r>
              <a:rPr lang="vi-VN" altLang="zh-CN" sz="4800" dirty="0" smtClean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3</a:t>
            </a:r>
            <a:endParaRPr lang="en-US" altLang="zh-CN" sz="4800" dirty="0">
              <a:solidFill>
                <a:srgbClr val="FFFFFF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6169" name="文本框 108"/>
          <p:cNvSpPr txBox="1"/>
          <p:nvPr/>
        </p:nvSpPr>
        <p:spPr>
          <a:xfrm>
            <a:off x="0" y="233362"/>
            <a:ext cx="3829050" cy="55308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vi-VN" altLang="zh-CN" sz="3000" dirty="0" smtClean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Design</a:t>
            </a:r>
            <a:endParaRPr lang="en-US" altLang="zh-CN" sz="3000" dirty="0">
              <a:solidFill>
                <a:srgbClr val="FFFFFF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grpSp>
        <p:nvGrpSpPr>
          <p:cNvPr id="6170" name="组合 29"/>
          <p:cNvGrpSpPr/>
          <p:nvPr/>
        </p:nvGrpSpPr>
        <p:grpSpPr>
          <a:xfrm flipH="1">
            <a:off x="4491038" y="228600"/>
            <a:ext cx="1117600" cy="523875"/>
            <a:chOff x="0" y="0"/>
            <a:chExt cx="766254" cy="340156"/>
          </a:xfrm>
        </p:grpSpPr>
        <p:sp>
          <p:nvSpPr>
            <p:cNvPr id="6171" name="等腰三角形 30"/>
            <p:cNvSpPr/>
            <p:nvPr/>
          </p:nvSpPr>
          <p:spPr>
            <a:xfrm rot="1162771">
              <a:off x="218470" y="0"/>
              <a:ext cx="547784" cy="168298"/>
            </a:xfrm>
            <a:prstGeom prst="triangle">
              <a:avLst>
                <a:gd name="adj" fmla="val 12787"/>
              </a:avLst>
            </a:prstGeom>
            <a:solidFill>
              <a:schemeClr val="bg1">
                <a:alpha val="20000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6172" name="等腰三角形 31"/>
            <p:cNvSpPr/>
            <p:nvPr/>
          </p:nvSpPr>
          <p:spPr>
            <a:xfrm rot="-152283">
              <a:off x="0" y="67714"/>
              <a:ext cx="711343" cy="198683"/>
            </a:xfrm>
            <a:prstGeom prst="triangle">
              <a:avLst>
                <a:gd name="adj" fmla="val 29236"/>
              </a:avLst>
            </a:prstGeom>
            <a:solidFill>
              <a:schemeClr val="bg1">
                <a:alpha val="59999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6173" name="等腰三角形 32"/>
            <p:cNvSpPr/>
            <p:nvPr/>
          </p:nvSpPr>
          <p:spPr>
            <a:xfrm rot="-173865" flipV="1">
              <a:off x="206065" y="265237"/>
              <a:ext cx="386573" cy="74919"/>
            </a:xfrm>
            <a:prstGeom prst="triangle">
              <a:avLst>
                <a:gd name="adj" fmla="val 0"/>
              </a:avLst>
            </a:prstGeom>
            <a:solidFill>
              <a:schemeClr val="bg1">
                <a:alpha val="89803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</p:grp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457200" y="72104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971550" y="1292647"/>
            <a:ext cx="1723549" cy="569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>
            <a:lvl1pPr indent="1809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1809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NewRomanPSMT" charset="0"/>
                <a:ea typeface="Calibri" panose="020F0502020204030204" pitchFamily="34" charset="0"/>
                <a:cs typeface="Times New Roman" panose="02020603050405020304" charset="0"/>
              </a:rPr>
              <a:t>Final step is Menu</a:t>
            </a:r>
            <a:endParaRPr kumimoji="0" lang="en-US" altLang="en-US" sz="9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1809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2289" name="Picture 77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1805940"/>
            <a:ext cx="5762625" cy="270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971550" y="451104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6575425"/>
            <a:ext cx="12192000" cy="144463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168" name="文本框 104"/>
          <p:cNvSpPr txBox="1"/>
          <p:nvPr/>
        </p:nvSpPr>
        <p:spPr>
          <a:xfrm>
            <a:off x="58738" y="28575"/>
            <a:ext cx="1206500" cy="82994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4800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04</a:t>
            </a:r>
            <a:endParaRPr lang="en-US" altLang="zh-CN" sz="4800" dirty="0">
              <a:solidFill>
                <a:srgbClr val="FFFFFF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6169" name="文本框 108"/>
          <p:cNvSpPr txBox="1"/>
          <p:nvPr/>
        </p:nvSpPr>
        <p:spPr>
          <a:xfrm>
            <a:off x="-317" y="208915"/>
            <a:ext cx="3829050" cy="55308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000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Test Case</a:t>
            </a:r>
            <a:endParaRPr lang="en-US" altLang="zh-CN" sz="3000" dirty="0">
              <a:solidFill>
                <a:srgbClr val="FFFFFF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grpSp>
        <p:nvGrpSpPr>
          <p:cNvPr id="6170" name="组合 29"/>
          <p:cNvGrpSpPr/>
          <p:nvPr/>
        </p:nvGrpSpPr>
        <p:grpSpPr>
          <a:xfrm flipH="1">
            <a:off x="4491038" y="228600"/>
            <a:ext cx="1117600" cy="523875"/>
            <a:chOff x="0" y="0"/>
            <a:chExt cx="766254" cy="340156"/>
          </a:xfrm>
        </p:grpSpPr>
        <p:sp>
          <p:nvSpPr>
            <p:cNvPr id="6171" name="等腰三角形 30"/>
            <p:cNvSpPr/>
            <p:nvPr/>
          </p:nvSpPr>
          <p:spPr>
            <a:xfrm rot="1162771">
              <a:off x="218470" y="0"/>
              <a:ext cx="547784" cy="168298"/>
            </a:xfrm>
            <a:prstGeom prst="triangle">
              <a:avLst>
                <a:gd name="adj" fmla="val 12787"/>
              </a:avLst>
            </a:prstGeom>
            <a:solidFill>
              <a:schemeClr val="bg1">
                <a:alpha val="20000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6172" name="等腰三角形 31"/>
            <p:cNvSpPr/>
            <p:nvPr/>
          </p:nvSpPr>
          <p:spPr>
            <a:xfrm rot="-152283">
              <a:off x="0" y="67714"/>
              <a:ext cx="711343" cy="198683"/>
            </a:xfrm>
            <a:prstGeom prst="triangle">
              <a:avLst>
                <a:gd name="adj" fmla="val 29236"/>
              </a:avLst>
            </a:prstGeom>
            <a:solidFill>
              <a:schemeClr val="bg1">
                <a:alpha val="59999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6173" name="等腰三角形 32"/>
            <p:cNvSpPr/>
            <p:nvPr/>
          </p:nvSpPr>
          <p:spPr>
            <a:xfrm rot="-173865" flipV="1">
              <a:off x="206065" y="265237"/>
              <a:ext cx="386573" cy="74919"/>
            </a:xfrm>
            <a:prstGeom prst="triangle">
              <a:avLst>
                <a:gd name="adj" fmla="val 0"/>
              </a:avLst>
            </a:prstGeom>
            <a:solidFill>
              <a:schemeClr val="bg1">
                <a:alpha val="89803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</p:grpSp>
      <p:sp>
        <p:nvSpPr>
          <p:cNvPr id="5" name="文本框 108"/>
          <p:cNvSpPr txBox="1"/>
          <p:nvPr/>
        </p:nvSpPr>
        <p:spPr>
          <a:xfrm>
            <a:off x="220345" y="1067435"/>
            <a:ext cx="5933440" cy="5530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000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Menu </a:t>
            </a:r>
            <a:endParaRPr lang="en-US" altLang="zh-CN" sz="3000" dirty="0">
              <a:solidFill>
                <a:srgbClr val="FFFFFF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80740" y="2026285"/>
            <a:ext cx="5431155" cy="30327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流程图: 决策 1"/>
          <p:cNvSpPr/>
          <p:nvPr/>
        </p:nvSpPr>
        <p:spPr>
          <a:xfrm>
            <a:off x="728663" y="1938338"/>
            <a:ext cx="3656012" cy="3308350"/>
          </a:xfrm>
          <a:prstGeom prst="flowChartDecision">
            <a:avLst/>
          </a:prstGeom>
          <a:solidFill>
            <a:schemeClr val="bg1">
              <a:alpha val="50195"/>
            </a:schemeClr>
          </a:solidFill>
          <a:ln w="9525">
            <a:noFill/>
          </a:ln>
        </p:spPr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5123" name="流程图: 决策 34"/>
          <p:cNvSpPr/>
          <p:nvPr/>
        </p:nvSpPr>
        <p:spPr>
          <a:xfrm>
            <a:off x="957263" y="1938338"/>
            <a:ext cx="3656012" cy="3308350"/>
          </a:xfrm>
          <a:prstGeom prst="flowChartDecision">
            <a:avLst/>
          </a:prstGeom>
          <a:solidFill>
            <a:schemeClr val="bg1">
              <a:alpha val="50195"/>
            </a:schemeClr>
          </a:solidFill>
          <a:ln w="9525">
            <a:noFill/>
          </a:ln>
        </p:spPr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grpSp>
        <p:nvGrpSpPr>
          <p:cNvPr id="5124" name="组合 98"/>
          <p:cNvGrpSpPr/>
          <p:nvPr/>
        </p:nvGrpSpPr>
        <p:grpSpPr>
          <a:xfrm rot="4415535">
            <a:off x="669925" y="2274888"/>
            <a:ext cx="793750" cy="558800"/>
            <a:chOff x="0" y="0"/>
            <a:chExt cx="874705" cy="650964"/>
          </a:xfrm>
        </p:grpSpPr>
        <p:sp>
          <p:nvSpPr>
            <p:cNvPr id="5139" name="等腰三角形 99"/>
            <p:cNvSpPr/>
            <p:nvPr/>
          </p:nvSpPr>
          <p:spPr>
            <a:xfrm rot="-1741463">
              <a:off x="0" y="0"/>
              <a:ext cx="716684" cy="286414"/>
            </a:xfrm>
            <a:prstGeom prst="triangle">
              <a:avLst>
                <a:gd name="adj" fmla="val 26056"/>
              </a:avLst>
            </a:prstGeom>
            <a:solidFill>
              <a:schemeClr val="bg1">
                <a:alpha val="50195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5140" name="等腰三角形 100"/>
            <p:cNvSpPr/>
            <p:nvPr/>
          </p:nvSpPr>
          <p:spPr>
            <a:xfrm rot="9058537">
              <a:off x="171252" y="239176"/>
              <a:ext cx="703453" cy="411788"/>
            </a:xfrm>
            <a:prstGeom prst="triangle">
              <a:avLst>
                <a:gd name="adj" fmla="val 80449"/>
              </a:avLst>
            </a:prstGeom>
            <a:solidFill>
              <a:schemeClr val="bg1">
                <a:alpha val="20000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</p:grpSp>
      <p:sp>
        <p:nvSpPr>
          <p:cNvPr id="16404" name="文本框 102"/>
          <p:cNvSpPr txBox="1">
            <a:spLocks noChangeArrowheads="1"/>
          </p:cNvSpPr>
          <p:nvPr/>
        </p:nvSpPr>
        <p:spPr bwMode="auto">
          <a:xfrm>
            <a:off x="1150938" y="3239135"/>
            <a:ext cx="3040063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ea typeface="Calibri" panose="020F0502020204030204" pitchFamily="34" charset="0"/>
                <a:cs typeface="+mn-cs"/>
              </a:rPr>
              <a:t>CONTENTS</a:t>
            </a:r>
            <a:endParaRPr kumimoji="0" lang="en-US" altLang="zh-CN" sz="36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ea typeface="Calibri" panose="020F0502020204030204" pitchFamily="34" charset="0"/>
              <a:cs typeface="+mn-cs"/>
            </a:endParaRPr>
          </a:p>
        </p:txBody>
      </p:sp>
      <p:sp>
        <p:nvSpPr>
          <p:cNvPr id="5127" name="文本框 104"/>
          <p:cNvSpPr txBox="1"/>
          <p:nvPr/>
        </p:nvSpPr>
        <p:spPr>
          <a:xfrm>
            <a:off x="5546725" y="1409700"/>
            <a:ext cx="1206500" cy="82994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4800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01</a:t>
            </a:r>
            <a:endParaRPr lang="en-US" altLang="zh-CN" sz="4800" dirty="0">
              <a:solidFill>
                <a:srgbClr val="FFFFFF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5128" name="文本框 105"/>
          <p:cNvSpPr txBox="1"/>
          <p:nvPr/>
        </p:nvSpPr>
        <p:spPr>
          <a:xfrm>
            <a:off x="5546725" y="2544763"/>
            <a:ext cx="1206500" cy="82994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4800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02</a:t>
            </a:r>
            <a:endParaRPr lang="en-US" altLang="zh-CN" sz="4800" dirty="0">
              <a:solidFill>
                <a:srgbClr val="FFFFFF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5129" name="文本框 106"/>
          <p:cNvSpPr txBox="1"/>
          <p:nvPr/>
        </p:nvSpPr>
        <p:spPr>
          <a:xfrm>
            <a:off x="5546725" y="4816475"/>
            <a:ext cx="1206500" cy="82994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4800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04</a:t>
            </a:r>
            <a:endParaRPr lang="en-US" altLang="zh-CN" sz="4800" dirty="0">
              <a:solidFill>
                <a:srgbClr val="FFFFFF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5130" name="文本框 107"/>
          <p:cNvSpPr txBox="1"/>
          <p:nvPr/>
        </p:nvSpPr>
        <p:spPr>
          <a:xfrm>
            <a:off x="5546725" y="3679825"/>
            <a:ext cx="1206500" cy="82994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4800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03</a:t>
            </a:r>
            <a:endParaRPr lang="en-US" altLang="zh-CN" sz="4800" dirty="0">
              <a:solidFill>
                <a:srgbClr val="FFFFFF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5131" name="文本框 108"/>
          <p:cNvSpPr txBox="1"/>
          <p:nvPr/>
        </p:nvSpPr>
        <p:spPr>
          <a:xfrm>
            <a:off x="6402388" y="1514475"/>
            <a:ext cx="3830637" cy="6299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500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Project Description</a:t>
            </a:r>
            <a:endParaRPr lang="en-US" altLang="zh-CN" sz="3500" dirty="0">
              <a:solidFill>
                <a:srgbClr val="FFFFFF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5133" name="文本框 110"/>
          <p:cNvSpPr txBox="1"/>
          <p:nvPr/>
        </p:nvSpPr>
        <p:spPr>
          <a:xfrm>
            <a:off x="6179503" y="3868420"/>
            <a:ext cx="3830637" cy="6299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500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Design</a:t>
            </a:r>
            <a:endParaRPr lang="en-US" altLang="zh-CN" sz="3500" dirty="0">
              <a:solidFill>
                <a:srgbClr val="FFFFFF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5134" name="文本框 111"/>
          <p:cNvSpPr txBox="1"/>
          <p:nvPr/>
        </p:nvSpPr>
        <p:spPr>
          <a:xfrm>
            <a:off x="6250623" y="4991735"/>
            <a:ext cx="3830637" cy="6299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500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Test Cases</a:t>
            </a:r>
            <a:endParaRPr lang="en-US" altLang="zh-CN" sz="3500" dirty="0">
              <a:solidFill>
                <a:srgbClr val="FFFFFF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grpSp>
        <p:nvGrpSpPr>
          <p:cNvPr id="5135" name="组合 95"/>
          <p:cNvGrpSpPr/>
          <p:nvPr/>
        </p:nvGrpSpPr>
        <p:grpSpPr>
          <a:xfrm>
            <a:off x="11014075" y="241300"/>
            <a:ext cx="884238" cy="911225"/>
            <a:chOff x="0" y="0"/>
            <a:chExt cx="1512184" cy="1560205"/>
          </a:xfrm>
        </p:grpSpPr>
        <p:sp>
          <p:nvSpPr>
            <p:cNvPr id="5137" name="等腰三角形 96"/>
            <p:cNvSpPr/>
            <p:nvPr/>
          </p:nvSpPr>
          <p:spPr>
            <a:xfrm rot="-1741463">
              <a:off x="0" y="0"/>
              <a:ext cx="1110219" cy="734171"/>
            </a:xfrm>
            <a:prstGeom prst="triangle">
              <a:avLst>
                <a:gd name="adj" fmla="val 75019"/>
              </a:avLst>
            </a:prstGeom>
            <a:solidFill>
              <a:schemeClr val="bg1">
                <a:alpha val="50195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5138" name="等腰三角形 97"/>
            <p:cNvSpPr/>
            <p:nvPr/>
          </p:nvSpPr>
          <p:spPr>
            <a:xfrm rot="9058537">
              <a:off x="401965" y="630612"/>
              <a:ext cx="1110219" cy="929593"/>
            </a:xfrm>
            <a:prstGeom prst="triangle">
              <a:avLst>
                <a:gd name="adj" fmla="val 19917"/>
              </a:avLst>
            </a:prstGeom>
            <a:solidFill>
              <a:schemeClr val="bg1">
                <a:alpha val="20000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</p:grpSp>
      <p:sp>
        <p:nvSpPr>
          <p:cNvPr id="5136" name="等腰三角形 101"/>
          <p:cNvSpPr/>
          <p:nvPr/>
        </p:nvSpPr>
        <p:spPr>
          <a:xfrm rot="-8125928">
            <a:off x="4078288" y="4533900"/>
            <a:ext cx="271462" cy="292100"/>
          </a:xfrm>
          <a:prstGeom prst="triangle">
            <a:avLst>
              <a:gd name="adj" fmla="val 80449"/>
            </a:avLst>
          </a:prstGeom>
          <a:solidFill>
            <a:schemeClr val="bg1">
              <a:alpha val="20000"/>
            </a:schemeClr>
          </a:solidFill>
          <a:ln w="9525">
            <a:noFill/>
          </a:ln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1800" dirty="0">
              <a:solidFill>
                <a:srgbClr val="FFFFFF"/>
              </a:solidFill>
            </a:endParaRPr>
          </a:p>
        </p:txBody>
      </p:sp>
      <p:sp>
        <p:nvSpPr>
          <p:cNvPr id="2" name="文本框 106"/>
          <p:cNvSpPr txBox="1"/>
          <p:nvPr/>
        </p:nvSpPr>
        <p:spPr>
          <a:xfrm>
            <a:off x="5578475" y="5695950"/>
            <a:ext cx="1206500" cy="82994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4800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05</a:t>
            </a:r>
            <a:endParaRPr lang="en-US" altLang="zh-CN" sz="4800" dirty="0">
              <a:solidFill>
                <a:srgbClr val="FFFFFF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3" name="文本框 111"/>
          <p:cNvSpPr txBox="1"/>
          <p:nvPr/>
        </p:nvSpPr>
        <p:spPr>
          <a:xfrm>
            <a:off x="6326823" y="5796280"/>
            <a:ext cx="3830637" cy="6299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500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Conclusion</a:t>
            </a:r>
            <a:endParaRPr lang="en-US" altLang="zh-CN" sz="3500" dirty="0">
              <a:solidFill>
                <a:srgbClr val="FFFFFF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4" name="文本框 110"/>
          <p:cNvSpPr txBox="1"/>
          <p:nvPr/>
        </p:nvSpPr>
        <p:spPr>
          <a:xfrm>
            <a:off x="6402388" y="2738755"/>
            <a:ext cx="3830637" cy="6299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500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Theoretical Basis</a:t>
            </a:r>
            <a:endParaRPr lang="en-US" altLang="zh-CN" sz="3500" dirty="0">
              <a:solidFill>
                <a:srgbClr val="FFFFFF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0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6575425"/>
            <a:ext cx="12192000" cy="144463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168" name="文本框 104"/>
          <p:cNvSpPr txBox="1"/>
          <p:nvPr/>
        </p:nvSpPr>
        <p:spPr>
          <a:xfrm>
            <a:off x="58738" y="28575"/>
            <a:ext cx="1206500" cy="82994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4800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04</a:t>
            </a:r>
            <a:endParaRPr lang="en-US" altLang="zh-CN" sz="4800" dirty="0">
              <a:solidFill>
                <a:srgbClr val="FFFFFF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6169" name="文本框 108"/>
          <p:cNvSpPr txBox="1"/>
          <p:nvPr/>
        </p:nvSpPr>
        <p:spPr>
          <a:xfrm>
            <a:off x="-317" y="208915"/>
            <a:ext cx="3829050" cy="55308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000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Test Case</a:t>
            </a:r>
            <a:endParaRPr lang="en-US" altLang="zh-CN" sz="3000" dirty="0">
              <a:solidFill>
                <a:srgbClr val="FFFFFF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grpSp>
        <p:nvGrpSpPr>
          <p:cNvPr id="6170" name="组合 29"/>
          <p:cNvGrpSpPr/>
          <p:nvPr/>
        </p:nvGrpSpPr>
        <p:grpSpPr>
          <a:xfrm flipH="1">
            <a:off x="4491038" y="228600"/>
            <a:ext cx="1117600" cy="523875"/>
            <a:chOff x="0" y="0"/>
            <a:chExt cx="766254" cy="340156"/>
          </a:xfrm>
        </p:grpSpPr>
        <p:sp>
          <p:nvSpPr>
            <p:cNvPr id="6171" name="等腰三角形 30"/>
            <p:cNvSpPr/>
            <p:nvPr/>
          </p:nvSpPr>
          <p:spPr>
            <a:xfrm rot="1162771">
              <a:off x="218470" y="0"/>
              <a:ext cx="547784" cy="168298"/>
            </a:xfrm>
            <a:prstGeom prst="triangle">
              <a:avLst>
                <a:gd name="adj" fmla="val 12787"/>
              </a:avLst>
            </a:prstGeom>
            <a:solidFill>
              <a:schemeClr val="bg1">
                <a:alpha val="20000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6172" name="等腰三角形 31"/>
            <p:cNvSpPr/>
            <p:nvPr/>
          </p:nvSpPr>
          <p:spPr>
            <a:xfrm rot="-152283">
              <a:off x="0" y="67714"/>
              <a:ext cx="711343" cy="198683"/>
            </a:xfrm>
            <a:prstGeom prst="triangle">
              <a:avLst>
                <a:gd name="adj" fmla="val 29236"/>
              </a:avLst>
            </a:prstGeom>
            <a:solidFill>
              <a:schemeClr val="bg1">
                <a:alpha val="59999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6173" name="等腰三角形 32"/>
            <p:cNvSpPr/>
            <p:nvPr/>
          </p:nvSpPr>
          <p:spPr>
            <a:xfrm rot="-173865" flipV="1">
              <a:off x="206065" y="265237"/>
              <a:ext cx="386573" cy="74919"/>
            </a:xfrm>
            <a:prstGeom prst="triangle">
              <a:avLst>
                <a:gd name="adj" fmla="val 0"/>
              </a:avLst>
            </a:prstGeom>
            <a:solidFill>
              <a:schemeClr val="bg1">
                <a:alpha val="89803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</p:grpSp>
      <p:sp>
        <p:nvSpPr>
          <p:cNvPr id="3" name="文本框 108"/>
          <p:cNvSpPr txBox="1"/>
          <p:nvPr/>
        </p:nvSpPr>
        <p:spPr>
          <a:xfrm>
            <a:off x="482283" y="858520"/>
            <a:ext cx="3829050" cy="55308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000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Case 1</a:t>
            </a:r>
            <a:endParaRPr lang="en-US" altLang="zh-CN" sz="3000" dirty="0">
              <a:solidFill>
                <a:srgbClr val="FFFFFF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76270" y="1508125"/>
            <a:ext cx="7146925" cy="276606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8030" y="4487545"/>
            <a:ext cx="6923405" cy="208788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6575425"/>
            <a:ext cx="12192000" cy="144463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168" name="文本框 104"/>
          <p:cNvSpPr txBox="1"/>
          <p:nvPr/>
        </p:nvSpPr>
        <p:spPr>
          <a:xfrm>
            <a:off x="58738" y="28575"/>
            <a:ext cx="1206500" cy="82994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4800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04</a:t>
            </a:r>
            <a:endParaRPr lang="en-US" altLang="zh-CN" sz="4800" dirty="0">
              <a:solidFill>
                <a:srgbClr val="FFFFFF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6169" name="文本框 108"/>
          <p:cNvSpPr txBox="1"/>
          <p:nvPr/>
        </p:nvSpPr>
        <p:spPr>
          <a:xfrm>
            <a:off x="-317" y="208915"/>
            <a:ext cx="3829050" cy="55308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000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Test Case</a:t>
            </a:r>
            <a:endParaRPr lang="en-US" altLang="zh-CN" sz="3000" dirty="0">
              <a:solidFill>
                <a:srgbClr val="FFFFFF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grpSp>
        <p:nvGrpSpPr>
          <p:cNvPr id="6170" name="组合 29"/>
          <p:cNvGrpSpPr/>
          <p:nvPr/>
        </p:nvGrpSpPr>
        <p:grpSpPr>
          <a:xfrm flipH="1">
            <a:off x="4491038" y="228600"/>
            <a:ext cx="1117600" cy="523875"/>
            <a:chOff x="0" y="0"/>
            <a:chExt cx="766254" cy="340156"/>
          </a:xfrm>
        </p:grpSpPr>
        <p:sp>
          <p:nvSpPr>
            <p:cNvPr id="6171" name="等腰三角形 30"/>
            <p:cNvSpPr/>
            <p:nvPr/>
          </p:nvSpPr>
          <p:spPr>
            <a:xfrm rot="1162771">
              <a:off x="218470" y="0"/>
              <a:ext cx="547784" cy="168298"/>
            </a:xfrm>
            <a:prstGeom prst="triangle">
              <a:avLst>
                <a:gd name="adj" fmla="val 12787"/>
              </a:avLst>
            </a:prstGeom>
            <a:solidFill>
              <a:schemeClr val="bg1">
                <a:alpha val="20000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6172" name="等腰三角形 31"/>
            <p:cNvSpPr/>
            <p:nvPr/>
          </p:nvSpPr>
          <p:spPr>
            <a:xfrm rot="-152283">
              <a:off x="0" y="67714"/>
              <a:ext cx="711343" cy="198683"/>
            </a:xfrm>
            <a:prstGeom prst="triangle">
              <a:avLst>
                <a:gd name="adj" fmla="val 29236"/>
              </a:avLst>
            </a:prstGeom>
            <a:solidFill>
              <a:schemeClr val="bg1">
                <a:alpha val="59999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6173" name="等腰三角形 32"/>
            <p:cNvSpPr/>
            <p:nvPr/>
          </p:nvSpPr>
          <p:spPr>
            <a:xfrm rot="-173865" flipV="1">
              <a:off x="206065" y="265237"/>
              <a:ext cx="386573" cy="74919"/>
            </a:xfrm>
            <a:prstGeom prst="triangle">
              <a:avLst>
                <a:gd name="adj" fmla="val 0"/>
              </a:avLst>
            </a:prstGeom>
            <a:solidFill>
              <a:schemeClr val="bg1">
                <a:alpha val="89803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18360" y="2780665"/>
            <a:ext cx="7024370" cy="2193925"/>
          </a:xfrm>
          <a:prstGeom prst="rect">
            <a:avLst/>
          </a:prstGeom>
        </p:spPr>
      </p:pic>
      <p:sp>
        <p:nvSpPr>
          <p:cNvPr id="5" name="文本框 108"/>
          <p:cNvSpPr txBox="1"/>
          <p:nvPr/>
        </p:nvSpPr>
        <p:spPr>
          <a:xfrm>
            <a:off x="1590040" y="1555750"/>
            <a:ext cx="7454900" cy="10147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000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After create room , it will show infomation of type of room</a:t>
            </a:r>
            <a:endParaRPr lang="en-US" altLang="zh-CN" sz="3000" dirty="0">
              <a:solidFill>
                <a:srgbClr val="FFFFFF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6575425"/>
            <a:ext cx="12192000" cy="144463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168" name="文本框 104"/>
          <p:cNvSpPr txBox="1"/>
          <p:nvPr/>
        </p:nvSpPr>
        <p:spPr>
          <a:xfrm>
            <a:off x="58738" y="28575"/>
            <a:ext cx="1206500" cy="82994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4800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04</a:t>
            </a:r>
            <a:endParaRPr lang="en-US" altLang="zh-CN" sz="4800" dirty="0">
              <a:solidFill>
                <a:srgbClr val="FFFFFF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6169" name="文本框 108"/>
          <p:cNvSpPr txBox="1"/>
          <p:nvPr/>
        </p:nvSpPr>
        <p:spPr>
          <a:xfrm>
            <a:off x="-317" y="208915"/>
            <a:ext cx="3829050" cy="55308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000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Test Case</a:t>
            </a:r>
            <a:endParaRPr lang="en-US" altLang="zh-CN" sz="3000" dirty="0">
              <a:solidFill>
                <a:srgbClr val="FFFFFF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grpSp>
        <p:nvGrpSpPr>
          <p:cNvPr id="6170" name="组合 29"/>
          <p:cNvGrpSpPr/>
          <p:nvPr/>
        </p:nvGrpSpPr>
        <p:grpSpPr>
          <a:xfrm flipH="1">
            <a:off x="4491038" y="228600"/>
            <a:ext cx="1117600" cy="523875"/>
            <a:chOff x="0" y="0"/>
            <a:chExt cx="766254" cy="340156"/>
          </a:xfrm>
        </p:grpSpPr>
        <p:sp>
          <p:nvSpPr>
            <p:cNvPr id="6171" name="等腰三角形 30"/>
            <p:cNvSpPr/>
            <p:nvPr/>
          </p:nvSpPr>
          <p:spPr>
            <a:xfrm rot="1162771">
              <a:off x="218470" y="0"/>
              <a:ext cx="547784" cy="168298"/>
            </a:xfrm>
            <a:prstGeom prst="triangle">
              <a:avLst>
                <a:gd name="adj" fmla="val 12787"/>
              </a:avLst>
            </a:prstGeom>
            <a:solidFill>
              <a:schemeClr val="bg1">
                <a:alpha val="20000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6172" name="等腰三角形 31"/>
            <p:cNvSpPr/>
            <p:nvPr/>
          </p:nvSpPr>
          <p:spPr>
            <a:xfrm rot="-152283">
              <a:off x="0" y="67714"/>
              <a:ext cx="711343" cy="198683"/>
            </a:xfrm>
            <a:prstGeom prst="triangle">
              <a:avLst>
                <a:gd name="adj" fmla="val 29236"/>
              </a:avLst>
            </a:prstGeom>
            <a:solidFill>
              <a:schemeClr val="bg1">
                <a:alpha val="59999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6173" name="等腰三角形 32"/>
            <p:cNvSpPr/>
            <p:nvPr/>
          </p:nvSpPr>
          <p:spPr>
            <a:xfrm rot="-173865" flipV="1">
              <a:off x="206065" y="265237"/>
              <a:ext cx="386573" cy="74919"/>
            </a:xfrm>
            <a:prstGeom prst="triangle">
              <a:avLst>
                <a:gd name="adj" fmla="val 0"/>
              </a:avLst>
            </a:prstGeom>
            <a:solidFill>
              <a:schemeClr val="bg1">
                <a:alpha val="89803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</p:grpSp>
      <p:sp>
        <p:nvSpPr>
          <p:cNvPr id="5" name="文本框 108"/>
          <p:cNvSpPr txBox="1"/>
          <p:nvPr/>
        </p:nvSpPr>
        <p:spPr>
          <a:xfrm>
            <a:off x="220345" y="1067435"/>
            <a:ext cx="5933440" cy="5530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000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Test Search Room</a:t>
            </a:r>
            <a:endParaRPr lang="en-US" altLang="zh-CN" sz="3000" dirty="0">
              <a:solidFill>
                <a:srgbClr val="FFFFFF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25040" y="1922145"/>
            <a:ext cx="5730240" cy="154686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3435" y="1922145"/>
            <a:ext cx="3580765" cy="1746250"/>
          </a:xfrm>
          <a:prstGeom prst="rect">
            <a:avLst/>
          </a:prstGeom>
        </p:spPr>
      </p:pic>
      <p:sp>
        <p:nvSpPr>
          <p:cNvPr id="9" name="文本框 108"/>
          <p:cNvSpPr txBox="1"/>
          <p:nvPr/>
        </p:nvSpPr>
        <p:spPr>
          <a:xfrm>
            <a:off x="59055" y="3770630"/>
            <a:ext cx="5933440" cy="5530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000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If input room wrong it will show</a:t>
            </a:r>
            <a:endParaRPr lang="en-US" altLang="zh-CN" sz="3000" dirty="0">
              <a:solidFill>
                <a:srgbClr val="FFFFFF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9550" y="4778375"/>
            <a:ext cx="4362450" cy="97980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2175" y="4778375"/>
            <a:ext cx="5455920" cy="157734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6575425"/>
            <a:ext cx="12192000" cy="144463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168" name="文本框 104"/>
          <p:cNvSpPr txBox="1"/>
          <p:nvPr/>
        </p:nvSpPr>
        <p:spPr>
          <a:xfrm>
            <a:off x="58738" y="28575"/>
            <a:ext cx="1206500" cy="82994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4800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04</a:t>
            </a:r>
            <a:endParaRPr lang="en-US" altLang="zh-CN" sz="4800" dirty="0">
              <a:solidFill>
                <a:srgbClr val="FFFFFF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6169" name="文本框 108"/>
          <p:cNvSpPr txBox="1"/>
          <p:nvPr/>
        </p:nvSpPr>
        <p:spPr>
          <a:xfrm>
            <a:off x="-317" y="208915"/>
            <a:ext cx="3829050" cy="55308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000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Test Case</a:t>
            </a:r>
            <a:endParaRPr lang="en-US" altLang="zh-CN" sz="3000" dirty="0">
              <a:solidFill>
                <a:srgbClr val="FFFFFF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grpSp>
        <p:nvGrpSpPr>
          <p:cNvPr id="6170" name="组合 29"/>
          <p:cNvGrpSpPr/>
          <p:nvPr/>
        </p:nvGrpSpPr>
        <p:grpSpPr>
          <a:xfrm flipH="1">
            <a:off x="4491038" y="228600"/>
            <a:ext cx="1117600" cy="523875"/>
            <a:chOff x="0" y="0"/>
            <a:chExt cx="766254" cy="340156"/>
          </a:xfrm>
        </p:grpSpPr>
        <p:sp>
          <p:nvSpPr>
            <p:cNvPr id="6171" name="等腰三角形 30"/>
            <p:cNvSpPr/>
            <p:nvPr/>
          </p:nvSpPr>
          <p:spPr>
            <a:xfrm rot="1162771">
              <a:off x="218470" y="0"/>
              <a:ext cx="547784" cy="168298"/>
            </a:xfrm>
            <a:prstGeom prst="triangle">
              <a:avLst>
                <a:gd name="adj" fmla="val 12787"/>
              </a:avLst>
            </a:prstGeom>
            <a:solidFill>
              <a:schemeClr val="bg1">
                <a:alpha val="20000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6172" name="等腰三角形 31"/>
            <p:cNvSpPr/>
            <p:nvPr/>
          </p:nvSpPr>
          <p:spPr>
            <a:xfrm rot="-152283">
              <a:off x="0" y="67714"/>
              <a:ext cx="711343" cy="198683"/>
            </a:xfrm>
            <a:prstGeom prst="triangle">
              <a:avLst>
                <a:gd name="adj" fmla="val 29236"/>
              </a:avLst>
            </a:prstGeom>
            <a:solidFill>
              <a:schemeClr val="bg1">
                <a:alpha val="59999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6173" name="等腰三角形 32"/>
            <p:cNvSpPr/>
            <p:nvPr/>
          </p:nvSpPr>
          <p:spPr>
            <a:xfrm rot="-173865" flipV="1">
              <a:off x="206065" y="265237"/>
              <a:ext cx="386573" cy="74919"/>
            </a:xfrm>
            <a:prstGeom prst="triangle">
              <a:avLst>
                <a:gd name="adj" fmla="val 0"/>
              </a:avLst>
            </a:prstGeom>
            <a:solidFill>
              <a:schemeClr val="bg1">
                <a:alpha val="89803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</p:grpSp>
      <p:sp>
        <p:nvSpPr>
          <p:cNvPr id="5" name="文本框 108"/>
          <p:cNvSpPr txBox="1"/>
          <p:nvPr/>
        </p:nvSpPr>
        <p:spPr>
          <a:xfrm>
            <a:off x="320040" y="776605"/>
            <a:ext cx="5933440" cy="5530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000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Test Delete Room</a:t>
            </a:r>
            <a:endParaRPr lang="en-US" altLang="zh-CN" sz="3000" dirty="0">
              <a:solidFill>
                <a:srgbClr val="FFFFFF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33930" y="1863090"/>
            <a:ext cx="8312150" cy="2305050"/>
          </a:xfrm>
          <a:prstGeom prst="rect">
            <a:avLst/>
          </a:prstGeom>
        </p:spPr>
      </p:pic>
      <p:sp>
        <p:nvSpPr>
          <p:cNvPr id="8" name="文本框 108"/>
          <p:cNvSpPr txBox="1"/>
          <p:nvPr/>
        </p:nvSpPr>
        <p:spPr>
          <a:xfrm>
            <a:off x="509905" y="1401445"/>
            <a:ext cx="11109960" cy="47561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500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Delete Room is not available it will show text in figure below</a:t>
            </a:r>
            <a:endParaRPr lang="en-US" altLang="zh-CN" sz="2500" dirty="0">
              <a:solidFill>
                <a:srgbClr val="FFFFFF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4525" y="4312920"/>
            <a:ext cx="6897370" cy="2118360"/>
          </a:xfrm>
          <a:prstGeom prst="rect">
            <a:avLst/>
          </a:prstGeom>
        </p:spPr>
      </p:pic>
      <p:sp>
        <p:nvSpPr>
          <p:cNvPr id="14" name="Text Box 13"/>
          <p:cNvSpPr txBox="1"/>
          <p:nvPr/>
        </p:nvSpPr>
        <p:spPr>
          <a:xfrm>
            <a:off x="87630" y="5187950"/>
            <a:ext cx="30099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dirty="0">
                <a:solidFill>
                  <a:srgbClr val="FFFFFF"/>
                </a:solidFill>
                <a:ea typeface="Calibri" panose="020F0502020204030204" pitchFamily="34" charset="0"/>
                <a:sym typeface="+mn-ea"/>
              </a:rPr>
              <a:t> If input correct, it will delete</a:t>
            </a:r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6575425"/>
            <a:ext cx="12192000" cy="144463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168" name="文本框 104"/>
          <p:cNvSpPr txBox="1"/>
          <p:nvPr/>
        </p:nvSpPr>
        <p:spPr>
          <a:xfrm>
            <a:off x="58738" y="28575"/>
            <a:ext cx="1206500" cy="82994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4800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04</a:t>
            </a:r>
            <a:endParaRPr lang="en-US" altLang="zh-CN" sz="4800" dirty="0">
              <a:solidFill>
                <a:srgbClr val="FFFFFF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6169" name="文本框 108"/>
          <p:cNvSpPr txBox="1"/>
          <p:nvPr/>
        </p:nvSpPr>
        <p:spPr>
          <a:xfrm>
            <a:off x="-317" y="208915"/>
            <a:ext cx="3829050" cy="55308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000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Test Case</a:t>
            </a:r>
            <a:endParaRPr lang="en-US" altLang="zh-CN" sz="3000" dirty="0">
              <a:solidFill>
                <a:srgbClr val="FFFFFF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grpSp>
        <p:nvGrpSpPr>
          <p:cNvPr id="6170" name="组合 29"/>
          <p:cNvGrpSpPr/>
          <p:nvPr/>
        </p:nvGrpSpPr>
        <p:grpSpPr>
          <a:xfrm flipH="1">
            <a:off x="4491038" y="228600"/>
            <a:ext cx="1117600" cy="523875"/>
            <a:chOff x="0" y="0"/>
            <a:chExt cx="766254" cy="340156"/>
          </a:xfrm>
        </p:grpSpPr>
        <p:sp>
          <p:nvSpPr>
            <p:cNvPr id="6171" name="等腰三角形 30"/>
            <p:cNvSpPr/>
            <p:nvPr/>
          </p:nvSpPr>
          <p:spPr>
            <a:xfrm rot="1162771">
              <a:off x="218470" y="0"/>
              <a:ext cx="547784" cy="168298"/>
            </a:xfrm>
            <a:prstGeom prst="triangle">
              <a:avLst>
                <a:gd name="adj" fmla="val 12787"/>
              </a:avLst>
            </a:prstGeom>
            <a:solidFill>
              <a:schemeClr val="bg1">
                <a:alpha val="20000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6172" name="等腰三角形 31"/>
            <p:cNvSpPr/>
            <p:nvPr/>
          </p:nvSpPr>
          <p:spPr>
            <a:xfrm rot="-152283">
              <a:off x="0" y="67714"/>
              <a:ext cx="711343" cy="198683"/>
            </a:xfrm>
            <a:prstGeom prst="triangle">
              <a:avLst>
                <a:gd name="adj" fmla="val 29236"/>
              </a:avLst>
            </a:prstGeom>
            <a:solidFill>
              <a:schemeClr val="bg1">
                <a:alpha val="59999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6173" name="等腰三角形 32"/>
            <p:cNvSpPr/>
            <p:nvPr/>
          </p:nvSpPr>
          <p:spPr>
            <a:xfrm rot="-173865" flipV="1">
              <a:off x="206065" y="265237"/>
              <a:ext cx="386573" cy="74919"/>
            </a:xfrm>
            <a:prstGeom prst="triangle">
              <a:avLst>
                <a:gd name="adj" fmla="val 0"/>
              </a:avLst>
            </a:prstGeom>
            <a:solidFill>
              <a:schemeClr val="bg1">
                <a:alpha val="89803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</p:grpSp>
      <p:sp>
        <p:nvSpPr>
          <p:cNvPr id="3" name="文本框 108"/>
          <p:cNvSpPr txBox="1"/>
          <p:nvPr/>
        </p:nvSpPr>
        <p:spPr>
          <a:xfrm>
            <a:off x="482600" y="858520"/>
            <a:ext cx="4528820" cy="5530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000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Case 2 : Check - In Room</a:t>
            </a:r>
            <a:endParaRPr lang="en-US" altLang="zh-CN" sz="3000" dirty="0">
              <a:solidFill>
                <a:srgbClr val="FFFFFF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055" y="2092325"/>
            <a:ext cx="5834380" cy="2969895"/>
          </a:xfrm>
          <a:prstGeom prst="rect">
            <a:avLst/>
          </a:prstGeom>
        </p:spPr>
      </p:pic>
      <p:sp>
        <p:nvSpPr>
          <p:cNvPr id="5" name="文本框 108"/>
          <p:cNvSpPr txBox="1"/>
          <p:nvPr/>
        </p:nvSpPr>
        <p:spPr>
          <a:xfrm>
            <a:off x="482600" y="1539240"/>
            <a:ext cx="5410835" cy="5530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000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Wrong Input , it will warning</a:t>
            </a:r>
            <a:endParaRPr lang="en-US" altLang="zh-CN" sz="3000" dirty="0">
              <a:solidFill>
                <a:srgbClr val="FFFFFF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7" name="文本框 108"/>
          <p:cNvSpPr txBox="1"/>
          <p:nvPr/>
        </p:nvSpPr>
        <p:spPr>
          <a:xfrm>
            <a:off x="6274435" y="1539240"/>
            <a:ext cx="6394450" cy="5530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000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Right Input , we will fill information</a:t>
            </a:r>
            <a:endParaRPr lang="en-US" altLang="zh-CN" sz="3000" dirty="0">
              <a:solidFill>
                <a:srgbClr val="FFFFFF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0215" y="2092325"/>
            <a:ext cx="5091430" cy="296926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6575425"/>
            <a:ext cx="12192000" cy="144463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168" name="文本框 104"/>
          <p:cNvSpPr txBox="1"/>
          <p:nvPr/>
        </p:nvSpPr>
        <p:spPr>
          <a:xfrm>
            <a:off x="58738" y="28575"/>
            <a:ext cx="1206500" cy="82994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4800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04</a:t>
            </a:r>
            <a:endParaRPr lang="en-US" altLang="zh-CN" sz="4800" dirty="0">
              <a:solidFill>
                <a:srgbClr val="FFFFFF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6169" name="文本框 108"/>
          <p:cNvSpPr txBox="1"/>
          <p:nvPr/>
        </p:nvSpPr>
        <p:spPr>
          <a:xfrm>
            <a:off x="-317" y="208915"/>
            <a:ext cx="3829050" cy="55308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000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Test Case</a:t>
            </a:r>
            <a:endParaRPr lang="en-US" altLang="zh-CN" sz="3000" dirty="0">
              <a:solidFill>
                <a:srgbClr val="FFFFFF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grpSp>
        <p:nvGrpSpPr>
          <p:cNvPr id="6170" name="组合 29"/>
          <p:cNvGrpSpPr/>
          <p:nvPr/>
        </p:nvGrpSpPr>
        <p:grpSpPr>
          <a:xfrm flipH="1">
            <a:off x="4491038" y="228600"/>
            <a:ext cx="1117600" cy="523875"/>
            <a:chOff x="0" y="0"/>
            <a:chExt cx="766254" cy="340156"/>
          </a:xfrm>
        </p:grpSpPr>
        <p:sp>
          <p:nvSpPr>
            <p:cNvPr id="6171" name="等腰三角形 30"/>
            <p:cNvSpPr/>
            <p:nvPr/>
          </p:nvSpPr>
          <p:spPr>
            <a:xfrm rot="1162771">
              <a:off x="218470" y="0"/>
              <a:ext cx="547784" cy="168298"/>
            </a:xfrm>
            <a:prstGeom prst="triangle">
              <a:avLst>
                <a:gd name="adj" fmla="val 12787"/>
              </a:avLst>
            </a:prstGeom>
            <a:solidFill>
              <a:schemeClr val="bg1">
                <a:alpha val="20000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6172" name="等腰三角形 31"/>
            <p:cNvSpPr/>
            <p:nvPr/>
          </p:nvSpPr>
          <p:spPr>
            <a:xfrm rot="-152283">
              <a:off x="0" y="67714"/>
              <a:ext cx="711343" cy="198683"/>
            </a:xfrm>
            <a:prstGeom prst="triangle">
              <a:avLst>
                <a:gd name="adj" fmla="val 29236"/>
              </a:avLst>
            </a:prstGeom>
            <a:solidFill>
              <a:schemeClr val="bg1">
                <a:alpha val="59999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6173" name="等腰三角形 32"/>
            <p:cNvSpPr/>
            <p:nvPr/>
          </p:nvSpPr>
          <p:spPr>
            <a:xfrm rot="-173865" flipV="1">
              <a:off x="206065" y="265237"/>
              <a:ext cx="386573" cy="74919"/>
            </a:xfrm>
            <a:prstGeom prst="triangle">
              <a:avLst>
                <a:gd name="adj" fmla="val 0"/>
              </a:avLst>
            </a:prstGeom>
            <a:solidFill>
              <a:schemeClr val="bg1">
                <a:alpha val="89803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</p:grpSp>
      <p:sp>
        <p:nvSpPr>
          <p:cNvPr id="3" name="文本框 108"/>
          <p:cNvSpPr txBox="1"/>
          <p:nvPr/>
        </p:nvSpPr>
        <p:spPr>
          <a:xfrm>
            <a:off x="482600" y="858520"/>
            <a:ext cx="4528820" cy="5530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000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Case 3 : Available Rooms</a:t>
            </a:r>
            <a:endParaRPr lang="en-US" altLang="zh-CN" sz="3000" dirty="0">
              <a:solidFill>
                <a:srgbClr val="FFFFFF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60980" y="1972945"/>
            <a:ext cx="6386830" cy="2404745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6575425"/>
            <a:ext cx="12192000" cy="144463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168" name="文本框 104"/>
          <p:cNvSpPr txBox="1"/>
          <p:nvPr/>
        </p:nvSpPr>
        <p:spPr>
          <a:xfrm>
            <a:off x="58738" y="28575"/>
            <a:ext cx="1206500" cy="82994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4800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04</a:t>
            </a:r>
            <a:endParaRPr lang="en-US" altLang="zh-CN" sz="4800" dirty="0">
              <a:solidFill>
                <a:srgbClr val="FFFFFF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6169" name="文本框 108"/>
          <p:cNvSpPr txBox="1"/>
          <p:nvPr/>
        </p:nvSpPr>
        <p:spPr>
          <a:xfrm>
            <a:off x="-317" y="208915"/>
            <a:ext cx="3829050" cy="55308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000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Test Case</a:t>
            </a:r>
            <a:endParaRPr lang="en-US" altLang="zh-CN" sz="3000" dirty="0">
              <a:solidFill>
                <a:srgbClr val="FFFFFF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grpSp>
        <p:nvGrpSpPr>
          <p:cNvPr id="6170" name="组合 29"/>
          <p:cNvGrpSpPr/>
          <p:nvPr/>
        </p:nvGrpSpPr>
        <p:grpSpPr>
          <a:xfrm flipH="1">
            <a:off x="4491038" y="228600"/>
            <a:ext cx="1117600" cy="523875"/>
            <a:chOff x="0" y="0"/>
            <a:chExt cx="766254" cy="340156"/>
          </a:xfrm>
        </p:grpSpPr>
        <p:sp>
          <p:nvSpPr>
            <p:cNvPr id="6171" name="等腰三角形 30"/>
            <p:cNvSpPr/>
            <p:nvPr/>
          </p:nvSpPr>
          <p:spPr>
            <a:xfrm rot="1162771">
              <a:off x="218470" y="0"/>
              <a:ext cx="547784" cy="168298"/>
            </a:xfrm>
            <a:prstGeom prst="triangle">
              <a:avLst>
                <a:gd name="adj" fmla="val 12787"/>
              </a:avLst>
            </a:prstGeom>
            <a:solidFill>
              <a:schemeClr val="bg1">
                <a:alpha val="20000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6172" name="等腰三角形 31"/>
            <p:cNvSpPr/>
            <p:nvPr/>
          </p:nvSpPr>
          <p:spPr>
            <a:xfrm rot="-152283">
              <a:off x="0" y="67714"/>
              <a:ext cx="711343" cy="198683"/>
            </a:xfrm>
            <a:prstGeom prst="triangle">
              <a:avLst>
                <a:gd name="adj" fmla="val 29236"/>
              </a:avLst>
            </a:prstGeom>
            <a:solidFill>
              <a:schemeClr val="bg1">
                <a:alpha val="59999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6173" name="等腰三角形 32"/>
            <p:cNvSpPr/>
            <p:nvPr/>
          </p:nvSpPr>
          <p:spPr>
            <a:xfrm rot="-173865" flipV="1">
              <a:off x="206065" y="265237"/>
              <a:ext cx="386573" cy="74919"/>
            </a:xfrm>
            <a:prstGeom prst="triangle">
              <a:avLst>
                <a:gd name="adj" fmla="val 0"/>
              </a:avLst>
            </a:prstGeom>
            <a:solidFill>
              <a:schemeClr val="bg1">
                <a:alpha val="89803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</p:grpSp>
      <p:sp>
        <p:nvSpPr>
          <p:cNvPr id="3" name="文本框 108"/>
          <p:cNvSpPr txBox="1"/>
          <p:nvPr/>
        </p:nvSpPr>
        <p:spPr>
          <a:xfrm>
            <a:off x="482600" y="858520"/>
            <a:ext cx="5867400" cy="5530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000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Case 4 : Search Customer By Name</a:t>
            </a:r>
            <a:endParaRPr lang="en-US" altLang="zh-CN" sz="3000" dirty="0">
              <a:solidFill>
                <a:srgbClr val="FFFFFF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055" y="2214880"/>
            <a:ext cx="6123940" cy="3141980"/>
          </a:xfrm>
          <a:prstGeom prst="rect">
            <a:avLst/>
          </a:prstGeom>
        </p:spPr>
      </p:pic>
      <p:sp>
        <p:nvSpPr>
          <p:cNvPr id="7" name="文本框 108"/>
          <p:cNvSpPr txBox="1"/>
          <p:nvPr/>
        </p:nvSpPr>
        <p:spPr>
          <a:xfrm>
            <a:off x="304800" y="1661795"/>
            <a:ext cx="5867400" cy="5530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000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 Name record is valid</a:t>
            </a:r>
            <a:endParaRPr lang="en-US" altLang="zh-CN" sz="3000" dirty="0">
              <a:solidFill>
                <a:srgbClr val="FFFFFF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5890" y="2214880"/>
            <a:ext cx="5474335" cy="3141980"/>
          </a:xfrm>
          <a:prstGeom prst="rect">
            <a:avLst/>
          </a:prstGeom>
        </p:spPr>
      </p:pic>
      <p:sp>
        <p:nvSpPr>
          <p:cNvPr id="10" name="文本框 108"/>
          <p:cNvSpPr txBox="1"/>
          <p:nvPr/>
        </p:nvSpPr>
        <p:spPr>
          <a:xfrm>
            <a:off x="6485890" y="1504950"/>
            <a:ext cx="5867400" cy="5530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000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 Name record is wrong</a:t>
            </a:r>
            <a:endParaRPr lang="en-US" altLang="zh-CN" sz="3000" dirty="0">
              <a:solidFill>
                <a:srgbClr val="FFFFFF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6575425"/>
            <a:ext cx="12192000" cy="144463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168" name="文本框 104"/>
          <p:cNvSpPr txBox="1"/>
          <p:nvPr/>
        </p:nvSpPr>
        <p:spPr>
          <a:xfrm>
            <a:off x="58738" y="28575"/>
            <a:ext cx="1206500" cy="82994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4800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04</a:t>
            </a:r>
            <a:endParaRPr lang="en-US" altLang="zh-CN" sz="4800" dirty="0">
              <a:solidFill>
                <a:srgbClr val="FFFFFF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6169" name="文本框 108"/>
          <p:cNvSpPr txBox="1"/>
          <p:nvPr/>
        </p:nvSpPr>
        <p:spPr>
          <a:xfrm>
            <a:off x="-317" y="208915"/>
            <a:ext cx="3829050" cy="55308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000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Test Case</a:t>
            </a:r>
            <a:endParaRPr lang="en-US" altLang="zh-CN" sz="3000" dirty="0">
              <a:solidFill>
                <a:srgbClr val="FFFFFF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grpSp>
        <p:nvGrpSpPr>
          <p:cNvPr id="6170" name="组合 29"/>
          <p:cNvGrpSpPr/>
          <p:nvPr/>
        </p:nvGrpSpPr>
        <p:grpSpPr>
          <a:xfrm flipH="1">
            <a:off x="4491038" y="228600"/>
            <a:ext cx="1117600" cy="523875"/>
            <a:chOff x="0" y="0"/>
            <a:chExt cx="766254" cy="340156"/>
          </a:xfrm>
        </p:grpSpPr>
        <p:sp>
          <p:nvSpPr>
            <p:cNvPr id="6171" name="等腰三角形 30"/>
            <p:cNvSpPr/>
            <p:nvPr/>
          </p:nvSpPr>
          <p:spPr>
            <a:xfrm rot="1162771">
              <a:off x="218470" y="0"/>
              <a:ext cx="547784" cy="168298"/>
            </a:xfrm>
            <a:prstGeom prst="triangle">
              <a:avLst>
                <a:gd name="adj" fmla="val 12787"/>
              </a:avLst>
            </a:prstGeom>
            <a:solidFill>
              <a:schemeClr val="bg1">
                <a:alpha val="20000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6172" name="等腰三角形 31"/>
            <p:cNvSpPr/>
            <p:nvPr/>
          </p:nvSpPr>
          <p:spPr>
            <a:xfrm rot="-152283">
              <a:off x="0" y="67714"/>
              <a:ext cx="711343" cy="198683"/>
            </a:xfrm>
            <a:prstGeom prst="triangle">
              <a:avLst>
                <a:gd name="adj" fmla="val 29236"/>
              </a:avLst>
            </a:prstGeom>
            <a:solidFill>
              <a:schemeClr val="bg1">
                <a:alpha val="59999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6173" name="等腰三角形 32"/>
            <p:cNvSpPr/>
            <p:nvPr/>
          </p:nvSpPr>
          <p:spPr>
            <a:xfrm rot="-173865" flipV="1">
              <a:off x="206065" y="265237"/>
              <a:ext cx="386573" cy="74919"/>
            </a:xfrm>
            <a:prstGeom prst="triangle">
              <a:avLst>
                <a:gd name="adj" fmla="val 0"/>
              </a:avLst>
            </a:prstGeom>
            <a:solidFill>
              <a:schemeClr val="bg1">
                <a:alpha val="89803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</p:grpSp>
      <p:sp>
        <p:nvSpPr>
          <p:cNvPr id="3" name="文本框 108"/>
          <p:cNvSpPr txBox="1"/>
          <p:nvPr/>
        </p:nvSpPr>
        <p:spPr>
          <a:xfrm>
            <a:off x="482600" y="858520"/>
            <a:ext cx="4528820" cy="5530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000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Case 5 : Check- out  Rooms</a:t>
            </a:r>
            <a:endParaRPr lang="en-US" altLang="zh-CN" sz="3000" dirty="0">
              <a:solidFill>
                <a:srgbClr val="FFFFFF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5105" y="1503680"/>
            <a:ext cx="7369810" cy="389001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6575425"/>
            <a:ext cx="12192000" cy="144463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168" name="文本框 104"/>
          <p:cNvSpPr txBox="1"/>
          <p:nvPr/>
        </p:nvSpPr>
        <p:spPr>
          <a:xfrm>
            <a:off x="58738" y="28575"/>
            <a:ext cx="1206500" cy="82994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4800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04</a:t>
            </a:r>
            <a:endParaRPr lang="en-US" altLang="zh-CN" sz="4800" dirty="0">
              <a:solidFill>
                <a:srgbClr val="FFFFFF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6169" name="文本框 108"/>
          <p:cNvSpPr txBox="1"/>
          <p:nvPr/>
        </p:nvSpPr>
        <p:spPr>
          <a:xfrm>
            <a:off x="-317" y="208915"/>
            <a:ext cx="3829050" cy="55308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000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Test Case</a:t>
            </a:r>
            <a:endParaRPr lang="en-US" altLang="zh-CN" sz="3000" dirty="0">
              <a:solidFill>
                <a:srgbClr val="FFFFFF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grpSp>
        <p:nvGrpSpPr>
          <p:cNvPr id="6170" name="组合 29"/>
          <p:cNvGrpSpPr/>
          <p:nvPr/>
        </p:nvGrpSpPr>
        <p:grpSpPr>
          <a:xfrm flipH="1">
            <a:off x="4491038" y="228600"/>
            <a:ext cx="1117600" cy="523875"/>
            <a:chOff x="0" y="0"/>
            <a:chExt cx="766254" cy="340156"/>
          </a:xfrm>
        </p:grpSpPr>
        <p:sp>
          <p:nvSpPr>
            <p:cNvPr id="6171" name="等腰三角形 30"/>
            <p:cNvSpPr/>
            <p:nvPr/>
          </p:nvSpPr>
          <p:spPr>
            <a:xfrm rot="1162771">
              <a:off x="218470" y="0"/>
              <a:ext cx="547784" cy="168298"/>
            </a:xfrm>
            <a:prstGeom prst="triangle">
              <a:avLst>
                <a:gd name="adj" fmla="val 12787"/>
              </a:avLst>
            </a:prstGeom>
            <a:solidFill>
              <a:schemeClr val="bg1">
                <a:alpha val="20000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6172" name="等腰三角形 31"/>
            <p:cNvSpPr/>
            <p:nvPr/>
          </p:nvSpPr>
          <p:spPr>
            <a:xfrm rot="-152283">
              <a:off x="0" y="67714"/>
              <a:ext cx="711343" cy="198683"/>
            </a:xfrm>
            <a:prstGeom prst="triangle">
              <a:avLst>
                <a:gd name="adj" fmla="val 29236"/>
              </a:avLst>
            </a:prstGeom>
            <a:solidFill>
              <a:schemeClr val="bg1">
                <a:alpha val="59999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6173" name="等腰三角形 32"/>
            <p:cNvSpPr/>
            <p:nvPr/>
          </p:nvSpPr>
          <p:spPr>
            <a:xfrm rot="-173865" flipV="1">
              <a:off x="206065" y="265237"/>
              <a:ext cx="386573" cy="74919"/>
            </a:xfrm>
            <a:prstGeom prst="triangle">
              <a:avLst>
                <a:gd name="adj" fmla="val 0"/>
              </a:avLst>
            </a:prstGeom>
            <a:solidFill>
              <a:schemeClr val="bg1">
                <a:alpha val="89803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</p:grpSp>
      <p:sp>
        <p:nvSpPr>
          <p:cNvPr id="3" name="文本框 108"/>
          <p:cNvSpPr txBox="1"/>
          <p:nvPr/>
        </p:nvSpPr>
        <p:spPr>
          <a:xfrm>
            <a:off x="482600" y="858520"/>
            <a:ext cx="4528820" cy="5530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000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Case 6 : Summary</a:t>
            </a:r>
            <a:endParaRPr lang="en-US" altLang="zh-CN" sz="3000" dirty="0">
              <a:solidFill>
                <a:srgbClr val="FFFFFF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3260" y="1503680"/>
            <a:ext cx="7301230" cy="4135755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6575425"/>
            <a:ext cx="12192000" cy="144463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168" name="文本框 104"/>
          <p:cNvSpPr txBox="1"/>
          <p:nvPr/>
        </p:nvSpPr>
        <p:spPr>
          <a:xfrm>
            <a:off x="58738" y="28575"/>
            <a:ext cx="1206500" cy="82994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4800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04</a:t>
            </a:r>
            <a:endParaRPr lang="en-US" altLang="zh-CN" sz="4800" dirty="0">
              <a:solidFill>
                <a:srgbClr val="FFFFFF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6169" name="文本框 108"/>
          <p:cNvSpPr txBox="1"/>
          <p:nvPr/>
        </p:nvSpPr>
        <p:spPr>
          <a:xfrm>
            <a:off x="-317" y="208915"/>
            <a:ext cx="3829050" cy="55308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000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Test Case</a:t>
            </a:r>
            <a:endParaRPr lang="en-US" altLang="zh-CN" sz="3000" dirty="0">
              <a:solidFill>
                <a:srgbClr val="FFFFFF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grpSp>
        <p:nvGrpSpPr>
          <p:cNvPr id="6170" name="组合 29"/>
          <p:cNvGrpSpPr/>
          <p:nvPr/>
        </p:nvGrpSpPr>
        <p:grpSpPr>
          <a:xfrm flipH="1">
            <a:off x="4491038" y="228600"/>
            <a:ext cx="1117600" cy="523875"/>
            <a:chOff x="0" y="0"/>
            <a:chExt cx="766254" cy="340156"/>
          </a:xfrm>
        </p:grpSpPr>
        <p:sp>
          <p:nvSpPr>
            <p:cNvPr id="6171" name="等腰三角形 30"/>
            <p:cNvSpPr/>
            <p:nvPr/>
          </p:nvSpPr>
          <p:spPr>
            <a:xfrm rot="1162771">
              <a:off x="218470" y="0"/>
              <a:ext cx="547784" cy="168298"/>
            </a:xfrm>
            <a:prstGeom prst="triangle">
              <a:avLst>
                <a:gd name="adj" fmla="val 12787"/>
              </a:avLst>
            </a:prstGeom>
            <a:solidFill>
              <a:schemeClr val="bg1">
                <a:alpha val="20000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6172" name="等腰三角形 31"/>
            <p:cNvSpPr/>
            <p:nvPr/>
          </p:nvSpPr>
          <p:spPr>
            <a:xfrm rot="-152283">
              <a:off x="0" y="67714"/>
              <a:ext cx="711343" cy="198683"/>
            </a:xfrm>
            <a:prstGeom prst="triangle">
              <a:avLst>
                <a:gd name="adj" fmla="val 29236"/>
              </a:avLst>
            </a:prstGeom>
            <a:solidFill>
              <a:schemeClr val="bg1">
                <a:alpha val="59999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6173" name="等腰三角形 32"/>
            <p:cNvSpPr/>
            <p:nvPr/>
          </p:nvSpPr>
          <p:spPr>
            <a:xfrm rot="-173865" flipV="1">
              <a:off x="206065" y="265237"/>
              <a:ext cx="386573" cy="74919"/>
            </a:xfrm>
            <a:prstGeom prst="triangle">
              <a:avLst>
                <a:gd name="adj" fmla="val 0"/>
              </a:avLst>
            </a:prstGeom>
            <a:solidFill>
              <a:schemeClr val="bg1">
                <a:alpha val="89803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</p:grpSp>
      <p:sp>
        <p:nvSpPr>
          <p:cNvPr id="3" name="文本框 108"/>
          <p:cNvSpPr txBox="1"/>
          <p:nvPr/>
        </p:nvSpPr>
        <p:spPr>
          <a:xfrm>
            <a:off x="482600" y="858520"/>
            <a:ext cx="4528820" cy="5530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000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Case 7 : Exit</a:t>
            </a:r>
            <a:endParaRPr lang="en-US" altLang="zh-CN" sz="3000" dirty="0">
              <a:solidFill>
                <a:srgbClr val="FFFFFF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17115" y="1756410"/>
            <a:ext cx="7010400" cy="35737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6575425"/>
            <a:ext cx="12192000" cy="144463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168" name="文本框 104"/>
          <p:cNvSpPr txBox="1"/>
          <p:nvPr/>
        </p:nvSpPr>
        <p:spPr>
          <a:xfrm>
            <a:off x="58738" y="28575"/>
            <a:ext cx="1206500" cy="82994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4800" dirty="0" smtClean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0</a:t>
            </a:r>
            <a:r>
              <a:rPr lang="vi-VN" altLang="zh-CN" sz="4800" dirty="0" smtClean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1</a:t>
            </a:r>
            <a:endParaRPr lang="en-US" altLang="zh-CN" sz="4800" dirty="0">
              <a:solidFill>
                <a:srgbClr val="FFFFFF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6169" name="文本框 108"/>
          <p:cNvSpPr txBox="1"/>
          <p:nvPr/>
        </p:nvSpPr>
        <p:spPr>
          <a:xfrm>
            <a:off x="735810" y="128587"/>
            <a:ext cx="3829050" cy="6299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500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Project Description</a:t>
            </a:r>
            <a:endParaRPr lang="en-US" altLang="zh-CN" sz="3500" dirty="0">
              <a:solidFill>
                <a:srgbClr val="FFFFFF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grpSp>
        <p:nvGrpSpPr>
          <p:cNvPr id="6170" name="组合 29"/>
          <p:cNvGrpSpPr/>
          <p:nvPr/>
        </p:nvGrpSpPr>
        <p:grpSpPr>
          <a:xfrm flipH="1">
            <a:off x="4491038" y="228600"/>
            <a:ext cx="1117600" cy="523875"/>
            <a:chOff x="0" y="0"/>
            <a:chExt cx="766254" cy="340156"/>
          </a:xfrm>
        </p:grpSpPr>
        <p:sp>
          <p:nvSpPr>
            <p:cNvPr id="6171" name="等腰三角形 30"/>
            <p:cNvSpPr/>
            <p:nvPr/>
          </p:nvSpPr>
          <p:spPr>
            <a:xfrm rot="1162771">
              <a:off x="218470" y="0"/>
              <a:ext cx="547784" cy="168298"/>
            </a:xfrm>
            <a:prstGeom prst="triangle">
              <a:avLst>
                <a:gd name="adj" fmla="val 12787"/>
              </a:avLst>
            </a:prstGeom>
            <a:solidFill>
              <a:schemeClr val="bg1">
                <a:alpha val="20000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6172" name="等腰三角形 31"/>
            <p:cNvSpPr/>
            <p:nvPr/>
          </p:nvSpPr>
          <p:spPr>
            <a:xfrm rot="-152283">
              <a:off x="0" y="67714"/>
              <a:ext cx="711343" cy="198683"/>
            </a:xfrm>
            <a:prstGeom prst="triangle">
              <a:avLst>
                <a:gd name="adj" fmla="val 29236"/>
              </a:avLst>
            </a:prstGeom>
            <a:solidFill>
              <a:schemeClr val="bg1">
                <a:alpha val="59999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6173" name="等腰三角形 32"/>
            <p:cNvSpPr/>
            <p:nvPr/>
          </p:nvSpPr>
          <p:spPr>
            <a:xfrm rot="-173865" flipV="1">
              <a:off x="206065" y="265237"/>
              <a:ext cx="386573" cy="74919"/>
            </a:xfrm>
            <a:prstGeom prst="triangle">
              <a:avLst>
                <a:gd name="adj" fmla="val 0"/>
              </a:avLst>
            </a:prstGeom>
            <a:solidFill>
              <a:schemeClr val="bg1">
                <a:alpha val="89803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</p:grpSp>
      <p:sp>
        <p:nvSpPr>
          <p:cNvPr id="4" name="文本框 110"/>
          <p:cNvSpPr txBox="1"/>
          <p:nvPr/>
        </p:nvSpPr>
        <p:spPr>
          <a:xfrm>
            <a:off x="215583" y="1085215"/>
            <a:ext cx="3830637" cy="6299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vi-VN" altLang="zh-CN" sz="3500" dirty="0" smtClean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Preface</a:t>
            </a:r>
            <a:endParaRPr lang="en-US" altLang="zh-CN" sz="3500" dirty="0">
              <a:solidFill>
                <a:srgbClr val="FFFFFF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1446530" y="1941830"/>
            <a:ext cx="9605010" cy="3538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457200" indent="-457200">
              <a:buFont typeface="Wingdings" panose="05000000000000000000" charset="0"/>
              <a:buChar char="Ø"/>
            </a:pPr>
            <a:r>
              <a:rPr lang="en-US" sz="3200">
                <a:solidFill>
                  <a:schemeClr val="bg1"/>
                </a:solidFill>
              </a:rPr>
              <a:t>With the topic "Building a hotel management program", our main goal is to build a program to support effective hotel management and can be applied in practice, managing booking problems. room, edit information, check-out, room type, invoice.</a:t>
            </a:r>
            <a:endParaRPr lang="en-US" sz="320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charset="0"/>
              <a:buChar char="Ø"/>
            </a:pPr>
            <a:r>
              <a:rPr lang="en-US" sz="3200">
                <a:solidFill>
                  <a:schemeClr val="bg1"/>
                </a:solidFill>
              </a:rPr>
              <a:t>The program has a simple interface, effective management, easy to use.</a:t>
            </a:r>
            <a:endParaRPr lang="en-US" sz="320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6575425"/>
            <a:ext cx="12192000" cy="144463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168" name="文本框 104"/>
          <p:cNvSpPr txBox="1"/>
          <p:nvPr/>
        </p:nvSpPr>
        <p:spPr>
          <a:xfrm>
            <a:off x="58738" y="28575"/>
            <a:ext cx="1206500" cy="82994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4800" dirty="0" smtClean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0</a:t>
            </a:r>
            <a:r>
              <a:rPr lang="vi-VN" altLang="zh-CN" sz="4800" dirty="0" smtClean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5</a:t>
            </a:r>
            <a:endParaRPr lang="en-US" altLang="zh-CN" sz="4800" dirty="0">
              <a:solidFill>
                <a:srgbClr val="FFFFFF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6169" name="文本框 108"/>
          <p:cNvSpPr txBox="1"/>
          <p:nvPr/>
        </p:nvSpPr>
        <p:spPr>
          <a:xfrm>
            <a:off x="293259" y="234632"/>
            <a:ext cx="3829050" cy="55308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000" dirty="0" smtClean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C</a:t>
            </a:r>
            <a:r>
              <a:rPr lang="vi-VN" altLang="zh-CN" sz="3000" dirty="0" smtClean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onclusion</a:t>
            </a:r>
            <a:endParaRPr lang="en-US" altLang="zh-CN" sz="3000" dirty="0">
              <a:solidFill>
                <a:srgbClr val="FFFFFF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grpSp>
        <p:nvGrpSpPr>
          <p:cNvPr id="6170" name="组合 29"/>
          <p:cNvGrpSpPr/>
          <p:nvPr/>
        </p:nvGrpSpPr>
        <p:grpSpPr>
          <a:xfrm flipH="1">
            <a:off x="4491038" y="228600"/>
            <a:ext cx="1117600" cy="523875"/>
            <a:chOff x="0" y="0"/>
            <a:chExt cx="766254" cy="340156"/>
          </a:xfrm>
        </p:grpSpPr>
        <p:sp>
          <p:nvSpPr>
            <p:cNvPr id="6171" name="等腰三角形 30"/>
            <p:cNvSpPr/>
            <p:nvPr/>
          </p:nvSpPr>
          <p:spPr>
            <a:xfrm rot="1162771">
              <a:off x="218470" y="0"/>
              <a:ext cx="547784" cy="168298"/>
            </a:xfrm>
            <a:prstGeom prst="triangle">
              <a:avLst>
                <a:gd name="adj" fmla="val 12787"/>
              </a:avLst>
            </a:prstGeom>
            <a:solidFill>
              <a:schemeClr val="bg1">
                <a:alpha val="20000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6172" name="等腰三角形 31"/>
            <p:cNvSpPr/>
            <p:nvPr/>
          </p:nvSpPr>
          <p:spPr>
            <a:xfrm rot="-152283">
              <a:off x="0" y="67714"/>
              <a:ext cx="711343" cy="198683"/>
            </a:xfrm>
            <a:prstGeom prst="triangle">
              <a:avLst>
                <a:gd name="adj" fmla="val 29236"/>
              </a:avLst>
            </a:prstGeom>
            <a:solidFill>
              <a:schemeClr val="bg1">
                <a:alpha val="59999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6173" name="等腰三角形 32"/>
            <p:cNvSpPr/>
            <p:nvPr/>
          </p:nvSpPr>
          <p:spPr>
            <a:xfrm rot="-173865" flipV="1">
              <a:off x="206065" y="265237"/>
              <a:ext cx="386573" cy="74919"/>
            </a:xfrm>
            <a:prstGeom prst="triangle">
              <a:avLst>
                <a:gd name="adj" fmla="val 0"/>
              </a:avLst>
            </a:prstGeom>
            <a:solidFill>
              <a:schemeClr val="bg1">
                <a:alpha val="89803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</p:grpSp>
      <p:sp>
        <p:nvSpPr>
          <p:cNvPr id="3" name="文本框 108"/>
          <p:cNvSpPr txBox="1"/>
          <p:nvPr/>
        </p:nvSpPr>
        <p:spPr>
          <a:xfrm>
            <a:off x="482600" y="858520"/>
            <a:ext cx="10113010" cy="3465564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1371600" lvl="3" indent="0">
              <a:buNone/>
            </a:pPr>
            <a:endParaRPr lang="en-US" sz="2000" dirty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vi-VN" sz="2400" dirty="0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Result</a:t>
            </a:r>
            <a:endParaRPr lang="vi-VN" sz="2400" dirty="0" smtClean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Successfully 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implemented the construction of a hotel management system in C++ language, displaying information through the screen, selecting and implementing, </a:t>
            </a:r>
            <a:r>
              <a:rPr lang="en-US" sz="1800" dirty="0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implementing,….</a:t>
            </a:r>
            <a:endParaRPr lang="vi-VN" sz="1800" dirty="0" smtClean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2400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Difficulties and 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limitations</a:t>
            </a:r>
            <a:endParaRPr lang="vi-VN" sz="2400" dirty="0" smtClean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Customer 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satisfaction has not been assessed </a:t>
            </a:r>
            <a:r>
              <a:rPr lang="en-US" sz="1800" dirty="0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yet</a:t>
            </a:r>
            <a:endParaRPr lang="vi-VN" sz="1800" dirty="0" smtClean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vi-VN" sz="2400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D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evelopment</a:t>
            </a:r>
            <a:r>
              <a:rPr lang="vi-VN" sz="2400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 of </a:t>
            </a:r>
            <a:r>
              <a:rPr lang="vi-VN" sz="2400" dirty="0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ideas</a:t>
            </a:r>
            <a:endParaRPr lang="vi-VN" sz="2400" dirty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vi-VN" sz="1800" dirty="0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W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ill do more management work such as assessing guest satisfaction, allowing to assess whether the service level of the hotel is good or not.</a:t>
            </a:r>
            <a:endParaRPr lang="en-US" sz="1800" dirty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10" name="组合 98"/>
          <p:cNvGrpSpPr/>
          <p:nvPr/>
        </p:nvGrpSpPr>
        <p:grpSpPr>
          <a:xfrm rot="-4415535" flipH="1">
            <a:off x="11315700" y="180975"/>
            <a:ext cx="793750" cy="558800"/>
            <a:chOff x="0" y="0"/>
            <a:chExt cx="874705" cy="650964"/>
          </a:xfrm>
        </p:grpSpPr>
        <p:sp>
          <p:nvSpPr>
            <p:cNvPr id="17441" name="等腰三角形 99"/>
            <p:cNvSpPr/>
            <p:nvPr/>
          </p:nvSpPr>
          <p:spPr>
            <a:xfrm rot="-1741463">
              <a:off x="0" y="0"/>
              <a:ext cx="716684" cy="286414"/>
            </a:xfrm>
            <a:prstGeom prst="triangle">
              <a:avLst>
                <a:gd name="adj" fmla="val 26056"/>
              </a:avLst>
            </a:prstGeom>
            <a:solidFill>
              <a:schemeClr val="bg1">
                <a:alpha val="50195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17442" name="等腰三角形 100"/>
            <p:cNvSpPr/>
            <p:nvPr/>
          </p:nvSpPr>
          <p:spPr>
            <a:xfrm rot="9058537">
              <a:off x="171252" y="239176"/>
              <a:ext cx="703453" cy="411788"/>
            </a:xfrm>
            <a:prstGeom prst="triangle">
              <a:avLst>
                <a:gd name="adj" fmla="val 80449"/>
              </a:avLst>
            </a:prstGeom>
            <a:solidFill>
              <a:schemeClr val="bg1">
                <a:alpha val="20000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17411" name="组合 98"/>
          <p:cNvGrpSpPr/>
          <p:nvPr/>
        </p:nvGrpSpPr>
        <p:grpSpPr>
          <a:xfrm rot="6011733" flipH="1">
            <a:off x="169863" y="6053138"/>
            <a:ext cx="793750" cy="558800"/>
            <a:chOff x="0" y="0"/>
            <a:chExt cx="874705" cy="650964"/>
          </a:xfrm>
        </p:grpSpPr>
        <p:sp>
          <p:nvSpPr>
            <p:cNvPr id="17439" name="等腰三角形 99"/>
            <p:cNvSpPr/>
            <p:nvPr/>
          </p:nvSpPr>
          <p:spPr>
            <a:xfrm rot="-1741463">
              <a:off x="0" y="0"/>
              <a:ext cx="716684" cy="286414"/>
            </a:xfrm>
            <a:prstGeom prst="triangle">
              <a:avLst>
                <a:gd name="adj" fmla="val 26056"/>
              </a:avLst>
            </a:prstGeom>
            <a:solidFill>
              <a:schemeClr val="bg1">
                <a:alpha val="50195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17440" name="等腰三角形 100"/>
            <p:cNvSpPr/>
            <p:nvPr/>
          </p:nvSpPr>
          <p:spPr>
            <a:xfrm rot="9058537">
              <a:off x="171252" y="239176"/>
              <a:ext cx="703453" cy="411788"/>
            </a:xfrm>
            <a:prstGeom prst="triangle">
              <a:avLst>
                <a:gd name="adj" fmla="val 80449"/>
              </a:avLst>
            </a:prstGeom>
            <a:solidFill>
              <a:schemeClr val="bg1">
                <a:alpha val="20000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</p:grpSp>
      <p:sp>
        <p:nvSpPr>
          <p:cNvPr id="17412" name="文本框 139"/>
          <p:cNvSpPr txBox="1"/>
          <p:nvPr/>
        </p:nvSpPr>
        <p:spPr>
          <a:xfrm>
            <a:off x="2510473" y="2705100"/>
            <a:ext cx="7171055" cy="144526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8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THANK YOU</a:t>
            </a:r>
            <a:endParaRPr lang="en-US" altLang="zh-CN" sz="88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17413" name="等腰三角形 101"/>
          <p:cNvSpPr/>
          <p:nvPr/>
        </p:nvSpPr>
        <p:spPr>
          <a:xfrm rot="-8125928">
            <a:off x="5961063" y="4926013"/>
            <a:ext cx="271462" cy="292100"/>
          </a:xfrm>
          <a:prstGeom prst="triangle">
            <a:avLst>
              <a:gd name="adj" fmla="val 80449"/>
            </a:avLst>
          </a:prstGeom>
          <a:solidFill>
            <a:schemeClr val="bg1">
              <a:alpha val="20000"/>
            </a:schemeClr>
          </a:solidFill>
          <a:ln w="9525">
            <a:noFill/>
          </a:ln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1800" dirty="0">
              <a:solidFill>
                <a:srgbClr val="FFFFFF"/>
              </a:solidFill>
            </a:endParaRPr>
          </a:p>
        </p:txBody>
      </p:sp>
      <p:grpSp>
        <p:nvGrpSpPr>
          <p:cNvPr id="17414" name="组合 84"/>
          <p:cNvGrpSpPr/>
          <p:nvPr/>
        </p:nvGrpSpPr>
        <p:grpSpPr>
          <a:xfrm rot="1498243">
            <a:off x="-615950" y="-1579562"/>
            <a:ext cx="2595563" cy="5842000"/>
            <a:chOff x="0" y="0"/>
            <a:chExt cx="2595781" cy="5841819"/>
          </a:xfrm>
        </p:grpSpPr>
        <p:sp>
          <p:nvSpPr>
            <p:cNvPr id="17429" name="等腰三角形 85"/>
            <p:cNvSpPr/>
            <p:nvPr/>
          </p:nvSpPr>
          <p:spPr>
            <a:xfrm rot="-5400000" flipV="1">
              <a:off x="124898" y="-124898"/>
              <a:ext cx="1691550" cy="1941346"/>
            </a:xfrm>
            <a:prstGeom prst="triangle">
              <a:avLst>
                <a:gd name="adj" fmla="val 31486"/>
              </a:avLst>
            </a:prstGeom>
            <a:solidFill>
              <a:schemeClr val="bg1">
                <a:alpha val="89803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17430" name="等腰三角形 86"/>
            <p:cNvSpPr/>
            <p:nvPr/>
          </p:nvSpPr>
          <p:spPr>
            <a:xfrm rot="-921972" flipV="1">
              <a:off x="108365" y="1405941"/>
              <a:ext cx="2012309" cy="990973"/>
            </a:xfrm>
            <a:prstGeom prst="triangle">
              <a:avLst>
                <a:gd name="adj" fmla="val 50000"/>
              </a:avLst>
            </a:prstGeom>
            <a:solidFill>
              <a:schemeClr val="bg1">
                <a:alpha val="70195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17431" name="等腰三角形 87"/>
            <p:cNvSpPr/>
            <p:nvPr/>
          </p:nvSpPr>
          <p:spPr>
            <a:xfrm>
              <a:off x="1237729" y="1158146"/>
              <a:ext cx="1351702" cy="1221501"/>
            </a:xfrm>
            <a:prstGeom prst="triangle">
              <a:avLst>
                <a:gd name="adj" fmla="val 52347"/>
              </a:avLst>
            </a:prstGeom>
            <a:solidFill>
              <a:schemeClr val="bg1">
                <a:alpha val="87842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17432" name="等腰三角形 88"/>
            <p:cNvSpPr/>
            <p:nvPr/>
          </p:nvSpPr>
          <p:spPr>
            <a:xfrm flipV="1">
              <a:off x="1244079" y="2378553"/>
              <a:ext cx="1351702" cy="867229"/>
            </a:xfrm>
            <a:prstGeom prst="triangle">
              <a:avLst>
                <a:gd name="adj" fmla="val 50000"/>
              </a:avLst>
            </a:prstGeom>
            <a:solidFill>
              <a:schemeClr val="bg1">
                <a:alpha val="70195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17433" name="等腰三角形 89"/>
            <p:cNvSpPr/>
            <p:nvPr/>
          </p:nvSpPr>
          <p:spPr>
            <a:xfrm>
              <a:off x="795325" y="2376979"/>
              <a:ext cx="1127589" cy="866420"/>
            </a:xfrm>
            <a:prstGeom prst="triangle">
              <a:avLst>
                <a:gd name="adj" fmla="val 40398"/>
              </a:avLst>
            </a:prstGeom>
            <a:solidFill>
              <a:schemeClr val="bg1">
                <a:alpha val="50195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17434" name="等腰三角形 90"/>
            <p:cNvSpPr/>
            <p:nvPr/>
          </p:nvSpPr>
          <p:spPr>
            <a:xfrm rot="3785567">
              <a:off x="-127051" y="1880807"/>
              <a:ext cx="1760190" cy="800984"/>
            </a:xfrm>
            <a:prstGeom prst="triangle">
              <a:avLst>
                <a:gd name="adj" fmla="val 68139"/>
              </a:avLst>
            </a:prstGeom>
            <a:solidFill>
              <a:schemeClr val="bg1">
                <a:alpha val="39999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17435" name="等腰三角形 91"/>
            <p:cNvSpPr/>
            <p:nvPr/>
          </p:nvSpPr>
          <p:spPr>
            <a:xfrm rot="5400000">
              <a:off x="-575131" y="2282804"/>
              <a:ext cx="1960884" cy="778378"/>
            </a:xfrm>
            <a:prstGeom prst="triangle">
              <a:avLst>
                <a:gd name="adj" fmla="val 79579"/>
              </a:avLst>
            </a:prstGeom>
            <a:solidFill>
              <a:schemeClr val="bg1">
                <a:alpha val="25098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17436" name="等腰三角形 92"/>
            <p:cNvSpPr/>
            <p:nvPr/>
          </p:nvSpPr>
          <p:spPr>
            <a:xfrm flipV="1">
              <a:off x="790363" y="3243399"/>
              <a:ext cx="1124805" cy="1199998"/>
            </a:xfrm>
            <a:prstGeom prst="triangle">
              <a:avLst>
                <a:gd name="adj" fmla="val 69194"/>
              </a:avLst>
            </a:prstGeom>
            <a:solidFill>
              <a:schemeClr val="bg1">
                <a:alpha val="45097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17437" name="等腰三角形 93"/>
            <p:cNvSpPr/>
            <p:nvPr/>
          </p:nvSpPr>
          <p:spPr>
            <a:xfrm rot="1593660">
              <a:off x="58972" y="3371057"/>
              <a:ext cx="1779204" cy="731316"/>
            </a:xfrm>
            <a:prstGeom prst="triangle">
              <a:avLst>
                <a:gd name="adj" fmla="val 30144"/>
              </a:avLst>
            </a:prstGeom>
            <a:solidFill>
              <a:schemeClr val="bg1">
                <a:alpha val="67842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17438" name="等腰三角形 94"/>
            <p:cNvSpPr/>
            <p:nvPr/>
          </p:nvSpPr>
          <p:spPr>
            <a:xfrm rot="5400000">
              <a:off x="-302003" y="3979391"/>
              <a:ext cx="2171078" cy="1553778"/>
            </a:xfrm>
            <a:prstGeom prst="triangle">
              <a:avLst>
                <a:gd name="adj" fmla="val 36120"/>
              </a:avLst>
            </a:prstGeom>
            <a:solidFill>
              <a:schemeClr val="bg1">
                <a:alpha val="32156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17415" name="组合 84"/>
          <p:cNvGrpSpPr/>
          <p:nvPr/>
        </p:nvGrpSpPr>
        <p:grpSpPr>
          <a:xfrm rot="2083610" flipH="1">
            <a:off x="10110788" y="3771900"/>
            <a:ext cx="2595562" cy="4443413"/>
            <a:chOff x="0" y="0"/>
            <a:chExt cx="2595781" cy="4443397"/>
          </a:xfrm>
        </p:grpSpPr>
        <p:sp>
          <p:nvSpPr>
            <p:cNvPr id="17420" name="等腰三角形 85"/>
            <p:cNvSpPr/>
            <p:nvPr/>
          </p:nvSpPr>
          <p:spPr>
            <a:xfrm rot="-5400000" flipV="1">
              <a:off x="124898" y="-124898"/>
              <a:ext cx="1691550" cy="1941346"/>
            </a:xfrm>
            <a:prstGeom prst="triangle">
              <a:avLst>
                <a:gd name="adj" fmla="val 31486"/>
              </a:avLst>
            </a:prstGeom>
            <a:solidFill>
              <a:schemeClr val="bg1">
                <a:alpha val="89803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17421" name="等腰三角形 86"/>
            <p:cNvSpPr/>
            <p:nvPr/>
          </p:nvSpPr>
          <p:spPr>
            <a:xfrm rot="-921972" flipV="1">
              <a:off x="108365" y="1405941"/>
              <a:ext cx="2012309" cy="990973"/>
            </a:xfrm>
            <a:prstGeom prst="triangle">
              <a:avLst>
                <a:gd name="adj" fmla="val 50000"/>
              </a:avLst>
            </a:prstGeom>
            <a:solidFill>
              <a:schemeClr val="bg1">
                <a:alpha val="70195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17422" name="等腰三角形 87"/>
            <p:cNvSpPr/>
            <p:nvPr/>
          </p:nvSpPr>
          <p:spPr>
            <a:xfrm>
              <a:off x="1237729" y="1158146"/>
              <a:ext cx="1351702" cy="1221501"/>
            </a:xfrm>
            <a:prstGeom prst="triangle">
              <a:avLst>
                <a:gd name="adj" fmla="val 52347"/>
              </a:avLst>
            </a:prstGeom>
            <a:solidFill>
              <a:schemeClr val="bg1">
                <a:alpha val="87842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17423" name="等腰三角形 88"/>
            <p:cNvSpPr/>
            <p:nvPr/>
          </p:nvSpPr>
          <p:spPr>
            <a:xfrm flipV="1">
              <a:off x="1244079" y="2378553"/>
              <a:ext cx="1351702" cy="867229"/>
            </a:xfrm>
            <a:prstGeom prst="triangle">
              <a:avLst>
                <a:gd name="adj" fmla="val 50000"/>
              </a:avLst>
            </a:prstGeom>
            <a:solidFill>
              <a:schemeClr val="bg1">
                <a:alpha val="70195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17424" name="等腰三角形 89"/>
            <p:cNvSpPr/>
            <p:nvPr/>
          </p:nvSpPr>
          <p:spPr>
            <a:xfrm>
              <a:off x="795325" y="2376979"/>
              <a:ext cx="1127589" cy="866420"/>
            </a:xfrm>
            <a:prstGeom prst="triangle">
              <a:avLst>
                <a:gd name="adj" fmla="val 40398"/>
              </a:avLst>
            </a:prstGeom>
            <a:solidFill>
              <a:schemeClr val="bg1">
                <a:alpha val="50195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17425" name="等腰三角形 90"/>
            <p:cNvSpPr/>
            <p:nvPr/>
          </p:nvSpPr>
          <p:spPr>
            <a:xfrm rot="3785567">
              <a:off x="-127051" y="1880807"/>
              <a:ext cx="1760190" cy="800984"/>
            </a:xfrm>
            <a:prstGeom prst="triangle">
              <a:avLst>
                <a:gd name="adj" fmla="val 68139"/>
              </a:avLst>
            </a:prstGeom>
            <a:solidFill>
              <a:schemeClr val="bg1">
                <a:alpha val="39999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17426" name="等腰三角形 91"/>
            <p:cNvSpPr/>
            <p:nvPr/>
          </p:nvSpPr>
          <p:spPr>
            <a:xfrm rot="5400000">
              <a:off x="-575131" y="2282804"/>
              <a:ext cx="1960884" cy="778378"/>
            </a:xfrm>
            <a:prstGeom prst="triangle">
              <a:avLst>
                <a:gd name="adj" fmla="val 79579"/>
              </a:avLst>
            </a:prstGeom>
            <a:solidFill>
              <a:schemeClr val="bg1">
                <a:alpha val="25098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17427" name="等腰三角形 92"/>
            <p:cNvSpPr/>
            <p:nvPr/>
          </p:nvSpPr>
          <p:spPr>
            <a:xfrm flipV="1">
              <a:off x="790363" y="3243399"/>
              <a:ext cx="1124805" cy="1199998"/>
            </a:xfrm>
            <a:prstGeom prst="triangle">
              <a:avLst>
                <a:gd name="adj" fmla="val 69194"/>
              </a:avLst>
            </a:prstGeom>
            <a:solidFill>
              <a:schemeClr val="bg1">
                <a:alpha val="45097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17428" name="等腰三角形 93"/>
            <p:cNvSpPr/>
            <p:nvPr/>
          </p:nvSpPr>
          <p:spPr>
            <a:xfrm rot="1593660">
              <a:off x="58972" y="3371057"/>
              <a:ext cx="1779204" cy="731316"/>
            </a:xfrm>
            <a:prstGeom prst="triangle">
              <a:avLst>
                <a:gd name="adj" fmla="val 30144"/>
              </a:avLst>
            </a:prstGeom>
            <a:solidFill>
              <a:schemeClr val="bg1">
                <a:alpha val="67842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17416" name="组合 29"/>
          <p:cNvGrpSpPr/>
          <p:nvPr/>
        </p:nvGrpSpPr>
        <p:grpSpPr>
          <a:xfrm flipH="1">
            <a:off x="7937500" y="2000250"/>
            <a:ext cx="1117600" cy="523875"/>
            <a:chOff x="0" y="0"/>
            <a:chExt cx="766254" cy="340156"/>
          </a:xfrm>
        </p:grpSpPr>
        <p:sp>
          <p:nvSpPr>
            <p:cNvPr id="17417" name="等腰三角形 30"/>
            <p:cNvSpPr/>
            <p:nvPr/>
          </p:nvSpPr>
          <p:spPr>
            <a:xfrm rot="1162771">
              <a:off x="218470" y="0"/>
              <a:ext cx="547784" cy="168298"/>
            </a:xfrm>
            <a:prstGeom prst="triangle">
              <a:avLst>
                <a:gd name="adj" fmla="val 12787"/>
              </a:avLst>
            </a:prstGeom>
            <a:solidFill>
              <a:schemeClr val="bg1">
                <a:alpha val="20000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17418" name="等腰三角形 31"/>
            <p:cNvSpPr/>
            <p:nvPr/>
          </p:nvSpPr>
          <p:spPr>
            <a:xfrm rot="-152283">
              <a:off x="0" y="67714"/>
              <a:ext cx="711343" cy="198683"/>
            </a:xfrm>
            <a:prstGeom prst="triangle">
              <a:avLst>
                <a:gd name="adj" fmla="val 29236"/>
              </a:avLst>
            </a:prstGeom>
            <a:solidFill>
              <a:schemeClr val="bg1">
                <a:alpha val="59999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17419" name="等腰三角形 32"/>
            <p:cNvSpPr/>
            <p:nvPr/>
          </p:nvSpPr>
          <p:spPr>
            <a:xfrm rot="-173865" flipV="1">
              <a:off x="206065" y="265237"/>
              <a:ext cx="386573" cy="74919"/>
            </a:xfrm>
            <a:prstGeom prst="triangle">
              <a:avLst>
                <a:gd name="adj" fmla="val 0"/>
              </a:avLst>
            </a:prstGeom>
            <a:solidFill>
              <a:schemeClr val="bg1">
                <a:alpha val="89803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</p:grpSp>
      <p:sp>
        <p:nvSpPr>
          <p:cNvPr id="2" name="Text Box 1"/>
          <p:cNvSpPr txBox="1"/>
          <p:nvPr/>
        </p:nvSpPr>
        <p:spPr>
          <a:xfrm>
            <a:off x="2251710" y="4422140"/>
            <a:ext cx="549656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chemeClr val="bg1"/>
                </a:solidFill>
              </a:rPr>
              <a:t>Link video nhóm https://drive.google.com/drive/folders/1n1j8rhp9mpEiiDg262sOZ5zsMd02JBGX?usp =sharing</a:t>
            </a:r>
            <a:endParaRPr 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6575425"/>
            <a:ext cx="12192000" cy="144463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168" name="文本框 104"/>
          <p:cNvSpPr txBox="1"/>
          <p:nvPr/>
        </p:nvSpPr>
        <p:spPr>
          <a:xfrm>
            <a:off x="58738" y="28575"/>
            <a:ext cx="1206500" cy="82994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4800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02</a:t>
            </a:r>
            <a:endParaRPr lang="en-US" altLang="zh-CN" sz="4800" dirty="0">
              <a:solidFill>
                <a:srgbClr val="FFFFFF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6169" name="文本框 108"/>
          <p:cNvSpPr txBox="1"/>
          <p:nvPr/>
        </p:nvSpPr>
        <p:spPr>
          <a:xfrm>
            <a:off x="641033" y="128270"/>
            <a:ext cx="3829050" cy="6299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500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sym typeface="+mn-ea"/>
              </a:rPr>
              <a:t>Theoretical Basis</a:t>
            </a:r>
            <a:endParaRPr lang="en-US" altLang="zh-CN" sz="3500" dirty="0">
              <a:solidFill>
                <a:srgbClr val="FFFFFF"/>
              </a:solidFill>
              <a:latin typeface="Calibri" panose="020F0502020204030204" pitchFamily="34" charset="0"/>
              <a:ea typeface="Calibri" panose="020F0502020204030204" pitchFamily="34" charset="0"/>
              <a:sym typeface="+mn-ea"/>
            </a:endParaRPr>
          </a:p>
        </p:txBody>
      </p:sp>
      <p:grpSp>
        <p:nvGrpSpPr>
          <p:cNvPr id="6170" name="组合 29"/>
          <p:cNvGrpSpPr/>
          <p:nvPr/>
        </p:nvGrpSpPr>
        <p:grpSpPr>
          <a:xfrm flipH="1">
            <a:off x="4491038" y="228600"/>
            <a:ext cx="1117600" cy="523875"/>
            <a:chOff x="0" y="0"/>
            <a:chExt cx="766254" cy="340156"/>
          </a:xfrm>
        </p:grpSpPr>
        <p:sp>
          <p:nvSpPr>
            <p:cNvPr id="6171" name="等腰三角形 30"/>
            <p:cNvSpPr/>
            <p:nvPr/>
          </p:nvSpPr>
          <p:spPr>
            <a:xfrm rot="1162771">
              <a:off x="218470" y="0"/>
              <a:ext cx="547784" cy="168298"/>
            </a:xfrm>
            <a:prstGeom prst="triangle">
              <a:avLst>
                <a:gd name="adj" fmla="val 12787"/>
              </a:avLst>
            </a:prstGeom>
            <a:solidFill>
              <a:schemeClr val="bg1">
                <a:alpha val="20000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6172" name="等腰三角形 31"/>
            <p:cNvSpPr/>
            <p:nvPr/>
          </p:nvSpPr>
          <p:spPr>
            <a:xfrm rot="-152283">
              <a:off x="0" y="67714"/>
              <a:ext cx="711343" cy="198683"/>
            </a:xfrm>
            <a:prstGeom prst="triangle">
              <a:avLst>
                <a:gd name="adj" fmla="val 29236"/>
              </a:avLst>
            </a:prstGeom>
            <a:solidFill>
              <a:schemeClr val="bg1">
                <a:alpha val="59999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6173" name="等腰三角形 32"/>
            <p:cNvSpPr/>
            <p:nvPr/>
          </p:nvSpPr>
          <p:spPr>
            <a:xfrm rot="-173865" flipV="1">
              <a:off x="206065" y="265237"/>
              <a:ext cx="386573" cy="74919"/>
            </a:xfrm>
            <a:prstGeom prst="triangle">
              <a:avLst>
                <a:gd name="adj" fmla="val 0"/>
              </a:avLst>
            </a:prstGeom>
            <a:solidFill>
              <a:schemeClr val="bg1">
                <a:alpha val="89803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</p:grpSp>
      <p:sp>
        <p:nvSpPr>
          <p:cNvPr id="4" name="文本框 110"/>
          <p:cNvSpPr txBox="1"/>
          <p:nvPr/>
        </p:nvSpPr>
        <p:spPr>
          <a:xfrm>
            <a:off x="215583" y="1085215"/>
            <a:ext cx="3830637" cy="6299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500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Linked list</a:t>
            </a:r>
            <a:endParaRPr lang="en-US" altLang="zh-CN" sz="3500" dirty="0">
              <a:solidFill>
                <a:srgbClr val="FFFFFF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1446530" y="1941830"/>
            <a:ext cx="9605010" cy="37846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457200" indent="-457200">
              <a:buFont typeface="Wingdings" panose="05000000000000000000" charset="0"/>
              <a:buChar char="Ø"/>
            </a:pPr>
            <a:r>
              <a:rPr lang="en-US" sz="3000" dirty="0">
                <a:solidFill>
                  <a:schemeClr val="bg1"/>
                </a:solidFill>
              </a:rPr>
              <a:t>A linked list is a data structure used to store a set of discrete elements that can be dynamically expanded.</a:t>
            </a:r>
            <a:endParaRPr lang="en-US" sz="30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charset="0"/>
              <a:buChar char="Ø"/>
            </a:pPr>
            <a:r>
              <a:rPr lang="en-US" sz="3000" dirty="0">
                <a:solidFill>
                  <a:schemeClr val="bg1"/>
                </a:solidFill>
              </a:rPr>
              <a:t>The size of the linked list does not need to be defined in advance, it automatically changes when the number of elements in the list changes.</a:t>
            </a:r>
            <a:endParaRPr lang="en-US" sz="30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charset="0"/>
              <a:buChar char="Ø"/>
            </a:pPr>
            <a:r>
              <a:rPr lang="en-US" sz="3000" dirty="0">
                <a:solidFill>
                  <a:schemeClr val="bg1"/>
                </a:solidFill>
              </a:rPr>
              <a:t>Unlimited number of elements</a:t>
            </a:r>
            <a:endParaRPr lang="en-US" sz="30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charset="0"/>
              <a:buChar char="Ø"/>
            </a:pPr>
            <a:r>
              <a:rPr lang="en-US" sz="3000" dirty="0">
                <a:solidFill>
                  <a:schemeClr val="bg1"/>
                </a:solidFill>
              </a:rPr>
              <a:t>Easy to perform operations: add, delete, edit</a:t>
            </a:r>
            <a:endParaRPr lang="en-US" sz="30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charset="0"/>
              <a:buChar char="Ø"/>
            </a:pPr>
            <a:r>
              <a:rPr lang="en-US" sz="3000" dirty="0">
                <a:solidFill>
                  <a:schemeClr val="bg1"/>
                </a:solidFill>
              </a:rPr>
              <a:t>Sequential data retrieval</a:t>
            </a:r>
            <a:endParaRPr lang="en-US" sz="3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文本框 104"/>
          <p:cNvSpPr txBox="1"/>
          <p:nvPr/>
        </p:nvSpPr>
        <p:spPr>
          <a:xfrm>
            <a:off x="58738" y="28575"/>
            <a:ext cx="1206500" cy="82994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4800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02</a:t>
            </a:r>
            <a:endParaRPr lang="en-US" altLang="zh-CN" sz="4800" dirty="0">
              <a:solidFill>
                <a:srgbClr val="FFFFFF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grpSp>
        <p:nvGrpSpPr>
          <p:cNvPr id="7172" name="组合 29"/>
          <p:cNvGrpSpPr/>
          <p:nvPr/>
        </p:nvGrpSpPr>
        <p:grpSpPr>
          <a:xfrm flipH="1">
            <a:off x="4491038" y="228600"/>
            <a:ext cx="1117600" cy="523875"/>
            <a:chOff x="0" y="0"/>
            <a:chExt cx="766254" cy="340156"/>
          </a:xfrm>
        </p:grpSpPr>
        <p:sp>
          <p:nvSpPr>
            <p:cNvPr id="7195" name="等腰三角形 30"/>
            <p:cNvSpPr/>
            <p:nvPr/>
          </p:nvSpPr>
          <p:spPr>
            <a:xfrm rot="1162771">
              <a:off x="218470" y="0"/>
              <a:ext cx="547784" cy="168298"/>
            </a:xfrm>
            <a:prstGeom prst="triangle">
              <a:avLst>
                <a:gd name="adj" fmla="val 12787"/>
              </a:avLst>
            </a:prstGeom>
            <a:solidFill>
              <a:schemeClr val="bg1">
                <a:alpha val="20000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7196" name="等腰三角形 31"/>
            <p:cNvSpPr/>
            <p:nvPr/>
          </p:nvSpPr>
          <p:spPr>
            <a:xfrm rot="-152283">
              <a:off x="0" y="67714"/>
              <a:ext cx="711343" cy="198683"/>
            </a:xfrm>
            <a:prstGeom prst="triangle">
              <a:avLst>
                <a:gd name="adj" fmla="val 29236"/>
              </a:avLst>
            </a:prstGeom>
            <a:solidFill>
              <a:schemeClr val="bg1">
                <a:alpha val="59999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7197" name="等腰三角形 32"/>
            <p:cNvSpPr/>
            <p:nvPr/>
          </p:nvSpPr>
          <p:spPr>
            <a:xfrm rot="-173865" flipV="1">
              <a:off x="206065" y="265237"/>
              <a:ext cx="386573" cy="74919"/>
            </a:xfrm>
            <a:prstGeom prst="triangle">
              <a:avLst>
                <a:gd name="adj" fmla="val 0"/>
              </a:avLst>
            </a:prstGeom>
            <a:solidFill>
              <a:schemeClr val="bg1">
                <a:alpha val="89803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</p:grpSp>
      <p:sp>
        <p:nvSpPr>
          <p:cNvPr id="7173" name="Freeform 767"/>
          <p:cNvSpPr/>
          <p:nvPr/>
        </p:nvSpPr>
        <p:spPr>
          <a:xfrm>
            <a:off x="5116513" y="4476750"/>
            <a:ext cx="1749425" cy="2390775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4621" h="6311">
                <a:moveTo>
                  <a:pt x="3435" y="4364"/>
                </a:moveTo>
                <a:lnTo>
                  <a:pt x="3435" y="4364"/>
                </a:lnTo>
                <a:cubicBezTo>
                  <a:pt x="3794" y="3641"/>
                  <a:pt x="3730" y="3161"/>
                  <a:pt x="3807" y="2758"/>
                </a:cubicBezTo>
                <a:cubicBezTo>
                  <a:pt x="3884" y="2355"/>
                  <a:pt x="4108" y="1996"/>
                  <a:pt x="4223" y="1830"/>
                </a:cubicBezTo>
                <a:cubicBezTo>
                  <a:pt x="4363" y="1631"/>
                  <a:pt x="4620" y="1196"/>
                  <a:pt x="4568" y="1075"/>
                </a:cubicBezTo>
                <a:cubicBezTo>
                  <a:pt x="4466" y="832"/>
                  <a:pt x="4140" y="1395"/>
                  <a:pt x="3922" y="1702"/>
                </a:cubicBezTo>
                <a:cubicBezTo>
                  <a:pt x="3698" y="2003"/>
                  <a:pt x="3487" y="2163"/>
                  <a:pt x="3410" y="2150"/>
                </a:cubicBezTo>
                <a:cubicBezTo>
                  <a:pt x="3340" y="2131"/>
                  <a:pt x="3493" y="1696"/>
                  <a:pt x="3608" y="1299"/>
                </a:cubicBezTo>
                <a:cubicBezTo>
                  <a:pt x="3800" y="646"/>
                  <a:pt x="3909" y="358"/>
                  <a:pt x="3698" y="307"/>
                </a:cubicBezTo>
                <a:cubicBezTo>
                  <a:pt x="3442" y="249"/>
                  <a:pt x="3333" y="966"/>
                  <a:pt x="3192" y="1356"/>
                </a:cubicBezTo>
                <a:cubicBezTo>
                  <a:pt x="3058" y="1715"/>
                  <a:pt x="2968" y="1900"/>
                  <a:pt x="2834" y="1887"/>
                </a:cubicBezTo>
                <a:cubicBezTo>
                  <a:pt x="2776" y="1881"/>
                  <a:pt x="2739" y="1606"/>
                  <a:pt x="2726" y="1030"/>
                </a:cubicBezTo>
                <a:cubicBezTo>
                  <a:pt x="2713" y="185"/>
                  <a:pt x="2694" y="0"/>
                  <a:pt x="2566" y="6"/>
                </a:cubicBezTo>
                <a:cubicBezTo>
                  <a:pt x="2265" y="19"/>
                  <a:pt x="2323" y="524"/>
                  <a:pt x="2304" y="960"/>
                </a:cubicBezTo>
                <a:cubicBezTo>
                  <a:pt x="2291" y="1395"/>
                  <a:pt x="2336" y="1843"/>
                  <a:pt x="2297" y="1856"/>
                </a:cubicBezTo>
                <a:cubicBezTo>
                  <a:pt x="2137" y="1932"/>
                  <a:pt x="2022" y="1382"/>
                  <a:pt x="1862" y="979"/>
                </a:cubicBezTo>
                <a:cubicBezTo>
                  <a:pt x="1702" y="582"/>
                  <a:pt x="1587" y="19"/>
                  <a:pt x="1337" y="281"/>
                </a:cubicBezTo>
                <a:cubicBezTo>
                  <a:pt x="1165" y="467"/>
                  <a:pt x="1408" y="1222"/>
                  <a:pt x="1600" y="1689"/>
                </a:cubicBezTo>
                <a:cubicBezTo>
                  <a:pt x="1785" y="2150"/>
                  <a:pt x="1869" y="2527"/>
                  <a:pt x="1677" y="2720"/>
                </a:cubicBezTo>
                <a:cubicBezTo>
                  <a:pt x="1408" y="2982"/>
                  <a:pt x="1229" y="2783"/>
                  <a:pt x="915" y="2585"/>
                </a:cubicBezTo>
                <a:cubicBezTo>
                  <a:pt x="595" y="2387"/>
                  <a:pt x="294" y="2374"/>
                  <a:pt x="147" y="2540"/>
                </a:cubicBezTo>
                <a:cubicBezTo>
                  <a:pt x="0" y="2713"/>
                  <a:pt x="70" y="2879"/>
                  <a:pt x="153" y="2848"/>
                </a:cubicBezTo>
                <a:cubicBezTo>
                  <a:pt x="237" y="2816"/>
                  <a:pt x="352" y="2854"/>
                  <a:pt x="608" y="3020"/>
                </a:cubicBezTo>
                <a:cubicBezTo>
                  <a:pt x="864" y="3187"/>
                  <a:pt x="998" y="3462"/>
                  <a:pt x="1382" y="3686"/>
                </a:cubicBezTo>
                <a:cubicBezTo>
                  <a:pt x="1772" y="3910"/>
                  <a:pt x="1881" y="4044"/>
                  <a:pt x="1990" y="4313"/>
                </a:cubicBezTo>
                <a:cubicBezTo>
                  <a:pt x="2099" y="4582"/>
                  <a:pt x="2086" y="5420"/>
                  <a:pt x="2086" y="5420"/>
                </a:cubicBezTo>
                <a:cubicBezTo>
                  <a:pt x="2086" y="5715"/>
                  <a:pt x="2086" y="6009"/>
                  <a:pt x="2080" y="6310"/>
                </a:cubicBezTo>
                <a:cubicBezTo>
                  <a:pt x="3333" y="6310"/>
                  <a:pt x="3333" y="6310"/>
                  <a:pt x="3333" y="6310"/>
                </a:cubicBezTo>
                <a:cubicBezTo>
                  <a:pt x="3378" y="5126"/>
                  <a:pt x="3435" y="4364"/>
                  <a:pt x="3435" y="4364"/>
                </a:cubicBezTo>
              </a:path>
            </a:pathLst>
          </a:custGeom>
          <a:solidFill>
            <a:schemeClr val="bg1">
              <a:alpha val="58038"/>
            </a:scheme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185" name="TextBox 112"/>
          <p:cNvSpPr txBox="1"/>
          <p:nvPr/>
        </p:nvSpPr>
        <p:spPr>
          <a:xfrm>
            <a:off x="0" y="1824990"/>
            <a:ext cx="11415395" cy="10147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id-ID" altLang="en-US" sz="3000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In a linked list, each Node usually has at least 2 parameters, a value and a link to another node</a:t>
            </a:r>
            <a:r>
              <a:rPr lang="en-US" altLang="id-ID" sz="3000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.</a:t>
            </a:r>
            <a:endParaRPr lang="en-US" altLang="id-ID" sz="3000" dirty="0">
              <a:solidFill>
                <a:srgbClr val="FFFFFF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6169" name="文本框 108"/>
          <p:cNvSpPr txBox="1"/>
          <p:nvPr/>
        </p:nvSpPr>
        <p:spPr>
          <a:xfrm>
            <a:off x="641033" y="136525"/>
            <a:ext cx="3829050" cy="6299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500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sym typeface="+mn-ea"/>
              </a:rPr>
              <a:t>Theoretical Basis</a:t>
            </a:r>
            <a:endParaRPr lang="en-US" altLang="zh-CN" sz="3500" dirty="0">
              <a:solidFill>
                <a:srgbClr val="FFFFFF"/>
              </a:solidFill>
              <a:latin typeface="Calibri" panose="020F0502020204030204" pitchFamily="34" charset="0"/>
              <a:ea typeface="Calibri" panose="020F0502020204030204" pitchFamily="34" charset="0"/>
              <a:sym typeface="+mn-ea"/>
            </a:endParaRPr>
          </a:p>
        </p:txBody>
      </p:sp>
      <p:sp>
        <p:nvSpPr>
          <p:cNvPr id="4" name="文本框 110"/>
          <p:cNvSpPr txBox="1"/>
          <p:nvPr/>
        </p:nvSpPr>
        <p:spPr>
          <a:xfrm>
            <a:off x="382588" y="766445"/>
            <a:ext cx="3830637" cy="6299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500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Linked list</a:t>
            </a:r>
            <a:endParaRPr lang="en-US" altLang="zh-CN" sz="3500" dirty="0">
              <a:solidFill>
                <a:srgbClr val="FFFFFF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96160" y="3655060"/>
            <a:ext cx="8084820" cy="8216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文本框 104"/>
          <p:cNvSpPr txBox="1"/>
          <p:nvPr/>
        </p:nvSpPr>
        <p:spPr>
          <a:xfrm>
            <a:off x="58738" y="28575"/>
            <a:ext cx="1206500" cy="82994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4800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02</a:t>
            </a:r>
            <a:endParaRPr lang="en-US" altLang="zh-CN" sz="4800" dirty="0">
              <a:solidFill>
                <a:srgbClr val="FFFFFF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grpSp>
        <p:nvGrpSpPr>
          <p:cNvPr id="7172" name="组合 29"/>
          <p:cNvGrpSpPr/>
          <p:nvPr/>
        </p:nvGrpSpPr>
        <p:grpSpPr>
          <a:xfrm flipH="1">
            <a:off x="4491038" y="228600"/>
            <a:ext cx="1117600" cy="523875"/>
            <a:chOff x="0" y="0"/>
            <a:chExt cx="766254" cy="340156"/>
          </a:xfrm>
        </p:grpSpPr>
        <p:sp>
          <p:nvSpPr>
            <p:cNvPr id="7195" name="等腰三角形 30"/>
            <p:cNvSpPr/>
            <p:nvPr/>
          </p:nvSpPr>
          <p:spPr>
            <a:xfrm rot="1162771">
              <a:off x="218470" y="0"/>
              <a:ext cx="547784" cy="168298"/>
            </a:xfrm>
            <a:prstGeom prst="triangle">
              <a:avLst>
                <a:gd name="adj" fmla="val 12787"/>
              </a:avLst>
            </a:prstGeom>
            <a:solidFill>
              <a:schemeClr val="bg1">
                <a:alpha val="20000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7196" name="等腰三角形 31"/>
            <p:cNvSpPr/>
            <p:nvPr/>
          </p:nvSpPr>
          <p:spPr>
            <a:xfrm rot="-152283">
              <a:off x="0" y="67714"/>
              <a:ext cx="711343" cy="198683"/>
            </a:xfrm>
            <a:prstGeom prst="triangle">
              <a:avLst>
                <a:gd name="adj" fmla="val 29236"/>
              </a:avLst>
            </a:prstGeom>
            <a:solidFill>
              <a:schemeClr val="bg1">
                <a:alpha val="59999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7197" name="等腰三角形 32"/>
            <p:cNvSpPr/>
            <p:nvPr/>
          </p:nvSpPr>
          <p:spPr>
            <a:xfrm rot="-173865" flipV="1">
              <a:off x="206065" y="265237"/>
              <a:ext cx="386573" cy="74919"/>
            </a:xfrm>
            <a:prstGeom prst="triangle">
              <a:avLst>
                <a:gd name="adj" fmla="val 0"/>
              </a:avLst>
            </a:prstGeom>
            <a:solidFill>
              <a:schemeClr val="bg1">
                <a:alpha val="89803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</p:grpSp>
      <p:sp>
        <p:nvSpPr>
          <p:cNvPr id="7174" name="Freeform 768"/>
          <p:cNvSpPr/>
          <p:nvPr/>
        </p:nvSpPr>
        <p:spPr>
          <a:xfrm>
            <a:off x="3486150" y="3811588"/>
            <a:ext cx="1789113" cy="1417637"/>
          </a:xfrm>
          <a:custGeom>
            <a:avLst/>
            <a:gdLst/>
            <a:ahLst/>
            <a:cxnLst>
              <a:cxn ang="0">
                <a:pos x="2147483646" y="0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0"/>
              </a:cxn>
            </a:cxnLst>
            <a:rect l="0" t="0" r="0" b="0"/>
            <a:pathLst>
              <a:path w="4724" h="3745">
                <a:moveTo>
                  <a:pt x="2771" y="0"/>
                </a:moveTo>
                <a:lnTo>
                  <a:pt x="2771" y="0"/>
                </a:lnTo>
                <a:cubicBezTo>
                  <a:pt x="2349" y="0"/>
                  <a:pt x="1933" y="103"/>
                  <a:pt x="1651" y="198"/>
                </a:cubicBezTo>
                <a:cubicBezTo>
                  <a:pt x="928" y="454"/>
                  <a:pt x="0" y="1274"/>
                  <a:pt x="614" y="2439"/>
                </a:cubicBezTo>
                <a:cubicBezTo>
                  <a:pt x="998" y="3168"/>
                  <a:pt x="1664" y="3303"/>
                  <a:pt x="2112" y="3303"/>
                </a:cubicBezTo>
                <a:cubicBezTo>
                  <a:pt x="2381" y="3303"/>
                  <a:pt x="2566" y="3258"/>
                  <a:pt x="2566" y="3258"/>
                </a:cubicBezTo>
                <a:cubicBezTo>
                  <a:pt x="3014" y="3674"/>
                  <a:pt x="3693" y="3744"/>
                  <a:pt x="4090" y="3744"/>
                </a:cubicBezTo>
                <a:cubicBezTo>
                  <a:pt x="4288" y="3744"/>
                  <a:pt x="4416" y="3725"/>
                  <a:pt x="4416" y="3725"/>
                </a:cubicBezTo>
                <a:cubicBezTo>
                  <a:pt x="3347" y="3072"/>
                  <a:pt x="3622" y="2829"/>
                  <a:pt x="3622" y="2829"/>
                </a:cubicBezTo>
                <a:cubicBezTo>
                  <a:pt x="3622" y="2829"/>
                  <a:pt x="4723" y="2637"/>
                  <a:pt x="4358" y="1159"/>
                </a:cubicBezTo>
                <a:cubicBezTo>
                  <a:pt x="4141" y="250"/>
                  <a:pt x="3443" y="0"/>
                  <a:pt x="2771" y="0"/>
                </a:cubicBezTo>
              </a:path>
            </a:pathLst>
          </a:custGeom>
          <a:solidFill>
            <a:schemeClr val="bg1">
              <a:alpha val="20000"/>
            </a:scheme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175" name="Freeform 769"/>
          <p:cNvSpPr/>
          <p:nvPr/>
        </p:nvSpPr>
        <p:spPr>
          <a:xfrm>
            <a:off x="3687763" y="2136775"/>
            <a:ext cx="2855912" cy="2438400"/>
          </a:xfrm>
          <a:custGeom>
            <a:avLst/>
            <a:gdLst/>
            <a:ahLst/>
            <a:cxnLst>
              <a:cxn ang="0">
                <a:pos x="2147483646" y="0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0"/>
              </a:cxn>
            </a:cxnLst>
            <a:rect l="0" t="0" r="0" b="0"/>
            <a:pathLst>
              <a:path w="7540" h="6439">
                <a:moveTo>
                  <a:pt x="4653" y="0"/>
                </a:moveTo>
                <a:lnTo>
                  <a:pt x="4653" y="0"/>
                </a:lnTo>
                <a:cubicBezTo>
                  <a:pt x="4051" y="0"/>
                  <a:pt x="3456" y="198"/>
                  <a:pt x="3014" y="454"/>
                </a:cubicBezTo>
                <a:cubicBezTo>
                  <a:pt x="1978" y="1062"/>
                  <a:pt x="0" y="2745"/>
                  <a:pt x="1408" y="4684"/>
                </a:cubicBezTo>
                <a:cubicBezTo>
                  <a:pt x="2061" y="5580"/>
                  <a:pt x="2701" y="5823"/>
                  <a:pt x="3200" y="5823"/>
                </a:cubicBezTo>
                <a:cubicBezTo>
                  <a:pt x="3776" y="5823"/>
                  <a:pt x="4166" y="5497"/>
                  <a:pt x="4166" y="5497"/>
                </a:cubicBezTo>
                <a:cubicBezTo>
                  <a:pt x="4166" y="5497"/>
                  <a:pt x="4224" y="5471"/>
                  <a:pt x="4307" y="5471"/>
                </a:cubicBezTo>
                <a:cubicBezTo>
                  <a:pt x="4486" y="5471"/>
                  <a:pt x="4781" y="5599"/>
                  <a:pt x="4870" y="6438"/>
                </a:cubicBezTo>
                <a:cubicBezTo>
                  <a:pt x="4870" y="6438"/>
                  <a:pt x="5721" y="5363"/>
                  <a:pt x="5517" y="4793"/>
                </a:cubicBezTo>
                <a:cubicBezTo>
                  <a:pt x="5517" y="4793"/>
                  <a:pt x="7539" y="3411"/>
                  <a:pt x="6765" y="1484"/>
                </a:cubicBezTo>
                <a:cubicBezTo>
                  <a:pt x="6317" y="377"/>
                  <a:pt x="5478" y="0"/>
                  <a:pt x="4653" y="0"/>
                </a:cubicBezTo>
              </a:path>
            </a:pathLst>
          </a:custGeom>
          <a:solidFill>
            <a:schemeClr val="bg1">
              <a:alpha val="20000"/>
            </a:scheme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69" name="文本框 108"/>
          <p:cNvSpPr txBox="1"/>
          <p:nvPr/>
        </p:nvSpPr>
        <p:spPr>
          <a:xfrm>
            <a:off x="641033" y="128270"/>
            <a:ext cx="3829050" cy="6299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500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sym typeface="+mn-ea"/>
              </a:rPr>
              <a:t>Theoretical Basis</a:t>
            </a:r>
            <a:endParaRPr lang="en-US" altLang="zh-CN" sz="3500" dirty="0">
              <a:solidFill>
                <a:srgbClr val="FFFFFF"/>
              </a:solidFill>
              <a:latin typeface="Calibri" panose="020F0502020204030204" pitchFamily="34" charset="0"/>
              <a:ea typeface="Calibri" panose="020F0502020204030204" pitchFamily="34" charset="0"/>
              <a:sym typeface="+mn-ea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1265555" y="1122680"/>
            <a:ext cx="3455670" cy="5530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000">
                <a:solidFill>
                  <a:schemeClr val="bg1"/>
                </a:solidFill>
              </a:rPr>
              <a:t> Types of linked lists</a:t>
            </a:r>
            <a:endParaRPr lang="en-US" sz="3000">
              <a:solidFill>
                <a:schemeClr val="bg1"/>
              </a:solidFill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715010" y="1675765"/>
            <a:ext cx="5651500" cy="475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>
                <a:solidFill>
                  <a:schemeClr val="bg1"/>
                </a:solidFill>
              </a:rPr>
              <a:t>Single linked lists</a:t>
            </a:r>
            <a:endParaRPr lang="en-US" sz="250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7640" y="2136775"/>
            <a:ext cx="4477385" cy="186118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2330" y="2085975"/>
            <a:ext cx="4581525" cy="191198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4235" y="4458970"/>
            <a:ext cx="4692015" cy="2002155"/>
          </a:xfrm>
          <a:prstGeom prst="rect">
            <a:avLst/>
          </a:prstGeom>
        </p:spPr>
      </p:pic>
      <p:sp>
        <p:nvSpPr>
          <p:cNvPr id="12" name="Text Box 11"/>
          <p:cNvSpPr txBox="1"/>
          <p:nvPr/>
        </p:nvSpPr>
        <p:spPr>
          <a:xfrm>
            <a:off x="8096250" y="1610360"/>
            <a:ext cx="5651500" cy="475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>
                <a:solidFill>
                  <a:schemeClr val="bg1"/>
                </a:solidFill>
              </a:rPr>
              <a:t>Double linked lists</a:t>
            </a:r>
            <a:endParaRPr lang="en-US" sz="2500">
              <a:solidFill>
                <a:schemeClr val="bg1"/>
              </a:solidFill>
            </a:endParaRPr>
          </a:p>
        </p:txBody>
      </p:sp>
      <p:sp>
        <p:nvSpPr>
          <p:cNvPr id="13" name="Text Box 12"/>
          <p:cNvSpPr txBox="1"/>
          <p:nvPr/>
        </p:nvSpPr>
        <p:spPr>
          <a:xfrm>
            <a:off x="3922395" y="6382385"/>
            <a:ext cx="5651500" cy="475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>
                <a:solidFill>
                  <a:schemeClr val="bg1"/>
                </a:solidFill>
              </a:rPr>
              <a:t>Circular linked lists</a:t>
            </a:r>
            <a:endParaRPr lang="en-US" sz="250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6575425"/>
            <a:ext cx="12192000" cy="144463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168" name="文本框 104"/>
          <p:cNvSpPr txBox="1"/>
          <p:nvPr/>
        </p:nvSpPr>
        <p:spPr>
          <a:xfrm>
            <a:off x="58738" y="28575"/>
            <a:ext cx="1206500" cy="82994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4800" dirty="0" smtClean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0</a:t>
            </a:r>
            <a:r>
              <a:rPr lang="vi-VN" altLang="zh-CN" sz="4800" dirty="0" smtClean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3</a:t>
            </a:r>
            <a:endParaRPr lang="en-US" altLang="zh-CN" sz="4800" dirty="0">
              <a:solidFill>
                <a:srgbClr val="FFFFFF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6169" name="文本框 108"/>
          <p:cNvSpPr txBox="1"/>
          <p:nvPr/>
        </p:nvSpPr>
        <p:spPr>
          <a:xfrm>
            <a:off x="-80327" y="231775"/>
            <a:ext cx="3829050" cy="55308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vi-VN" altLang="zh-CN" sz="3000" dirty="0" smtClean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Design</a:t>
            </a:r>
            <a:endParaRPr lang="en-US" altLang="zh-CN" sz="3000" dirty="0">
              <a:solidFill>
                <a:srgbClr val="FFFFFF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grpSp>
        <p:nvGrpSpPr>
          <p:cNvPr id="6170" name="组合 29"/>
          <p:cNvGrpSpPr/>
          <p:nvPr/>
        </p:nvGrpSpPr>
        <p:grpSpPr>
          <a:xfrm flipH="1">
            <a:off x="4491038" y="228600"/>
            <a:ext cx="1117600" cy="523875"/>
            <a:chOff x="0" y="0"/>
            <a:chExt cx="766254" cy="340156"/>
          </a:xfrm>
        </p:grpSpPr>
        <p:sp>
          <p:nvSpPr>
            <p:cNvPr id="6171" name="等腰三角形 30"/>
            <p:cNvSpPr/>
            <p:nvPr/>
          </p:nvSpPr>
          <p:spPr>
            <a:xfrm rot="1162771">
              <a:off x="218470" y="0"/>
              <a:ext cx="547784" cy="168298"/>
            </a:xfrm>
            <a:prstGeom prst="triangle">
              <a:avLst>
                <a:gd name="adj" fmla="val 12787"/>
              </a:avLst>
            </a:prstGeom>
            <a:solidFill>
              <a:schemeClr val="bg1">
                <a:alpha val="20000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6172" name="等腰三角形 31"/>
            <p:cNvSpPr/>
            <p:nvPr/>
          </p:nvSpPr>
          <p:spPr>
            <a:xfrm rot="-152283">
              <a:off x="0" y="67714"/>
              <a:ext cx="711343" cy="198683"/>
            </a:xfrm>
            <a:prstGeom prst="triangle">
              <a:avLst>
                <a:gd name="adj" fmla="val 29236"/>
              </a:avLst>
            </a:prstGeom>
            <a:solidFill>
              <a:schemeClr val="bg1">
                <a:alpha val="59999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6173" name="等腰三角形 32"/>
            <p:cNvSpPr/>
            <p:nvPr/>
          </p:nvSpPr>
          <p:spPr>
            <a:xfrm rot="-173865" flipV="1">
              <a:off x="206065" y="265237"/>
              <a:ext cx="386573" cy="74919"/>
            </a:xfrm>
            <a:prstGeom prst="triangle">
              <a:avLst>
                <a:gd name="adj" fmla="val 0"/>
              </a:avLst>
            </a:prstGeom>
            <a:solidFill>
              <a:schemeClr val="bg1">
                <a:alpha val="89803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</p:grpSp>
      <p:pic>
        <p:nvPicPr>
          <p:cNvPr id="1037" name="Picture 6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0000" y="1010174"/>
            <a:ext cx="2867025" cy="314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4555" y="1867218"/>
            <a:ext cx="180975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4555" y="2831553"/>
            <a:ext cx="1876425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5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535" y="3937695"/>
            <a:ext cx="5286375" cy="239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14"/>
          <p:cNvSpPr>
            <a:spLocks noChangeArrowheads="1"/>
          </p:cNvSpPr>
          <p:nvPr/>
        </p:nvSpPr>
        <p:spPr bwMode="auto">
          <a:xfrm>
            <a:off x="834390" y="1098889"/>
            <a:ext cx="3384260" cy="569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>
            <a:lvl1pPr indent="1809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1809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NewRomanPSMT"/>
                <a:ea typeface="Calibri" panose="020F0502020204030204" pitchFamily="34" charset="0"/>
                <a:cs typeface="Times New Roman" panose="02020603050405020304" charset="0"/>
              </a:rPr>
              <a:t>Step1: Create a new </a:t>
            </a:r>
            <a:r>
              <a:rPr kumimoji="0" lang="en-US" altLang="en-US" sz="13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NewRomanPSMT"/>
                <a:ea typeface="Calibri" panose="020F0502020204030204" pitchFamily="34" charset="0"/>
                <a:cs typeface="Times New Roman" panose="02020603050405020304" charset="0"/>
              </a:rPr>
              <a:t>Project 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NewRomanPSMT"/>
                <a:ea typeface="Calibri" panose="020F0502020204030204" pitchFamily="34" charset="0"/>
                <a:cs typeface="Times New Roman" panose="02020603050405020304" charset="0"/>
              </a:rPr>
              <a:t>in</a:t>
            </a:r>
            <a:r>
              <a:rPr kumimoji="0" lang="en-US" altLang="en-US" sz="13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NewRomanPSMT"/>
                <a:ea typeface="Calibri" panose="020F0502020204030204" pitchFamily="34" charset="0"/>
                <a:cs typeface="Times New Roman" panose="02020603050405020304" charset="0"/>
              </a:rPr>
              <a:t> 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NewRomanPSMT"/>
                <a:ea typeface="Calibri" panose="020F0502020204030204" pitchFamily="34" charset="0"/>
                <a:cs typeface="Times New Roman" panose="02020603050405020304" charset="0"/>
              </a:rPr>
              <a:t>Dev C++</a:t>
            </a:r>
            <a:endParaRPr kumimoji="0" lang="en-US" altLang="en-US" sz="9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1809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15"/>
          <p:cNvSpPr>
            <a:spLocks noChangeArrowheads="1"/>
          </p:cNvSpPr>
          <p:nvPr/>
        </p:nvSpPr>
        <p:spPr bwMode="auto">
          <a:xfrm>
            <a:off x="843008" y="1960858"/>
            <a:ext cx="4849404" cy="569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>
            <a:lvl1pPr indent="1809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1809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NewRomanPSMT"/>
                <a:ea typeface="Calibri" panose="020F0502020204030204" pitchFamily="34" charset="0"/>
                <a:cs typeface="Times New Roman" panose="02020603050405020304" charset="0"/>
              </a:rPr>
              <a:t>Step2: we will include all </a:t>
            </a:r>
            <a:r>
              <a:rPr kumimoji="0" lang="en-US" altLang="en-US" sz="13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NewRomanPSMT"/>
                <a:ea typeface="Calibri" panose="020F0502020204030204" pitchFamily="34" charset="0"/>
                <a:cs typeface="Times New Roman" panose="02020603050405020304" charset="0"/>
              </a:rPr>
              <a:t>header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NewRomanPSMT"/>
                <a:ea typeface="Calibri" panose="020F0502020204030204" pitchFamily="34" charset="0"/>
                <a:cs typeface="Times New Roman" panose="02020603050405020304" charset="0"/>
              </a:rPr>
              <a:t> </a:t>
            </a:r>
            <a:r>
              <a:rPr kumimoji="0" lang="en-US" altLang="en-US" sz="13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NewRomanPSMT"/>
                <a:ea typeface="Calibri" panose="020F0502020204030204" pitchFamily="34" charset="0"/>
                <a:cs typeface="Times New Roman" panose="02020603050405020304" charset="0"/>
              </a:rPr>
              <a:t>file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NewRomanPSMT"/>
                <a:ea typeface="Calibri" panose="020F0502020204030204" pitchFamily="34" charset="0"/>
                <a:cs typeface="Times New Roman" panose="02020603050405020304" charset="0"/>
              </a:rPr>
              <a:t> which will use in project</a:t>
            </a:r>
            <a:endParaRPr kumimoji="0" lang="en-US" altLang="en-US" sz="9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1809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16"/>
          <p:cNvSpPr>
            <a:spLocks noChangeArrowheads="1"/>
          </p:cNvSpPr>
          <p:nvPr/>
        </p:nvSpPr>
        <p:spPr bwMode="auto">
          <a:xfrm>
            <a:off x="834390" y="2519579"/>
            <a:ext cx="3894464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>
            <a:lvl1pPr indent="1809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1809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9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1809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NewRomanPSMT"/>
                <a:ea typeface="Calibri" panose="020F0502020204030204" pitchFamily="34" charset="0"/>
                <a:cs typeface="Times New Roman" panose="02020603050405020304" charset="0"/>
              </a:rPr>
              <a:t>Step3 : Add the following line below </a:t>
            </a:r>
            <a:r>
              <a:rPr kumimoji="0" lang="en-US" altLang="en-US" sz="13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NewRomanPSMT"/>
                <a:ea typeface="Calibri" panose="020F0502020204030204" pitchFamily="34" charset="0"/>
                <a:cs typeface="Times New Roman" panose="02020603050405020304" charset="0"/>
              </a:rPr>
              <a:t>header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NewRomanPSMT"/>
                <a:ea typeface="Calibri" panose="020F0502020204030204" pitchFamily="34" charset="0"/>
                <a:cs typeface="Times New Roman" panose="02020603050405020304" charset="0"/>
              </a:rPr>
              <a:t> file:</a:t>
            </a:r>
            <a:endParaRPr kumimoji="0" lang="en-US" altLang="en-US" sz="9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1809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17"/>
          <p:cNvSpPr>
            <a:spLocks noChangeArrowheads="1"/>
          </p:cNvSpPr>
          <p:nvPr/>
        </p:nvSpPr>
        <p:spPr bwMode="auto">
          <a:xfrm>
            <a:off x="834390" y="3137476"/>
            <a:ext cx="6933308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>
            <a:lvl1pPr indent="1809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1809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NewRomanPSMT"/>
                <a:ea typeface="Calibri" panose="020F0502020204030204" pitchFamily="34" charset="0"/>
                <a:cs typeface="Times New Roman" panose="02020603050405020304" charset="0"/>
              </a:rPr>
              <a:t>ROOM</a:t>
            </a:r>
            <a:endParaRPr kumimoji="0" lang="en-US" altLang="en-US" sz="9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1809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NewRomanPSMT"/>
                <a:ea typeface="Calibri" panose="020F0502020204030204" pitchFamily="34" charset="0"/>
                <a:cs typeface="Times New Roman" panose="02020603050405020304" charset="0"/>
              </a:rPr>
              <a:t>Step4: we will create a class(</a:t>
            </a:r>
            <a:r>
              <a:rPr kumimoji="0" lang="en-US" altLang="en-US" sz="13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NewRomanPSMT"/>
                <a:ea typeface="Calibri" panose="020F0502020204030204" pitchFamily="34" charset="0"/>
                <a:cs typeface="Times New Roman" panose="02020603050405020304" charset="0"/>
              </a:rPr>
              <a:t>room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NewRomanPSMT"/>
                <a:ea typeface="Calibri" panose="020F0502020204030204" pitchFamily="34" charset="0"/>
                <a:cs typeface="Times New Roman" panose="02020603050405020304" charset="0"/>
              </a:rPr>
              <a:t>) that can take the details of the room through a public</a:t>
            </a:r>
            <a:endParaRPr kumimoji="0" lang="en-US" altLang="en-US" sz="9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1809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18"/>
          <p:cNvSpPr>
            <a:spLocks noChangeArrowheads="1"/>
          </p:cNvSpPr>
          <p:nvPr/>
        </p:nvSpPr>
        <p:spPr bwMode="auto">
          <a:xfrm>
            <a:off x="1211580" y="545973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6575425"/>
            <a:ext cx="12192000" cy="144463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168" name="文本框 104"/>
          <p:cNvSpPr txBox="1"/>
          <p:nvPr/>
        </p:nvSpPr>
        <p:spPr>
          <a:xfrm>
            <a:off x="58738" y="28575"/>
            <a:ext cx="1206500" cy="82994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4800" dirty="0" smtClean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0</a:t>
            </a:r>
            <a:r>
              <a:rPr lang="vi-VN" altLang="zh-CN" sz="4800" dirty="0" smtClean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3</a:t>
            </a:r>
            <a:endParaRPr lang="en-US" altLang="zh-CN" sz="4800" dirty="0">
              <a:solidFill>
                <a:srgbClr val="FFFFFF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6169" name="文本框 108"/>
          <p:cNvSpPr txBox="1"/>
          <p:nvPr/>
        </p:nvSpPr>
        <p:spPr>
          <a:xfrm>
            <a:off x="0" y="233362"/>
            <a:ext cx="3829050" cy="55308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vi-VN" altLang="zh-CN" sz="3000" dirty="0" smtClean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Design</a:t>
            </a:r>
            <a:endParaRPr lang="en-US" altLang="zh-CN" sz="3000" dirty="0">
              <a:solidFill>
                <a:srgbClr val="FFFFFF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grpSp>
        <p:nvGrpSpPr>
          <p:cNvPr id="6170" name="组合 29"/>
          <p:cNvGrpSpPr/>
          <p:nvPr/>
        </p:nvGrpSpPr>
        <p:grpSpPr>
          <a:xfrm flipH="1">
            <a:off x="4491038" y="228600"/>
            <a:ext cx="1117600" cy="523875"/>
            <a:chOff x="0" y="0"/>
            <a:chExt cx="766254" cy="340156"/>
          </a:xfrm>
        </p:grpSpPr>
        <p:sp>
          <p:nvSpPr>
            <p:cNvPr id="6171" name="等腰三角形 30"/>
            <p:cNvSpPr/>
            <p:nvPr/>
          </p:nvSpPr>
          <p:spPr>
            <a:xfrm rot="1162771">
              <a:off x="218470" y="0"/>
              <a:ext cx="547784" cy="168298"/>
            </a:xfrm>
            <a:prstGeom prst="triangle">
              <a:avLst>
                <a:gd name="adj" fmla="val 12787"/>
              </a:avLst>
            </a:prstGeom>
            <a:solidFill>
              <a:schemeClr val="bg1">
                <a:alpha val="20000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6172" name="等腰三角形 31"/>
            <p:cNvSpPr/>
            <p:nvPr/>
          </p:nvSpPr>
          <p:spPr>
            <a:xfrm rot="-152283">
              <a:off x="0" y="67714"/>
              <a:ext cx="711343" cy="198683"/>
            </a:xfrm>
            <a:prstGeom prst="triangle">
              <a:avLst>
                <a:gd name="adj" fmla="val 29236"/>
              </a:avLst>
            </a:prstGeom>
            <a:solidFill>
              <a:schemeClr val="bg1">
                <a:alpha val="59999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6173" name="等腰三角形 32"/>
            <p:cNvSpPr/>
            <p:nvPr/>
          </p:nvSpPr>
          <p:spPr>
            <a:xfrm rot="-173865" flipV="1">
              <a:off x="206065" y="265237"/>
              <a:ext cx="386573" cy="74919"/>
            </a:xfrm>
            <a:prstGeom prst="triangle">
              <a:avLst>
                <a:gd name="adj" fmla="val 0"/>
              </a:avLst>
            </a:prstGeom>
            <a:solidFill>
              <a:schemeClr val="bg1">
                <a:alpha val="89803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</p:grpSp>
      <p:pic>
        <p:nvPicPr>
          <p:cNvPr id="2050" name="Picture 5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7490" y="1556558"/>
            <a:ext cx="3200400" cy="50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9" name="Picture 5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7490" y="2343958"/>
            <a:ext cx="4162425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491490" y="1675263"/>
            <a:ext cx="5862502" cy="569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>
            <a:lvl1pPr indent="1809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1809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NewRomanPSMT"/>
                <a:ea typeface="Calibri" panose="020F0502020204030204" pitchFamily="34" charset="0"/>
                <a:cs typeface="Times New Roman" panose="02020603050405020304" charset="0"/>
              </a:rPr>
              <a:t>Step5: we will create a public which can </a:t>
            </a:r>
            <a:r>
              <a:rPr kumimoji="0" lang="en-US" altLang="en-US" sz="1300" b="0" i="0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NewRomanPSMT"/>
                <a:ea typeface="Calibri" panose="020F0502020204030204" pitchFamily="34" charset="0"/>
                <a:cs typeface="Times New Roman" panose="02020603050405020304" charset="0"/>
              </a:rPr>
              <a:t>take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NewRomanPSMT"/>
                <a:ea typeface="Calibri" panose="020F0502020204030204" pitchFamily="34" charset="0"/>
                <a:cs typeface="Times New Roman" panose="02020603050405020304" charset="0"/>
              </a:rPr>
              <a:t> the details of the menu hotel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charset="0"/>
              </a:rPr>
              <a:t>.</a:t>
            </a:r>
            <a:endParaRPr kumimoji="0" lang="en-US" altLang="en-US" sz="9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1809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61988" y="2188556"/>
            <a:ext cx="5168403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>
            <a:lvl1pPr indent="63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6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6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NewRomanPSMT"/>
                <a:ea typeface="Calibri" panose="020F0502020204030204" pitchFamily="34" charset="0"/>
                <a:cs typeface="Times New Roman" panose="02020603050405020304" charset="0"/>
              </a:rPr>
              <a:t>Step6: we will create a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TimesNewRomanPSMT"/>
                <a:ea typeface="Calibri" panose="020F0502020204030204" pitchFamily="34" charset="0"/>
                <a:cs typeface="Times New Roman" panose="02020603050405020304" charset="0"/>
              </a:rPr>
              <a:t>struct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NewRomanPSMT"/>
                <a:ea typeface="Calibri" panose="020F0502020204030204" pitchFamily="34" charset="0"/>
                <a:cs typeface="Times New Roman" panose="02020603050405020304" charset="0"/>
              </a:rPr>
              <a:t> which can take the details of the room</a:t>
            </a:r>
            <a:endParaRPr kumimoji="0" lang="en-US" altLang="en-US" sz="9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6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165860" y="400240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91490" y="3202119"/>
            <a:ext cx="5604419" cy="569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>
            <a:lvl1pPr indent="1809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1809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NewRomanPSMT"/>
                <a:ea typeface="Calibri" panose="020F0502020204030204" pitchFamily="34" charset="0"/>
                <a:cs typeface="Times New Roman" panose="02020603050405020304" charset="0"/>
              </a:rPr>
              <a:t>Step7: 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charset="0"/>
              </a:rPr>
              <a:t>we will create a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charset="0"/>
              </a:rPr>
              <a:t>struct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charset="0"/>
              </a:rPr>
              <a:t> which can take the details of the customer</a:t>
            </a:r>
            <a:endParaRPr kumimoji="0" lang="en-US" altLang="en-US" sz="9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1809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4" name="Picture 5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597" y="3853911"/>
            <a:ext cx="4038600" cy="207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57200" y="421386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6575425"/>
            <a:ext cx="12192000" cy="144463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168" name="文本框 104"/>
          <p:cNvSpPr txBox="1"/>
          <p:nvPr/>
        </p:nvSpPr>
        <p:spPr>
          <a:xfrm>
            <a:off x="58738" y="28575"/>
            <a:ext cx="1206500" cy="82994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4800" dirty="0" smtClean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0</a:t>
            </a:r>
            <a:r>
              <a:rPr lang="vi-VN" altLang="zh-CN" sz="4800" dirty="0" smtClean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3</a:t>
            </a:r>
            <a:endParaRPr lang="en-US" altLang="zh-CN" sz="4800" dirty="0">
              <a:solidFill>
                <a:srgbClr val="FFFFFF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6169" name="文本框 108"/>
          <p:cNvSpPr txBox="1"/>
          <p:nvPr/>
        </p:nvSpPr>
        <p:spPr>
          <a:xfrm>
            <a:off x="0" y="233362"/>
            <a:ext cx="3829050" cy="55308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vi-VN" altLang="zh-CN" sz="3000" dirty="0" smtClean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Design</a:t>
            </a:r>
            <a:endParaRPr lang="en-US" altLang="zh-CN" sz="3000" dirty="0">
              <a:solidFill>
                <a:srgbClr val="FFFFFF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grpSp>
        <p:nvGrpSpPr>
          <p:cNvPr id="6170" name="组合 29"/>
          <p:cNvGrpSpPr/>
          <p:nvPr/>
        </p:nvGrpSpPr>
        <p:grpSpPr>
          <a:xfrm flipH="1">
            <a:off x="4491038" y="228600"/>
            <a:ext cx="1117600" cy="523875"/>
            <a:chOff x="0" y="0"/>
            <a:chExt cx="766254" cy="340156"/>
          </a:xfrm>
        </p:grpSpPr>
        <p:sp>
          <p:nvSpPr>
            <p:cNvPr id="6171" name="等腰三角形 30"/>
            <p:cNvSpPr/>
            <p:nvPr/>
          </p:nvSpPr>
          <p:spPr>
            <a:xfrm rot="1162771">
              <a:off x="218470" y="0"/>
              <a:ext cx="547784" cy="168298"/>
            </a:xfrm>
            <a:prstGeom prst="triangle">
              <a:avLst>
                <a:gd name="adj" fmla="val 12787"/>
              </a:avLst>
            </a:prstGeom>
            <a:solidFill>
              <a:schemeClr val="bg1">
                <a:alpha val="20000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6172" name="等腰三角形 31"/>
            <p:cNvSpPr/>
            <p:nvPr/>
          </p:nvSpPr>
          <p:spPr>
            <a:xfrm rot="-152283">
              <a:off x="0" y="67714"/>
              <a:ext cx="711343" cy="198683"/>
            </a:xfrm>
            <a:prstGeom prst="triangle">
              <a:avLst>
                <a:gd name="adj" fmla="val 29236"/>
              </a:avLst>
            </a:prstGeom>
            <a:solidFill>
              <a:schemeClr val="bg1">
                <a:alpha val="59999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6173" name="等腰三角形 32"/>
            <p:cNvSpPr/>
            <p:nvPr/>
          </p:nvSpPr>
          <p:spPr>
            <a:xfrm rot="-173865" flipV="1">
              <a:off x="206065" y="265237"/>
              <a:ext cx="386573" cy="74919"/>
            </a:xfrm>
            <a:prstGeom prst="triangle">
              <a:avLst>
                <a:gd name="adj" fmla="val 0"/>
              </a:avLst>
            </a:prstGeom>
            <a:solidFill>
              <a:schemeClr val="bg1">
                <a:alpha val="89803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</p:grpSp>
      <p:pic>
        <p:nvPicPr>
          <p:cNvPr id="3081" name="Picture 5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737" y="1240457"/>
            <a:ext cx="5762625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5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737" y="4186237"/>
            <a:ext cx="5762625" cy="2162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>
            <a:lvl1pPr indent="1809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1809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GB" altLang="en-US" sz="13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NewRomanPSMT" charset="0"/>
                <a:ea typeface="Calibri" panose="020F0502020204030204" pitchFamily="34" charset="0"/>
                <a:cs typeface="Times New Roman" panose="02020603050405020304" charset="0"/>
              </a:rPr>
              <a:t>Step8:</a:t>
            </a:r>
            <a:r>
              <a:rPr kumimoji="0" lang="en-GB" altLang="en-US" sz="13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charset="0"/>
              </a:rPr>
              <a:t> </a:t>
            </a:r>
            <a:r>
              <a:rPr kumimoji="0" lang="en-GB" altLang="en-US" sz="13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NewRomanPSMT" charset="0"/>
                <a:ea typeface="Calibri" panose="020F0502020204030204" pitchFamily="34" charset="0"/>
                <a:cs typeface="Times New Roman" panose="02020603050405020304" charset="0"/>
              </a:rPr>
              <a:t>The insert function is to insert a node into the single list of Room</a:t>
            </a:r>
            <a:endParaRPr kumimoji="0" lang="en-US" altLang="en-US" sz="9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1809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717614" y="3712433"/>
            <a:ext cx="595086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>
            <a:lvl1pPr indent="180975">
              <a:tabLst>
                <a:tab pos="2028825" algn="l"/>
                <a:tab pos="2879725" algn="ct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tabLst>
                <a:tab pos="2028825" algn="l"/>
                <a:tab pos="2879725" algn="ct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tabLst>
                <a:tab pos="2028825" algn="l"/>
                <a:tab pos="2879725" algn="ct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tabLst>
                <a:tab pos="2028825" algn="l"/>
                <a:tab pos="2879725" algn="ct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tabLst>
                <a:tab pos="2028825" algn="l"/>
                <a:tab pos="2879725" algn="ct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>
              <a:tabLst>
                <a:tab pos="2028825" algn="l"/>
                <a:tab pos="2879725" algn="ct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>
              <a:tabLst>
                <a:tab pos="2028825" algn="l"/>
                <a:tab pos="2879725" algn="ct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>
              <a:tabLst>
                <a:tab pos="2028825" algn="l"/>
                <a:tab pos="2879725" algn="ct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>
              <a:tabLst>
                <a:tab pos="2028825" algn="l"/>
                <a:tab pos="2879725" algn="ct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1809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028825" algn="l"/>
                <a:tab pos="2879725" algn="ctr"/>
              </a:tabLst>
            </a:pPr>
            <a:endParaRPr kumimoji="0" lang="en-US" alt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1809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028825" algn="l"/>
                <a:tab pos="2879725" algn="ctr"/>
              </a:tabLst>
            </a:pPr>
            <a:r>
              <a:rPr kumimoji="0" lang="en-GB" altLang="en-US" sz="13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NewRomanPSMT" charset="0"/>
                <a:ea typeface="Calibri" panose="020F0502020204030204" pitchFamily="34" charset="0"/>
                <a:cs typeface="Times New Roman" panose="02020603050405020304" charset="0"/>
              </a:rPr>
              <a:t>Step9: The insert 1 function is to insert a node into the customer's single list</a:t>
            </a:r>
            <a:endParaRPr kumimoji="0" lang="en-US" altLang="en-US" sz="9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1809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028825" algn="l"/>
                <a:tab pos="2879725" algn="ctr"/>
              </a:tabLst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457200" y="52673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47736" y="740141"/>
            <a:ext cx="6096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  <a:latin typeface="TimesNewRomanPSMT"/>
                <a:ea typeface="Calibri" panose="020F0502020204030204" pitchFamily="34" charset="0"/>
                <a:cs typeface="Times New Roman" panose="02020603050405020304" charset="0"/>
              </a:rPr>
              <a:t>Step8:</a:t>
            </a:r>
            <a:r>
              <a:rPr lang="en-GB" sz="1400" dirty="0">
                <a:solidFill>
                  <a:schemeClr val="bg1"/>
                </a:solidFill>
                <a:latin typeface="Times New Roman" panose="02020603050405020304" charset="0"/>
                <a:ea typeface="Calibri" panose="020F0502020204030204" pitchFamily="34" charset="0"/>
              </a:rPr>
              <a:t> </a:t>
            </a:r>
            <a:r>
              <a:rPr lang="en-GB" sz="1400" dirty="0">
                <a:solidFill>
                  <a:schemeClr val="bg1"/>
                </a:solidFill>
                <a:latin typeface="TimesNewRomanPSMT"/>
                <a:ea typeface="Calibri" panose="020F0502020204030204" pitchFamily="34" charset="0"/>
                <a:cs typeface="Times New Roman" panose="02020603050405020304" charset="0"/>
              </a:rPr>
              <a:t>The insert function is to insert a node into the single list of Room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3738</Words>
  <Application>WPS Presentation</Application>
  <PresentationFormat>Widescreen</PresentationFormat>
  <Paragraphs>288</Paragraphs>
  <Slides>31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44" baseType="lpstr">
      <vt:lpstr>Arial</vt:lpstr>
      <vt:lpstr>SimSun</vt:lpstr>
      <vt:lpstr>Wingdings</vt:lpstr>
      <vt:lpstr>Calibri</vt:lpstr>
      <vt:lpstr>Times New Roman</vt:lpstr>
      <vt:lpstr>Wingdings</vt:lpstr>
      <vt:lpstr>TimesNewRomanPSMT</vt:lpstr>
      <vt:lpstr>Georgia</vt:lpstr>
      <vt:lpstr>TimesNewRomanPSMT</vt:lpstr>
      <vt:lpstr>Microsoft YaHei</vt:lpstr>
      <vt:lpstr>Arial Unicode MS</vt:lpstr>
      <vt:lpstr>Calibri Light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DELL</cp:lastModifiedBy>
  <cp:revision>23</cp:revision>
  <dcterms:created xsi:type="dcterms:W3CDTF">2015-06-22T08:47:00Z</dcterms:created>
  <dcterms:modified xsi:type="dcterms:W3CDTF">2022-06-02T14:05:18Z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1033-11.2.0.11130</vt:lpwstr>
  </property>
  <property fmtid="{D5CDD505-2E9C-101B-9397-08002B2CF9AE}" pid="3" name="ICV">
    <vt:lpwstr>3F02C381207E4E3B917587165961E160</vt:lpwstr>
  </property>
</Properties>
</file>