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0"/>
  </p:normalViewPr>
  <p:slideViewPr>
    <p:cSldViewPr snapToGrid="0">
      <p:cViewPr varScale="1">
        <p:scale>
          <a:sx n="117" d="100"/>
          <a:sy n="117" d="100"/>
        </p:scale>
        <p:origin x="184" y="4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55b8eef0a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55b8eef0a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55b8eef0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55b8eef0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5798cf55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5798cf55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55b8eef0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55b8eef0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55b8eef0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55b8eef0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55b8eef0a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55b8eef0a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55b8eef0a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55b8eef0a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55b8eef0a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55b8eef0a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55b8eef0a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55b8eef0a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1a5d1f5d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1a5d1f5d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55b8eef0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55b8eef0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55b8eef0a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55b8eef0a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55b8eef0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55b8eef0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5798cf5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5798cf5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55b8eef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55b8eef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55b8eef0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55b8eef0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55b8eef0a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55b8eef0a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health/breast-cancer-wisconsin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owardsdatascience.com/knn-3-coding-our-breast-cancer-classifier-503b804988f8" TargetMode="External"/><Relationship Id="rId5" Type="http://schemas.openxmlformats.org/officeDocument/2006/relationships/hyperlink" Target="https://www.cathealth.com/cat-care/testing/2504-fine-needle-aspiration-fna-in-cats" TargetMode="External"/><Relationship Id="rId4" Type="http://schemas.openxmlformats.org/officeDocument/2006/relationships/hyperlink" Target="https://gis.cdc.gov/Cancer/USCS/DataViz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Analysis:   Wisconsin Breast Cancer 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Brendan Kearney, Statistics in Bioinformatics 6200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Two-sample z-test, results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698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Z test statistic = 22.21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 err="1"/>
              <a:t>Z</a:t>
            </a:r>
            <a:r>
              <a:rPr lang="en" sz="2000" baseline="-25000" dirty="0" err="1"/>
              <a:t>crit</a:t>
            </a:r>
            <a:r>
              <a:rPr lang="en" sz="2000" dirty="0"/>
              <a:t> (α = 0.05) = 1.96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P-value = less than 0.0001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Conclusion</a:t>
            </a:r>
            <a:r>
              <a:rPr lang="en" sz="2000" b="1" dirty="0"/>
              <a:t>:</a:t>
            </a:r>
            <a:r>
              <a:rPr lang="en" sz="2000" dirty="0"/>
              <a:t> </a:t>
            </a:r>
            <a:r>
              <a:rPr lang="en" sz="2000" b="1" dirty="0"/>
              <a:t>Reject</a:t>
            </a:r>
            <a:r>
              <a:rPr lang="en" sz="2000" dirty="0"/>
              <a:t> the null hypothesis that </a:t>
            </a:r>
            <a:r>
              <a:rPr lang="en" sz="2000" dirty="0" err="1"/>
              <a:t>u</a:t>
            </a:r>
            <a:r>
              <a:rPr lang="en" sz="2000" baseline="-25000" dirty="0" err="1"/>
              <a:t>M</a:t>
            </a:r>
            <a:r>
              <a:rPr lang="en" sz="2000" dirty="0"/>
              <a:t> = </a:t>
            </a:r>
            <a:r>
              <a:rPr lang="en" sz="2000" dirty="0" err="1"/>
              <a:t>u</a:t>
            </a:r>
            <a:r>
              <a:rPr lang="en" sz="2000" baseline="-25000" dirty="0" err="1"/>
              <a:t>B</a:t>
            </a:r>
            <a:r>
              <a:rPr lang="en" sz="2000" dirty="0"/>
              <a:t> </a:t>
            </a:r>
            <a:endParaRPr sz="2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mean of malignant radius samples is greater than the mean of benign radius samples</a:t>
            </a:r>
            <a:endParaRPr dirty="0"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675" y="502263"/>
            <a:ext cx="3619500" cy="38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/>
        </p:nvSpPr>
        <p:spPr>
          <a:xfrm>
            <a:off x="5393425" y="4491525"/>
            <a:ext cx="31584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Benign - blue, Malignant - red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2: F test and Bartlett test</a:t>
            </a: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Scientific question: do the malignant and benign cancer samples have equal population variances?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H</a:t>
            </a:r>
            <a:r>
              <a:rPr lang="en" baseline="-25000" dirty="0"/>
              <a:t>0</a:t>
            </a:r>
            <a:r>
              <a:rPr lang="en" dirty="0"/>
              <a:t>: σ</a:t>
            </a:r>
            <a:r>
              <a:rPr lang="en" baseline="-25000" dirty="0"/>
              <a:t>M</a:t>
            </a:r>
            <a:r>
              <a:rPr lang="en" baseline="30000" dirty="0"/>
              <a:t>2</a:t>
            </a:r>
            <a:r>
              <a:rPr lang="en" dirty="0"/>
              <a:t> = σ</a:t>
            </a:r>
            <a:r>
              <a:rPr lang="en" baseline="-25000" dirty="0"/>
              <a:t>B</a:t>
            </a:r>
            <a:r>
              <a:rPr lang="en" baseline="30000" dirty="0"/>
              <a:t>2</a:t>
            </a: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H</a:t>
            </a:r>
            <a:r>
              <a:rPr lang="en" baseline="-25000" dirty="0"/>
              <a:t>a</a:t>
            </a:r>
            <a:r>
              <a:rPr lang="en" dirty="0"/>
              <a:t>: σ</a:t>
            </a:r>
            <a:r>
              <a:rPr lang="en" baseline="-25000" dirty="0"/>
              <a:t>M</a:t>
            </a:r>
            <a:r>
              <a:rPr lang="en" baseline="30000" dirty="0"/>
              <a:t>2</a:t>
            </a:r>
            <a:r>
              <a:rPr lang="en" dirty="0"/>
              <a:t> ≠ σ</a:t>
            </a:r>
            <a:r>
              <a:rPr lang="en" baseline="-25000" dirty="0"/>
              <a:t>B</a:t>
            </a:r>
            <a:r>
              <a:rPr lang="en" baseline="30000" dirty="0"/>
              <a:t>2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Malignant sample: mean = 17.463, σ</a:t>
            </a:r>
            <a:r>
              <a:rPr lang="en" baseline="30000" dirty="0"/>
              <a:t>2</a:t>
            </a:r>
            <a:r>
              <a:rPr lang="en" dirty="0"/>
              <a:t> = 10.26543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Benign sample: mean = 12.147, o</a:t>
            </a:r>
            <a:r>
              <a:rPr lang="en" baseline="30000" dirty="0"/>
              <a:t>2</a:t>
            </a:r>
            <a:r>
              <a:rPr lang="en" dirty="0"/>
              <a:t> = 3.170</a:t>
            </a:r>
            <a:endParaRPr baseline="30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Variance Test Results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11700" y="1102175"/>
            <a:ext cx="8520600" cy="34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 = σ</a:t>
            </a:r>
            <a:r>
              <a:rPr lang="en" baseline="-25000" dirty="0"/>
              <a:t>M</a:t>
            </a:r>
            <a:r>
              <a:rPr lang="en" baseline="30000" dirty="0"/>
              <a:t>2</a:t>
            </a:r>
            <a:r>
              <a:rPr lang="en" dirty="0"/>
              <a:t> / σ</a:t>
            </a:r>
            <a:r>
              <a:rPr lang="en" baseline="-25000" dirty="0"/>
              <a:t>B</a:t>
            </a:r>
            <a:r>
              <a:rPr lang="en" baseline="30000" dirty="0"/>
              <a:t>2</a:t>
            </a:r>
            <a:r>
              <a:rPr lang="en" dirty="0"/>
              <a:t> = 3.238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F-</a:t>
            </a:r>
            <a:r>
              <a:rPr lang="en" dirty="0" err="1"/>
              <a:t>crit</a:t>
            </a:r>
            <a:r>
              <a:rPr lang="en" baseline="-25000" dirty="0"/>
              <a:t>α=0.95/2, df1=211, df2=356</a:t>
            </a:r>
            <a:r>
              <a:rPr lang="en" dirty="0"/>
              <a:t> = 1.268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P-value = less than 0.0001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Conclusion: reject </a:t>
            </a:r>
            <a:r>
              <a:rPr lang="en" dirty="0"/>
              <a:t>the null hypothesis that the ratio of population variances is equal to one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F-test is extremely sensitive to non-normality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Bartlett Test Results</a:t>
            </a:r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311700" y="2816675"/>
            <a:ext cx="8520600" cy="17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Reject the null hypothesis. Because the p-value is not greater than 0.05, the variances are </a:t>
            </a:r>
            <a:r>
              <a:rPr lang="en" b="1" dirty="0"/>
              <a:t>significantly difference </a:t>
            </a:r>
            <a:r>
              <a:rPr lang="en" dirty="0"/>
              <a:t>from each other.</a:t>
            </a:r>
            <a:endParaRPr dirty="0"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400" y="1296250"/>
            <a:ext cx="5330525" cy="99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3: Linear Regression</a:t>
            </a: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49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Scientific question: is there a linear relationship between the compactness of a nucleus and its concavity?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Linear regression can be used on other features</a:t>
            </a:r>
            <a:endParaRPr dirty="0"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9413" y="1636700"/>
            <a:ext cx="528637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body" idx="1"/>
          </p:nvPr>
        </p:nvSpPr>
        <p:spPr>
          <a:xfrm>
            <a:off x="311700" y="1141589"/>
            <a:ext cx="4728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</a:t>
            </a:r>
            <a:r>
              <a:rPr lang="en" baseline="-25000" dirty="0"/>
              <a:t>0</a:t>
            </a:r>
            <a:r>
              <a:rPr lang="en" dirty="0"/>
              <a:t>: β</a:t>
            </a:r>
            <a:r>
              <a:rPr lang="en" baseline="-25000" dirty="0"/>
              <a:t>1</a:t>
            </a:r>
            <a:r>
              <a:rPr lang="en" dirty="0"/>
              <a:t> = 0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</a:t>
            </a:r>
            <a:r>
              <a:rPr lang="en" baseline="-25000" dirty="0"/>
              <a:t>a</a:t>
            </a:r>
            <a:r>
              <a:rPr lang="en" dirty="0"/>
              <a:t>: β</a:t>
            </a:r>
            <a:r>
              <a:rPr lang="en" baseline="-25000" dirty="0"/>
              <a:t>1</a:t>
            </a:r>
            <a:r>
              <a:rPr lang="en" dirty="0"/>
              <a:t> ≠ 0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y</a:t>
            </a:r>
            <a:r>
              <a:rPr lang="en" baseline="-25000" dirty="0" err="1"/>
              <a:t>i</a:t>
            </a:r>
            <a:r>
              <a:rPr lang="en" dirty="0"/>
              <a:t> = β</a:t>
            </a:r>
            <a:r>
              <a:rPr lang="en" baseline="-25000" dirty="0"/>
              <a:t>0</a:t>
            </a:r>
            <a:r>
              <a:rPr lang="en" dirty="0"/>
              <a:t> + β</a:t>
            </a:r>
            <a:r>
              <a:rPr lang="en" baseline="-25000" dirty="0"/>
              <a:t>1</a:t>
            </a:r>
            <a:r>
              <a:rPr lang="en" dirty="0"/>
              <a:t>x</a:t>
            </a:r>
            <a:r>
              <a:rPr lang="en" baseline="-25000" dirty="0"/>
              <a:t>i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 err="1"/>
              <a:t>y</a:t>
            </a:r>
            <a:r>
              <a:rPr lang="en" b="1" baseline="-25000" dirty="0" err="1"/>
              <a:t>i</a:t>
            </a:r>
            <a:r>
              <a:rPr lang="en" b="1" dirty="0"/>
              <a:t> = -0.196 + 2.959*x</a:t>
            </a:r>
            <a:r>
              <a:rPr lang="en" b="1" baseline="-25000" dirty="0"/>
              <a:t>i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test statistic (F = 212.3) is significantly greater than the critical value (F = 3.857) at α = 0.05, so we reject the null hypothesis that β</a:t>
            </a:r>
            <a:r>
              <a:rPr lang="en" baseline="-25000" dirty="0"/>
              <a:t>1</a:t>
            </a:r>
            <a:r>
              <a:rPr lang="en" dirty="0"/>
              <a:t> = 0.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Conclusion</a:t>
            </a:r>
            <a:r>
              <a:rPr lang="en" dirty="0"/>
              <a:t>: there is some linear relationship between x (smoothness) and y (concavity).</a:t>
            </a:r>
            <a:endParaRPr dirty="0"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9250" y="1141589"/>
            <a:ext cx="3352800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9250" y="3524239"/>
            <a:ext cx="1724025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Regression: smoothness vs concavity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875" y="1092000"/>
            <a:ext cx="636829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Test 1 (two sample z-test): are the population means of the cancer cell nuclei radiuses different in </a:t>
            </a:r>
            <a:r>
              <a:rPr lang="en" b="1" dirty="0"/>
              <a:t>benign</a:t>
            </a:r>
            <a:r>
              <a:rPr lang="en" dirty="0"/>
              <a:t> and </a:t>
            </a:r>
            <a:r>
              <a:rPr lang="en" b="1" dirty="0"/>
              <a:t>malignant</a:t>
            </a:r>
            <a:r>
              <a:rPr lang="en" dirty="0"/>
              <a:t> samples?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Conclusion</a:t>
            </a:r>
            <a:r>
              <a:rPr lang="en" dirty="0"/>
              <a:t>: Reject the null hypothesis that </a:t>
            </a:r>
            <a:r>
              <a:rPr lang="en" dirty="0" err="1"/>
              <a:t>u</a:t>
            </a:r>
            <a:r>
              <a:rPr lang="en" baseline="-25000" dirty="0" err="1"/>
              <a:t>M</a:t>
            </a:r>
            <a:r>
              <a:rPr lang="en" dirty="0"/>
              <a:t> = </a:t>
            </a:r>
            <a:r>
              <a:rPr lang="en" dirty="0" err="1"/>
              <a:t>u</a:t>
            </a:r>
            <a:r>
              <a:rPr lang="en" baseline="-25000" dirty="0" err="1"/>
              <a:t>B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Test 2 (variance tests): do the variances of the populations differ, using the same samples?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Conclusion</a:t>
            </a:r>
            <a:r>
              <a:rPr lang="en" dirty="0"/>
              <a:t>: Reject the null hypothesis that the variances are significantly difference from each other.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Test 3 (linear regression): does one feature (smoothness) correlate with another (concavity)?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Conclusion</a:t>
            </a:r>
            <a:r>
              <a:rPr lang="en" dirty="0"/>
              <a:t>: Reject the null hypothesis that β</a:t>
            </a:r>
            <a:r>
              <a:rPr lang="en" baseline="-25000" dirty="0"/>
              <a:t>1</a:t>
            </a:r>
            <a:r>
              <a:rPr lang="en" dirty="0"/>
              <a:t> = 0. There is some linear relationship between x (smoothness) and y (concavity).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9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Data set retrieved from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https://data.world/health/breast-cancer-wisconsin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</a:rPr>
              <a:t>Dr. William H. </a:t>
            </a:r>
            <a:r>
              <a:rPr lang="en" sz="1400" dirty="0" err="1">
                <a:solidFill>
                  <a:schemeClr val="dk1"/>
                </a:solidFill>
              </a:rPr>
              <a:t>Wolberg</a:t>
            </a:r>
            <a:r>
              <a:rPr lang="en" sz="1400" dirty="0">
                <a:solidFill>
                  <a:schemeClr val="dk1"/>
                </a:solidFill>
              </a:rPr>
              <a:t>, General Surgery Dept., University of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</a:rPr>
              <a:t>	Wisconsin,  Clinical Sciences Center, Madison, WI 53792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</a:rPr>
              <a:t>	</a:t>
            </a:r>
            <a:r>
              <a:rPr lang="en" sz="1400" dirty="0" err="1">
                <a:solidFill>
                  <a:schemeClr val="dk1"/>
                </a:solidFill>
              </a:rPr>
              <a:t>wolberg@eagle.surgery.wisc.edu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</a:rPr>
              <a:t>W. Nick Street, Computer Sciences Dept., University of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</a:rPr>
              <a:t>	Wisconsin, 1210 West Dayton St., Madison, WI 53706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</a:rPr>
              <a:t>	</a:t>
            </a:r>
            <a:r>
              <a:rPr lang="en" sz="1400" dirty="0" err="1">
                <a:solidFill>
                  <a:schemeClr val="dk1"/>
                </a:solidFill>
              </a:rPr>
              <a:t>street@cs.wisc.edu</a:t>
            </a:r>
            <a:r>
              <a:rPr lang="en" sz="1400" dirty="0">
                <a:solidFill>
                  <a:schemeClr val="dk1"/>
                </a:solidFill>
              </a:rPr>
              <a:t>  608-262-6619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err="1">
                <a:solidFill>
                  <a:schemeClr val="dk1"/>
                </a:solidFill>
              </a:rPr>
              <a:t>Olvi</a:t>
            </a:r>
            <a:r>
              <a:rPr lang="en" sz="1400" dirty="0">
                <a:solidFill>
                  <a:schemeClr val="dk1"/>
                </a:solidFill>
              </a:rPr>
              <a:t> L. </a:t>
            </a:r>
            <a:r>
              <a:rPr lang="en" sz="1400" dirty="0" err="1">
                <a:solidFill>
                  <a:schemeClr val="dk1"/>
                </a:solidFill>
              </a:rPr>
              <a:t>Mangasarian</a:t>
            </a:r>
            <a:r>
              <a:rPr lang="en" sz="1400" dirty="0">
                <a:solidFill>
                  <a:schemeClr val="dk1"/>
                </a:solidFill>
              </a:rPr>
              <a:t>, Computer Sciences Dept., University of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</a:rPr>
              <a:t>	Wisconsin, 1210 West Dayton St., Madison, WI 53706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</a:rPr>
              <a:t>	</a:t>
            </a:r>
            <a:r>
              <a:rPr lang="en" sz="1400" dirty="0" err="1">
                <a:solidFill>
                  <a:schemeClr val="dk1"/>
                </a:solidFill>
              </a:rPr>
              <a:t>olvi@cs.wisc.edu</a:t>
            </a:r>
            <a:r>
              <a:rPr lang="en" sz="1400" dirty="0">
                <a:solidFill>
                  <a:schemeClr val="dk1"/>
                </a:solidFill>
              </a:rPr>
              <a:t> 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Image Credits</a:t>
            </a:r>
            <a:endParaRPr sz="1100" b="1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Figure 1: </a:t>
            </a:r>
            <a:r>
              <a:rPr lang="en" sz="1200" u="sng" dirty="0">
                <a:solidFill>
                  <a:schemeClr val="hlink"/>
                </a:solidFill>
                <a:hlinkClick r:id="rId4"/>
              </a:rPr>
              <a:t>https://gis.cdc.gov/Cancer/USCS/DataViz.html</a:t>
            </a:r>
            <a:r>
              <a:rPr lang="en" sz="1200" u="sng">
                <a:solidFill>
                  <a:schemeClr val="hlink"/>
                </a:solidFill>
              </a:rPr>
              <a:t>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Figure 2: </a:t>
            </a:r>
            <a:r>
              <a:rPr lang="en" sz="1200" u="sng" dirty="0">
                <a:solidFill>
                  <a:schemeClr val="hlink"/>
                </a:solidFill>
                <a:hlinkClick r:id="rId5"/>
              </a:rPr>
              <a:t>https://www.cathealth.com/cat-care/testing/2504-fine-needle-aspiration-fna-in-cats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Figure 3: </a:t>
            </a:r>
            <a:r>
              <a:rPr lang="en" sz="1100" u="sng" dirty="0">
                <a:solidFill>
                  <a:schemeClr val="hlink"/>
                </a:solidFill>
                <a:hlinkClick r:id="rId6"/>
              </a:rPr>
              <a:t>https://towardsdatascience.com/knn-3-coding-our-breast-cancer-classifier-503b804988f8</a:t>
            </a:r>
            <a:endParaRPr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202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Breast cancer affected 130.3 out of 100,000 women in 2016 (CDC)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Second leading type of death from cancer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dirty="0"/>
              <a:t>Dataset samples collected in 1995</a:t>
            </a:r>
            <a:endParaRPr dirty="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1200" y="1152475"/>
            <a:ext cx="4931100" cy="291670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859575" y="4069175"/>
            <a:ext cx="33093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Figure 1.</a:t>
            </a:r>
            <a:r>
              <a:rPr lang="en">
                <a:solidFill>
                  <a:srgbClr val="FFFFFF"/>
                </a:solidFill>
              </a:rPr>
              <a:t> Breast cancer rates per 100,000 women, CDC</a:t>
            </a:r>
            <a:r>
              <a:rPr lang="en" baseline="-25000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Background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13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Title: </a:t>
            </a:r>
            <a:r>
              <a:rPr lang="en" b="1" dirty="0"/>
              <a:t>Wisconsin Diagnostic Breast Cancer (WDBC)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Features are computed from a digitized image of a fine needle aspirate (FNA) of a breast mass. 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Describe characteristics of the cell nuclei present in the image.</a:t>
            </a: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1300" y="1152475"/>
            <a:ext cx="3387900" cy="22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5529900" y="3545825"/>
            <a:ext cx="33093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Figure 2.</a:t>
            </a:r>
            <a:r>
              <a:rPr lang="en">
                <a:solidFill>
                  <a:srgbClr val="FFFFFF"/>
                </a:solidFill>
              </a:rPr>
              <a:t> Biopsy Procedure - Fine-Needle Aspiration.</a:t>
            </a:r>
            <a:r>
              <a:rPr lang="en" baseline="-25000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3749100" cy="15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Number of instances: 569 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Number of attributes: 32 (ID, diagnosis, 30 real-valued input features)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1) ID number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2) Diagnosis (M = malignant, B = benign)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3-32)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4202575" y="1017725"/>
            <a:ext cx="4782600" cy="23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</a:rPr>
              <a:t>Ten real-valued features are computed for each cell nucleus:</a:t>
            </a:r>
            <a:endParaRPr sz="12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</a:rPr>
              <a:t>a) radius (mean of distances from center to points on the perimeter)</a:t>
            </a:r>
            <a:endParaRPr sz="12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</a:rPr>
              <a:t>b) texture (standard deviation of gray-scale values)</a:t>
            </a:r>
            <a:endParaRPr sz="12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</a:rPr>
              <a:t>c) perimeter</a:t>
            </a:r>
            <a:endParaRPr sz="12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</a:rPr>
              <a:t>d) area</a:t>
            </a:r>
            <a:endParaRPr sz="12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</a:rPr>
              <a:t>e) smoothness (local variation in radius lengths)</a:t>
            </a:r>
            <a:endParaRPr sz="12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</a:rPr>
              <a:t>f) compactness (perimeter^2 / area - 1.0)</a:t>
            </a:r>
            <a:endParaRPr sz="12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</a:rPr>
              <a:t>g) concavity (severity of concave portions of the contour)</a:t>
            </a:r>
            <a:endParaRPr sz="12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</a:rPr>
              <a:t>h) concave points (number of concave portions of the contour)</a:t>
            </a:r>
            <a:endParaRPr sz="12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rgbClr val="FFFFFF"/>
                </a:solidFill>
              </a:rPr>
              <a:t>i</a:t>
            </a:r>
            <a:r>
              <a:rPr lang="en" sz="1200" dirty="0">
                <a:solidFill>
                  <a:srgbClr val="FFFFFF"/>
                </a:solidFill>
              </a:rPr>
              <a:t>) symmetry </a:t>
            </a:r>
            <a:endParaRPr sz="12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</a:rPr>
              <a:t>j) fractal dimension ("coastline approximation" - 1)</a:t>
            </a:r>
            <a:endParaRPr sz="12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" y="3765575"/>
            <a:ext cx="8782050" cy="657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6"/>
          <p:cNvCxnSpPr/>
          <p:nvPr/>
        </p:nvCxnSpPr>
        <p:spPr>
          <a:xfrm flipH="1">
            <a:off x="1675800" y="2465375"/>
            <a:ext cx="180600" cy="17016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Question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724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the features of the nuclei measurements statistically differ between malignant (M) and benign (B) breast cancer cells?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Choose one continuous feature for all three tests - </a:t>
            </a:r>
            <a:r>
              <a:rPr lang="en" i="1" dirty="0" err="1"/>
              <a:t>mean_radius</a:t>
            </a:r>
            <a:endParaRPr i="1" dirty="0"/>
          </a:p>
        </p:txBody>
      </p:sp>
      <p:sp>
        <p:nvSpPr>
          <p:cNvPr id="87" name="Google Shape;87;p17"/>
          <p:cNvSpPr txBox="1"/>
          <p:nvPr/>
        </p:nvSpPr>
        <p:spPr>
          <a:xfrm>
            <a:off x="2861475" y="4294850"/>
            <a:ext cx="33093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Figure 3.</a:t>
            </a:r>
            <a:r>
              <a:rPr lang="en">
                <a:solidFill>
                  <a:srgbClr val="FFFFFF"/>
                </a:solidFill>
              </a:rPr>
              <a:t> Smears with benign (left) and malignant (right) diagnoses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250" y="2445663"/>
            <a:ext cx="561975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0: Normality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Conclusion</a:t>
            </a:r>
            <a:r>
              <a:rPr lang="en" dirty="0"/>
              <a:t>: Radius of malignant p-value is less than 0.05, so cannot assume normality. Benign sample is normal.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However, the central limit theorem allows for parametric tests if n is large enough (n &gt; 30)</a:t>
            </a:r>
            <a:endParaRPr dirty="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0981" y="1554400"/>
            <a:ext cx="2242419" cy="70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075" y="1554400"/>
            <a:ext cx="2186175" cy="7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1: Two-sample z-test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Compare the population means of two samples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Assumptions: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samples must be independent from one another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samples must be normally distributed or n &gt; 30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95% significance, two-tailed test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H</a:t>
            </a:r>
            <a:r>
              <a:rPr lang="en" b="1" baseline="-25000" dirty="0"/>
              <a:t>0</a:t>
            </a:r>
            <a:r>
              <a:rPr lang="en" b="1" dirty="0"/>
              <a:t>: </a:t>
            </a:r>
            <a:r>
              <a:rPr lang="en" b="1" dirty="0" err="1"/>
              <a:t>u</a:t>
            </a:r>
            <a:r>
              <a:rPr lang="en" b="1" baseline="-25000" dirty="0" err="1"/>
              <a:t>M</a:t>
            </a:r>
            <a:r>
              <a:rPr lang="en" b="1" dirty="0"/>
              <a:t> - </a:t>
            </a:r>
            <a:r>
              <a:rPr lang="en" b="1" dirty="0" err="1"/>
              <a:t>u</a:t>
            </a:r>
            <a:r>
              <a:rPr lang="en" b="1" baseline="-25000" dirty="0" err="1"/>
              <a:t>B</a:t>
            </a:r>
            <a:r>
              <a:rPr lang="en" b="1" dirty="0"/>
              <a:t> = 0</a:t>
            </a:r>
            <a:r>
              <a:rPr lang="en" dirty="0"/>
              <a:t>, there is no different between malignant and benign means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H</a:t>
            </a:r>
            <a:r>
              <a:rPr lang="en" b="1" baseline="-25000" dirty="0"/>
              <a:t>a</a:t>
            </a:r>
            <a:r>
              <a:rPr lang="en" b="1" dirty="0"/>
              <a:t>: </a:t>
            </a:r>
            <a:r>
              <a:rPr lang="en" b="1" dirty="0" err="1"/>
              <a:t>u</a:t>
            </a:r>
            <a:r>
              <a:rPr lang="en" b="1" baseline="-25000" dirty="0" err="1"/>
              <a:t>M</a:t>
            </a:r>
            <a:r>
              <a:rPr lang="en" b="1" dirty="0"/>
              <a:t> - </a:t>
            </a:r>
            <a:r>
              <a:rPr lang="en" b="1" dirty="0" err="1"/>
              <a:t>u</a:t>
            </a:r>
            <a:r>
              <a:rPr lang="en" b="1" baseline="-25000" dirty="0" err="1"/>
              <a:t>B</a:t>
            </a:r>
            <a:r>
              <a:rPr lang="en" b="1" dirty="0"/>
              <a:t> ≠ 0</a:t>
            </a:r>
            <a:r>
              <a:rPr lang="en" dirty="0"/>
              <a:t>, there is a difference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Mean (x-bar) of radius-malignant: 17.46, n = 212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Mean (x-bar) of radius-benign: 12.15, n = 357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Two-sample z-test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00" y="1027013"/>
            <a:ext cx="4305300" cy="38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17725"/>
            <a:ext cx="4305300" cy="3895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4250"/>
            <a:ext cx="8520600" cy="4774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1000</Words>
  <Application>Microsoft Macintosh PowerPoint</Application>
  <PresentationFormat>On-screen Show (16:9)</PresentationFormat>
  <Paragraphs>109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Simple Dark</vt:lpstr>
      <vt:lpstr>Dataset Analysis:   Wisconsin Breast Cancer </vt:lpstr>
      <vt:lpstr>Background</vt:lpstr>
      <vt:lpstr>Dataset Background</vt:lpstr>
      <vt:lpstr>Dataset Description</vt:lpstr>
      <vt:lpstr>Main Question</vt:lpstr>
      <vt:lpstr>Test 0: Normality</vt:lpstr>
      <vt:lpstr>Test 1: Two-sample z-test  </vt:lpstr>
      <vt:lpstr>Two-sample z-test</vt:lpstr>
      <vt:lpstr>PowerPoint Presentation</vt:lpstr>
      <vt:lpstr>Two-sample z-test, results </vt:lpstr>
      <vt:lpstr>Test 2: F test and Bartlett test</vt:lpstr>
      <vt:lpstr>Population Variance Test Results</vt:lpstr>
      <vt:lpstr>Bartlett Test Results</vt:lpstr>
      <vt:lpstr>Test 3: Linear Regression</vt:lpstr>
      <vt:lpstr>Linear Regression</vt:lpstr>
      <vt:lpstr>Linear Regression: smoothness vs concavity</vt:lpstr>
      <vt:lpstr>Conclusions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 Analysis:   Wisconsin Breast Cancer </dc:title>
  <cp:lastModifiedBy>Brendan Kearney</cp:lastModifiedBy>
  <cp:revision>2</cp:revision>
  <dcterms:modified xsi:type="dcterms:W3CDTF">2019-11-21T04:09:55Z</dcterms:modified>
</cp:coreProperties>
</file>