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68" r:id="rId15"/>
    <p:sldId id="270" r:id="rId16"/>
    <p:sldId id="273" r:id="rId17"/>
    <p:sldId id="272" r:id="rId18"/>
    <p:sldId id="274" r:id="rId19"/>
    <p:sldId id="275" r:id="rId20"/>
    <p:sldId id="277" r:id="rId21"/>
    <p:sldId id="278" r:id="rId22"/>
    <p:sldId id="279" r:id="rId23"/>
    <p:sldId id="280" r:id="rId24"/>
    <p:sldId id="281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213" autoAdjust="0"/>
    <p:restoredTop sz="94660"/>
  </p:normalViewPr>
  <p:slideViewPr>
    <p:cSldViewPr snapToGrid="0">
      <p:cViewPr varScale="1">
        <p:scale>
          <a:sx n="81" d="100"/>
          <a:sy n="81" d="100"/>
        </p:scale>
        <p:origin x="192" y="8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2-22T04:43:26.879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ignorePressure" value="1"/>
    </inkml:brush>
  </inkml:definitions>
  <inkml:traceGroup>
    <inkml:annotationXML>
      <emma:emma xmlns:emma="http://www.w3.org/2003/04/emma" version="1.0">
        <emma:interpretation id="{274EB7C2-F478-42DE-A737-8E7961891A72}" emma:medium="tactile" emma:mode="ink">
          <msink:context xmlns:msink="http://schemas.microsoft.com/ink/2010/main" type="writingRegion" rotatedBoundingBox="7301,8778 10638,8778 10638,10557 7301,10557"/>
        </emma:interpretation>
      </emma:emma>
    </inkml:annotationXML>
    <inkml:traceGroup>
      <inkml:annotationXML>
        <emma:emma xmlns:emma="http://www.w3.org/2003/04/emma" version="1.0">
          <emma:interpretation id="{E6CE279F-67EC-451B-9243-55686B0DA49D}" emma:medium="tactile" emma:mode="ink">
            <msink:context xmlns:msink="http://schemas.microsoft.com/ink/2010/main" type="paragraph" rotatedBoundingBox="7301,8778 10638,8778 10638,10557 7301,1055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0D2F0E7-4308-4B9D-B2D4-1C639B71AD56}" emma:medium="tactile" emma:mode="ink">
              <msink:context xmlns:msink="http://schemas.microsoft.com/ink/2010/main" type="line" rotatedBoundingBox="7301,8778 10638,8778 10638,10557 7301,10557"/>
            </emma:interpretation>
          </emma:emma>
        </inkml:annotationXML>
        <inkml:traceGroup>
          <inkml:annotationXML>
            <emma:emma xmlns:emma="http://www.w3.org/2003/04/emma" version="1.0">
              <emma:interpretation id="{FB8409AE-6506-47F4-8465-34BBBEBF3730}" emma:medium="tactile" emma:mode="ink">
                <msink:context xmlns:msink="http://schemas.microsoft.com/ink/2010/main" type="inkWord" rotatedBoundingBox="7716,8286 10846,10123 10429,10834 7299,8997"/>
              </emma:interpretation>
              <emma:one-of disjunction-type="recognition" id="oneOf0">
                <emma:interpretation id="interp0" emma:lang="en-US" emma:confidence="0">
                  <emma:literal>to</emma:literal>
                </emma:interpretation>
                <emma:interpretation id="interp1" emma:lang="en-US" emma:confidence="0">
                  <emma:literal>to.</emma:literal>
                </emma:interpretation>
                <emma:interpretation id="interp2" emma:lang="en-US" emma:confidence="0">
                  <emma:literal>fit</emma:literal>
                </emma:interpretation>
                <emma:interpretation id="interp3" emma:lang="en-US" emma:confidence="0">
                  <emma:literal>ate</emma:literal>
                </emma:interpretation>
                <emma:interpretation id="interp4" emma:lang="en-US" emma:confidence="0">
                  <emma:literal>ate.</emma:literal>
                </emma:interpretation>
              </emma:one-of>
            </emma:emma>
          </inkml:annotationXML>
          <inkml:trace contextRef="#ctx0" brushRef="#br0">-2470-988,'6'0,"14"0,3-12,11-4,-2-11,7-1,8 4,-4-6,3 3,6 5,6 7,4 6,5 4,2 3,2 2,1 1,0 0,-13 13,-3 3,-12 10,-2 2,-7 7,2-2,-5 5,3-4,9-9,-4 5,4-5,-6 7,-10 9,4-3,7-7,-3 2,-7 8,3-4,-4 4,6-5,-3-9</inkml:trace>
          <inkml:trace contextRef="#ctx0" brushRef="#br0" timeOffset="2311">-1235-494,'12'0,"15"0,17 0,11 0,9 0,6 0,2 0,-10 0</inkml:trace>
          <inkml:trace contextRef="#ctx0" brushRef="#br0" timeOffset="3847">-847-988,'0'12,"0"16,0 16,0 11,0 9,0 6,0 2,0 2,0-13</inkml:trace>
          <inkml:trace contextRef="#ctx0" brushRef="#br0" timeOffset="7881">0 0,'0'12,"0"16,0 15,0 13,0 8,6-7,2 0,0 1,10-8,2-2,10-8,12-11,10-11,9-8,6-6,3-4,3-1,-13-13,-15-16,-4-3,-8-8,-11-9,-8-7,5 5,-1-1,-3 10,-4 11</inkml:trace>
          <inkml:trace contextRef="#ctx0" brushRef="#br0" timeOffset="9251">423 281,'6'0,"14"0,3-12,10-4,12 1,-2-9,3-1,6 5,-5 5</inkml:trace>
          <inkml:trace contextRef="#ctx0" brushRef="#br0" timeOffset="11946">776 141,'0'12,"0"16,0 15,6 1,2 4,12-6,2 3,-2 4,-5-5</inkml:trace>
        </inkml:traceGroup>
      </inkml:traceGroup>
    </inkml:traceGroup>
  </inkml:traceGroup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02E18-A7E7-4E15-B885-B8DFB598FD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EBE29E-5EF0-4741-97C9-055211FE14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6FBCC8-C754-4AFE-AC00-15A76322C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91885-BE5E-45AC-ACCE-4FE86AFBE584}" type="datetimeFigureOut">
              <a:rPr lang="en-US" smtClean="0"/>
              <a:t>2/23/18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B672FB-EE53-4A9D-8A9F-857599DD5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5AB046-ED79-46AB-ABA1-FF6C9987D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A457D-1EC8-4477-9358-F572A1FDD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34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AFF3F-FC82-4F0F-909F-10906C61F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76F424-71FC-424C-886F-3977957048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EAC31C-94C7-4A3E-BC84-B33C899FC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91885-BE5E-45AC-ACCE-4FE86AFBE584}" type="datetimeFigureOut">
              <a:rPr lang="en-US" smtClean="0"/>
              <a:t>2/23/18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961A8D-C39C-4940-B56B-D479E64CE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89B023-E16A-42EC-BCAC-966FBB821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A457D-1EC8-4477-9358-F572A1FDD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260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A957B3-7C45-4027-9934-986DD04461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DDD0A0-F30D-47BE-8ABC-88B67FD7E5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98E662-9992-46A2-B15F-A541A8AEB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91885-BE5E-45AC-ACCE-4FE86AFBE584}" type="datetimeFigureOut">
              <a:rPr lang="en-US" smtClean="0"/>
              <a:t>2/23/18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36606F-FA3C-4782-9CD6-891E58106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86F8AF-2860-4EE6-99E6-9CD84C3F1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A457D-1EC8-4477-9358-F572A1FDD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662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256CB-24BE-486A-8988-2A5318724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6D2608-78F7-4DFB-BA8B-0CE9BFAC42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8CCF32-7FC0-4928-90DB-73DB2BE0A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91885-BE5E-45AC-ACCE-4FE86AFBE584}" type="datetimeFigureOut">
              <a:rPr lang="en-US" smtClean="0"/>
              <a:t>2/23/18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F69781-F70F-405F-879E-738139200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5401B-F107-47B8-A24F-BD49B25B1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A457D-1EC8-4477-9358-F572A1FDD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485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C1A7A-3137-4E47-8143-5FFF38A6D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43EDF3-2BD5-4913-BE32-07E99CD3AB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ABF320-4B52-46DA-BF98-22B992D5E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91885-BE5E-45AC-ACCE-4FE86AFBE584}" type="datetimeFigureOut">
              <a:rPr lang="en-US" smtClean="0"/>
              <a:t>2/23/18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2B360E-0787-44D5-A697-988EF9581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BF8F55-1378-426C-9531-2EB0D5E08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A457D-1EC8-4477-9358-F572A1FDD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46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7F0C2-B63C-4962-B80E-4F7947845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FD30DC-F901-47D7-AA8A-E33E913119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4C427B-FBD5-4496-A8EB-87E98CB25D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DCC261-CC5A-41D7-AB90-D15AC2137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91885-BE5E-45AC-ACCE-4FE86AFBE584}" type="datetimeFigureOut">
              <a:rPr lang="en-US" smtClean="0"/>
              <a:t>2/23/18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1EE590-3DE9-4D77-B057-5451DBC03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872693-4D8E-4D42-803D-2BB3B7966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A457D-1EC8-4477-9358-F572A1FDD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285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89296-B4D9-4B57-B07B-F2A5F1846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1E9061-1A6C-4F95-9E42-00B80F5A8B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8C9F66-E904-4838-8E2A-39FD65FBCD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B536DE-9137-4E1D-B9B7-68F536890E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F0AEA2-E81B-4B3C-89DC-42D8E6CD88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526AD7-F71A-4871-B479-1502BDAEA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91885-BE5E-45AC-ACCE-4FE86AFBE584}" type="datetimeFigureOut">
              <a:rPr lang="en-US" smtClean="0"/>
              <a:t>2/23/18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C8C58F-CB7D-4D32-AFDB-2FC00ABB4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1E4A32-8F2A-4BF7-8E0D-17C9D46C1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A457D-1EC8-4477-9358-F572A1FDD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975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C9211-B910-455B-A649-76DFA9C5D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EFE0AB-2045-4502-A731-46FE444B1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91885-BE5E-45AC-ACCE-4FE86AFBE584}" type="datetimeFigureOut">
              <a:rPr lang="en-US" smtClean="0"/>
              <a:t>2/23/18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1F4795-C062-4617-AA94-5300A7AE3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89AA00-BF8E-4494-93F5-3903CFAF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A457D-1EC8-4477-9358-F572A1FDD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781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5A5DA6-8BBA-4473-ADE4-0380283F4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91885-BE5E-45AC-ACCE-4FE86AFBE584}" type="datetimeFigureOut">
              <a:rPr lang="en-US" smtClean="0"/>
              <a:t>2/23/18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F9F800-C994-4C8F-91D6-2F89FAC62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3F2C88-0A6C-4E62-905A-DC0A78CF0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A457D-1EC8-4477-9358-F572A1FDD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262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16A60-AAB5-40BC-A834-56885FFAD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2C20CE-457C-4EC0-B325-14DF0799FE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DB0F1B-992B-4DED-82DE-17BA80D240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3B32C5-3BC4-46A8-AFAC-D299E4DD8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91885-BE5E-45AC-ACCE-4FE86AFBE584}" type="datetimeFigureOut">
              <a:rPr lang="en-US" smtClean="0"/>
              <a:t>2/23/18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50AD93-8EF9-4D57-BF84-B5608EAEB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257C7F-C313-4540-ADAE-F07B789AB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A457D-1EC8-4477-9358-F572A1FDD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415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F7C18-CEE6-4C28-99CC-A954C5C0A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C469EA-0C84-491C-8C59-E6D8399383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7EC1D9-2F8B-4255-AAE8-96EE8CF74B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E0E6AA-857D-4E91-9148-D3C48AE46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91885-BE5E-45AC-ACCE-4FE86AFBE584}" type="datetimeFigureOut">
              <a:rPr lang="en-US" smtClean="0"/>
              <a:t>2/23/18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E7E03C-5BE2-4CDD-8F85-874F25385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A291B8-1362-4C73-AD66-7C97B02F5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A457D-1EC8-4477-9358-F572A1FDD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000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FA3816-BC8A-4A08-96E4-9D8608243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D7B851-59B6-4CE5-9F4D-D7613C45A3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ADF915-5DF3-48AF-A211-E223A7CAA5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391885-BE5E-45AC-ACCE-4FE86AFBE584}" type="datetimeFigureOut">
              <a:rPr lang="en-US" smtClean="0"/>
              <a:t>2/23/18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4EA4C6-424A-46AE-840B-0FA4C4FA13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E1AD46-17C7-404E-A82C-8207A5E706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6A457D-1EC8-4477-9358-F572A1FDD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947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orcid.org/0000-0002-2615-6914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4C0F9-3595-4490-A8C0-41F09DBF4B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7446" y="616857"/>
            <a:ext cx="9144000" cy="2387600"/>
          </a:xfrm>
        </p:spPr>
        <p:txBody>
          <a:bodyPr>
            <a:normAutofit/>
          </a:bodyPr>
          <a:lstStyle/>
          <a:p>
            <a:r>
              <a:rPr lang="en-US" sz="3200" b="1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Phosphate Promotes the Recovery of </a:t>
            </a:r>
            <a:r>
              <a:rPr lang="en-US" sz="3200" b="1" i="1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Mycobacterium tuberculosis</a:t>
            </a:r>
            <a:r>
              <a:rPr lang="en-US" sz="3200" b="1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 β-Lactamase from Clavulanic Acid Inhibition</a:t>
            </a:r>
            <a:br>
              <a:rPr lang="en-US" sz="3200" b="1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</a:br>
            <a:br>
              <a:rPr lang="en-US" sz="3200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</a:br>
            <a:endParaRPr lang="en-US" sz="3200" dirty="0"/>
          </a:p>
        </p:txBody>
      </p:sp>
      <p:pic>
        <p:nvPicPr>
          <p:cNvPr id="1036" name="Picture 12" descr="https://pubs.acs.org/templates/jsp/images/orcid.png">
            <a:hlinkClick r:id="rId2"/>
            <a:extLst>
              <a:ext uri="{FF2B5EF4-FFF2-40B4-BE49-F238E27FC236}">
                <a16:creationId xmlns:a16="http://schemas.microsoft.com/office/drawing/2014/main" id="{11EFBCF7-5028-4248-8B54-B98ED8FFEF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7875" y="-433388"/>
            <a:ext cx="1524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63C4CDA-7934-419E-84BF-39C6D4FA1FB8}"/>
              </a:ext>
            </a:extLst>
          </p:cNvPr>
          <p:cNvSpPr txBox="1"/>
          <p:nvPr/>
        </p:nvSpPr>
        <p:spPr>
          <a:xfrm>
            <a:off x="667868" y="2439680"/>
            <a:ext cx="7158446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Wouter </a:t>
            </a:r>
            <a:r>
              <a:rPr lang="en-US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Elings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†, Raffaella Tassoni†, Steven A. van der </a:t>
            </a:r>
            <a:r>
              <a:rPr lang="en-US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Schoot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 Wendy </a:t>
            </a:r>
            <a:r>
              <a:rPr lang="en-US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Luu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 Josef P. </a:t>
            </a:r>
            <a:r>
              <a:rPr lang="en-US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Kynast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 Lin Dai, </a:t>
            </a:r>
            <a:r>
              <a:rPr lang="en-US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Anneloes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J. Blok, Monika Timmer, Bogdan I. </a:t>
            </a:r>
            <a:r>
              <a:rPr lang="en-US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Florea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Navraj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S. </a:t>
            </a:r>
            <a:r>
              <a:rPr lang="en-US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Pannu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 Marcellus </a:t>
            </a:r>
            <a:r>
              <a:rPr lang="en-US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Ubbink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*   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Leiden Institute of Chemistry, Leiden University,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Einsteinweg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55, Leiden, The Netherlands</a:t>
            </a:r>
          </a:p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b="0" i="1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Biochemistry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, </a:t>
            </a:r>
            <a:r>
              <a:rPr lang="en-US" sz="1200" b="1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2017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, </a:t>
            </a:r>
            <a:r>
              <a:rPr lang="en-US" sz="1200" b="0" i="1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56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 (47), pp 6257–6267</a:t>
            </a:r>
          </a:p>
          <a:p>
            <a:r>
              <a:rPr lang="en-US" sz="1200" b="1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DOI: 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10.1021/acs.biochem.7b00556</a:t>
            </a:r>
          </a:p>
          <a:p>
            <a:r>
              <a:rPr lang="en-US" sz="1200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Publication Date (Web): October 31, 2017</a:t>
            </a:r>
          </a:p>
          <a:p>
            <a:r>
              <a:rPr lang="en-US" sz="1200" b="1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Copyright © 2017 American Chemical Society</a:t>
            </a:r>
          </a:p>
          <a:p>
            <a:endParaRPr lang="en-US" sz="1200" b="1" dirty="0">
              <a:solidFill>
                <a:srgbClr val="000000"/>
              </a:solidFill>
              <a:latin typeface="Helvetica" panose="020B0604020202020204" pitchFamily="34" charset="0"/>
            </a:endParaRPr>
          </a:p>
          <a:p>
            <a:endParaRPr lang="en-US" sz="1200" b="1" i="0" dirty="0">
              <a:solidFill>
                <a:srgbClr val="000000"/>
              </a:solidFill>
              <a:effectLst/>
              <a:latin typeface="Helvetica" panose="020B0604020202020204" pitchFamily="34" charset="0"/>
            </a:endParaRPr>
          </a:p>
          <a:p>
            <a:endParaRPr lang="en-US" sz="1200" b="1" dirty="0">
              <a:solidFill>
                <a:srgbClr val="000000"/>
              </a:solidFill>
              <a:latin typeface="Helvetica" panose="020B0604020202020204" pitchFamily="34" charset="0"/>
            </a:endParaRPr>
          </a:p>
          <a:p>
            <a:endParaRPr lang="en-US" sz="1200" b="1" dirty="0">
              <a:solidFill>
                <a:srgbClr val="000000"/>
              </a:solidFill>
              <a:latin typeface="Helvetica" panose="020B0604020202020204" pitchFamily="34" charset="0"/>
            </a:endParaRPr>
          </a:p>
          <a:p>
            <a:endParaRPr lang="en-US" sz="1200" b="1" i="0" dirty="0">
              <a:solidFill>
                <a:srgbClr val="000000"/>
              </a:solidFill>
              <a:effectLst/>
              <a:latin typeface="Helvetica" panose="020B0604020202020204" pitchFamily="34" charset="0"/>
            </a:endParaRPr>
          </a:p>
          <a:p>
            <a:r>
              <a:rPr lang="en-US" sz="3600" b="1" dirty="0">
                <a:solidFill>
                  <a:srgbClr val="000000"/>
                </a:solidFill>
                <a:latin typeface="Helvetica" panose="020B0604020202020204" pitchFamily="34" charset="0"/>
              </a:rPr>
              <a:t>Brendan Kearney</a:t>
            </a:r>
            <a:endParaRPr lang="en-US" sz="2000" b="1" i="0" dirty="0">
              <a:solidFill>
                <a:srgbClr val="000000"/>
              </a:solidFill>
              <a:effectLst/>
              <a:latin typeface="Helvetica" panose="020B0604020202020204" pitchFamily="34" charset="0"/>
            </a:endParaRPr>
          </a:p>
          <a:p>
            <a:r>
              <a:rPr lang="en-US" sz="240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February 23, 2018</a:t>
            </a:r>
          </a:p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000" dirty="0"/>
          </a:p>
        </p:txBody>
      </p:sp>
      <p:pic>
        <p:nvPicPr>
          <p:cNvPr id="1038" name="Picture 14" descr="Image result for β-Lactamase protein">
            <a:extLst>
              <a:ext uri="{FF2B5EF4-FFF2-40B4-BE49-F238E27FC236}">
                <a16:creationId xmlns:a16="http://schemas.microsoft.com/office/drawing/2014/main" id="{708BB8B9-1649-41D7-A782-3B9681FF5B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4644" y="2505379"/>
            <a:ext cx="4098832" cy="2863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1E51991-C8FD-4AA7-8D77-8035E5A51300}"/>
              </a:ext>
            </a:extLst>
          </p:cNvPr>
          <p:cNvSpPr txBox="1"/>
          <p:nvPr/>
        </p:nvSpPr>
        <p:spPr>
          <a:xfrm>
            <a:off x="7826314" y="5368834"/>
            <a:ext cx="33554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ß-lactamase</a:t>
            </a:r>
          </a:p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source: </a:t>
            </a:r>
          </a:p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http://www.bioinfo.de/isb/1998/01/0008/</a:t>
            </a:r>
          </a:p>
        </p:txBody>
      </p:sp>
    </p:spTree>
    <p:extLst>
      <p:ext uri="{BB962C8B-B14F-4D97-AF65-F5344CB8AC3E}">
        <p14:creationId xmlns:p14="http://schemas.microsoft.com/office/powerpoint/2010/main" val="15794228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F6385-D43E-4A14-86A3-50624F36B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>
                <a:latin typeface="Helvetica" panose="020B0604020202020204" pitchFamily="34" charset="0"/>
                <a:cs typeface="Helvetica" panose="020B0604020202020204" pitchFamily="34" charset="0"/>
              </a:rPr>
              <a:t>Methods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D4A4A28-B1A4-4BC7-B89A-087926F20571}"/>
              </a:ext>
            </a:extLst>
          </p:cNvPr>
          <p:cNvSpPr txBox="1">
            <a:spLocks/>
          </p:cNvSpPr>
          <p:nvPr/>
        </p:nvSpPr>
        <p:spPr>
          <a:xfrm>
            <a:off x="838200" y="1521841"/>
            <a:ext cx="4933013" cy="18587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Production</a:t>
            </a:r>
          </a:p>
          <a:p>
            <a:pPr>
              <a:lnSpc>
                <a:spcPct val="1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Expression of blaC induced on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E. coli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cell culture</a:t>
            </a:r>
            <a:endParaRPr lang="en-US" b="0" dirty="0">
              <a:solidFill>
                <a:srgbClr val="000000"/>
              </a:solidFill>
              <a:effectLst/>
              <a:latin typeface="Helvetica" panose="020B0604020202020204" pitchFamily="34" charset="0"/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rgbClr val="000000"/>
              </a:solidFill>
              <a:latin typeface="Helvetica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dirty="0">
              <a:solidFill>
                <a:srgbClr val="000000"/>
              </a:solidFill>
              <a:latin typeface="Helvetica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D49F870-4CB2-47B0-859D-9C668E3201A9}"/>
              </a:ext>
            </a:extLst>
          </p:cNvPr>
          <p:cNvSpPr txBox="1"/>
          <p:nvPr/>
        </p:nvSpPr>
        <p:spPr>
          <a:xfrm>
            <a:off x="6843799" y="5416755"/>
            <a:ext cx="31921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Image:</a:t>
            </a:r>
          </a:p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http://technologyinscience.blogspot.com/2011/09/gel-filtration-chromatography-gf-size.html</a:t>
            </a:r>
          </a:p>
        </p:txBody>
      </p:sp>
      <p:pic>
        <p:nvPicPr>
          <p:cNvPr id="13314" name="Picture 2" descr="Image result for e coli culture">
            <a:extLst>
              <a:ext uri="{FF2B5EF4-FFF2-40B4-BE49-F238E27FC236}">
                <a16:creationId xmlns:a16="http://schemas.microsoft.com/office/drawing/2014/main" id="{AB365433-6EAA-4932-98F9-871D84C2B8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925" y="3380921"/>
            <a:ext cx="3472661" cy="2312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6" name="Picture 4" descr="Image result for size exclusion chromatography">
            <a:extLst>
              <a:ext uri="{FF2B5EF4-FFF2-40B4-BE49-F238E27FC236}">
                <a16:creationId xmlns:a16="http://schemas.microsoft.com/office/drawing/2014/main" id="{319D36C2-E1D5-4901-80DE-6533EF5C3C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3799" y="4026711"/>
            <a:ext cx="2535238" cy="1261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BEE6AE3-0BE5-450D-9719-DFBC1CAEF421}"/>
              </a:ext>
            </a:extLst>
          </p:cNvPr>
          <p:cNvSpPr txBox="1"/>
          <p:nvPr/>
        </p:nvSpPr>
        <p:spPr>
          <a:xfrm>
            <a:off x="1500215" y="5693754"/>
            <a:ext cx="319210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Image:</a:t>
            </a:r>
          </a:p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http://legacy.sciencelearn.org.nz/News-Events/Latest-News/News-Archive/2010-News-archive/2010-News-images/E.coli</a:t>
            </a:r>
          </a:p>
          <a:p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FB57FFA-1142-4226-85C6-43DC343F58D6}"/>
              </a:ext>
            </a:extLst>
          </p:cNvPr>
          <p:cNvSpPr txBox="1">
            <a:spLocks/>
          </p:cNvSpPr>
          <p:nvPr/>
        </p:nvSpPr>
        <p:spPr>
          <a:xfrm>
            <a:off x="6793219" y="1521841"/>
            <a:ext cx="4980306" cy="4953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b="1" dirty="0">
                <a:solidFill>
                  <a:srgbClr val="000000"/>
                </a:solidFill>
                <a:latin typeface="Helvetica" panose="020B0604020202020204" pitchFamily="34" charset="0"/>
                <a:cs typeface="Arial" panose="020B0604020202020204" pitchFamily="34" charset="0"/>
              </a:rPr>
              <a:t>Purification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000000"/>
                </a:solidFill>
                <a:latin typeface="Helvetica" panose="020B0604020202020204" pitchFamily="34" charset="0"/>
                <a:cs typeface="Arial" panose="020B0604020202020204" pitchFamily="34" charset="0"/>
              </a:rPr>
              <a:t>His-tagged protein purification nickel column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000000"/>
                </a:solidFill>
                <a:latin typeface="Helvetica" panose="020B0604020202020204" pitchFamily="34" charset="0"/>
                <a:cs typeface="Arial" panose="020B0604020202020204" pitchFamily="34" charset="0"/>
              </a:rPr>
              <a:t>Size exclusion chromatography column</a:t>
            </a:r>
          </a:p>
          <a:p>
            <a:pPr>
              <a:lnSpc>
                <a:spcPct val="100000"/>
              </a:lnSpc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831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F6385-D43E-4A14-86A3-50624F36B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>
                <a:latin typeface="Helvetica" panose="020B0604020202020204" pitchFamily="34" charset="0"/>
                <a:cs typeface="Helvetica" panose="020B0604020202020204" pitchFamily="34" charset="0"/>
              </a:rPr>
              <a:t>Methods: Kinetics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D4A4A28-B1A4-4BC7-B89A-087926F20571}"/>
              </a:ext>
            </a:extLst>
          </p:cNvPr>
          <p:cNvSpPr txBox="1">
            <a:spLocks/>
          </p:cNvSpPr>
          <p:nvPr/>
        </p:nvSpPr>
        <p:spPr>
          <a:xfrm>
            <a:off x="838200" y="1805782"/>
            <a:ext cx="6628476" cy="346471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Hydrolysis of a chromogenic reporter with UV/vis (486 nm)</a:t>
            </a:r>
          </a:p>
          <a:p>
            <a:pPr lvl="1">
              <a:lnSpc>
                <a:spcPct val="100000"/>
              </a:lnSpc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Nitrocefin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Michaelis-Menten kinetics</a:t>
            </a:r>
            <a:endParaRPr lang="en-US" dirty="0">
              <a:solidFill>
                <a:srgbClr val="000000"/>
              </a:solidFill>
              <a:latin typeface="Helvetica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rgbClr val="000000"/>
              </a:solidFill>
              <a:latin typeface="Helvetica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290" name="Picture 2" descr="Image result for uv vis perkin elmer">
            <a:extLst>
              <a:ext uri="{FF2B5EF4-FFF2-40B4-BE49-F238E27FC236}">
                <a16:creationId xmlns:a16="http://schemas.microsoft.com/office/drawing/2014/main" id="{E37F147B-DB25-42AC-BE29-924B65C407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3713" y="1318851"/>
            <a:ext cx="30480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D0BE1A8-66F4-4409-B8C3-CC004ED59D90}"/>
              </a:ext>
            </a:extLst>
          </p:cNvPr>
          <p:cNvSpPr txBox="1"/>
          <p:nvPr/>
        </p:nvSpPr>
        <p:spPr>
          <a:xfrm>
            <a:off x="7835651" y="4366851"/>
            <a:ext cx="31921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UV/vis spectrophotometer</a:t>
            </a:r>
          </a:p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Image:</a:t>
            </a:r>
          </a:p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http://www.perkinelmer.com/product/lambda-365-spectrophotometer-uv-express-n4100020</a:t>
            </a:r>
          </a:p>
        </p:txBody>
      </p:sp>
    </p:spTree>
    <p:extLst>
      <p:ext uri="{BB962C8B-B14F-4D97-AF65-F5344CB8AC3E}">
        <p14:creationId xmlns:p14="http://schemas.microsoft.com/office/powerpoint/2010/main" val="4414722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F6385-D43E-4A14-86A3-50624F36B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5400" dirty="0">
                <a:latin typeface="Helvetica" panose="020B0604020202020204" pitchFamily="34" charset="0"/>
                <a:cs typeface="Helvetica" panose="020B0604020202020204" pitchFamily="34" charset="0"/>
              </a:rPr>
              <a:t>Methods: Structural Determination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D4A4A28-B1A4-4BC7-B89A-087926F20571}"/>
              </a:ext>
            </a:extLst>
          </p:cNvPr>
          <p:cNvSpPr txBox="1">
            <a:spLocks/>
          </p:cNvSpPr>
          <p:nvPr/>
        </p:nvSpPr>
        <p:spPr>
          <a:xfrm>
            <a:off x="590964" y="1690688"/>
            <a:ext cx="3533361" cy="34647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Mass Spectrometry</a:t>
            </a:r>
          </a:p>
          <a:p>
            <a:pPr>
              <a:lnSpc>
                <a:spcPct val="1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X-ray crystallography</a:t>
            </a:r>
            <a:endParaRPr lang="en-US" dirty="0">
              <a:solidFill>
                <a:srgbClr val="000000"/>
              </a:solidFill>
              <a:latin typeface="Helvetica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Nuclear Magnetic Resonance</a:t>
            </a:r>
          </a:p>
          <a:p>
            <a:pPr lvl="1">
              <a:lnSpc>
                <a:spcPct val="100000"/>
              </a:lnSpc>
            </a:pPr>
            <a:r>
              <a:rPr lang="en-US" baseline="30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H, </a:t>
            </a:r>
            <a:r>
              <a:rPr lang="en-US" baseline="30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15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N, </a:t>
            </a:r>
            <a:r>
              <a:rPr lang="en-US" baseline="30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HSQC</a:t>
            </a:r>
            <a:endParaRPr lang="en-US" dirty="0">
              <a:solidFill>
                <a:srgbClr val="000000"/>
              </a:solidFill>
              <a:latin typeface="Helvetica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00000"/>
              </a:lnSpc>
            </a:pPr>
            <a:endParaRPr lang="en-US" dirty="0">
              <a:solidFill>
                <a:srgbClr val="000000"/>
              </a:solidFill>
              <a:latin typeface="Helvetica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6702885-20CD-4D60-B9A2-8B0998403D00}"/>
              </a:ext>
            </a:extLst>
          </p:cNvPr>
          <p:cNvSpPr txBox="1">
            <a:spLocks/>
          </p:cNvSpPr>
          <p:nvPr/>
        </p:nvSpPr>
        <p:spPr>
          <a:xfrm>
            <a:off x="4733925" y="1690688"/>
            <a:ext cx="2819400" cy="34647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266" name="Picture 2" descr="Image result for nmr machine">
            <a:extLst>
              <a:ext uri="{FF2B5EF4-FFF2-40B4-BE49-F238E27FC236}">
                <a16:creationId xmlns:a16="http://schemas.microsoft.com/office/drawing/2014/main" id="{3CBE6899-F5DA-4E53-9BB7-5E4E9B28F0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0495" y="1690688"/>
            <a:ext cx="5286374" cy="3964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F726940-6C79-482B-B12A-06F1731982DE}"/>
              </a:ext>
            </a:extLst>
          </p:cNvPr>
          <p:cNvSpPr txBox="1"/>
          <p:nvPr/>
        </p:nvSpPr>
        <p:spPr>
          <a:xfrm>
            <a:off x="7553325" y="5655469"/>
            <a:ext cx="31921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NMR Spectrometer</a:t>
            </a:r>
          </a:p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Image:</a:t>
            </a:r>
          </a:p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http://equipment.data.ac.uk/item/4dc653f3b774e76162cda1de98943778.html</a:t>
            </a:r>
          </a:p>
        </p:txBody>
      </p:sp>
    </p:spTree>
    <p:extLst>
      <p:ext uri="{BB962C8B-B14F-4D97-AF65-F5344CB8AC3E}">
        <p14:creationId xmlns:p14="http://schemas.microsoft.com/office/powerpoint/2010/main" val="3438415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F6385-D43E-4A14-86A3-50624F36B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>
                <a:latin typeface="Helvetica" panose="020B0604020202020204" pitchFamily="34" charset="0"/>
                <a:cs typeface="Helvetica" panose="020B0604020202020204" pitchFamily="34" charset="0"/>
              </a:rPr>
              <a:t>Results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D4A4A28-B1A4-4BC7-B89A-087926F20571}"/>
              </a:ext>
            </a:extLst>
          </p:cNvPr>
          <p:cNvSpPr txBox="1">
            <a:spLocks/>
          </p:cNvSpPr>
          <p:nvPr/>
        </p:nvSpPr>
        <p:spPr>
          <a:xfrm>
            <a:off x="838200" y="1805782"/>
            <a:ext cx="10731500" cy="34647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Kinetics of BlaC inhibition by clavulanic acid</a:t>
            </a:r>
            <a:endParaRPr lang="en-US" dirty="0">
              <a:solidFill>
                <a:schemeClr val="accent6"/>
              </a:solidFill>
              <a:latin typeface="Helvetica" panose="020B0604020202020204" pitchFamily="34" charset="0"/>
            </a:endParaRP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endParaRPr lang="en-US" dirty="0">
              <a:solidFill>
                <a:schemeClr val="accent6"/>
              </a:solidFill>
              <a:latin typeface="Helvetica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endParaRPr lang="en-US" dirty="0">
              <a:solidFill>
                <a:srgbClr val="000000"/>
              </a:solidFill>
              <a:latin typeface="Helvetica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Helvetica" panose="020B0604020202020204" pitchFamily="34" charset="0"/>
                <a:cs typeface="Arial" panose="020B0604020202020204" pitchFamily="34" charset="0"/>
              </a:rPr>
              <a:t>BlaC-phosphate structural characterization</a:t>
            </a:r>
          </a:p>
          <a:p>
            <a:pPr>
              <a:lnSpc>
                <a:spcPct val="100000"/>
              </a:lnSpc>
            </a:pPr>
            <a:endParaRPr lang="en-US" dirty="0">
              <a:solidFill>
                <a:srgbClr val="000000"/>
              </a:solidFill>
              <a:latin typeface="Helvetica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rgbClr val="000000"/>
              </a:solidFill>
              <a:latin typeface="Helvetica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rgbClr val="000000"/>
              </a:solidFill>
              <a:latin typeface="Helvetica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rgbClr val="000000"/>
              </a:solidFill>
              <a:latin typeface="Helvetica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69140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F6385-D43E-4A14-86A3-50624F36B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>
                <a:latin typeface="Helvetica" panose="020B0604020202020204" pitchFamily="34" charset="0"/>
                <a:cs typeface="Helvetica" panose="020B0604020202020204" pitchFamily="34" charset="0"/>
              </a:rPr>
              <a:t>Nitrocefin Hydrolysis by BlaC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D4A4A28-B1A4-4BC7-B89A-087926F20571}"/>
              </a:ext>
            </a:extLst>
          </p:cNvPr>
          <p:cNvSpPr txBox="1">
            <a:spLocks/>
          </p:cNvSpPr>
          <p:nvPr/>
        </p:nvSpPr>
        <p:spPr>
          <a:xfrm>
            <a:off x="838200" y="1805782"/>
            <a:ext cx="10515600" cy="6035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Kinetics in different buffers</a:t>
            </a:r>
          </a:p>
          <a:p>
            <a:pPr>
              <a:lnSpc>
                <a:spcPct val="100000"/>
              </a:lnSpc>
            </a:pP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rgbClr val="000000"/>
              </a:solidFill>
              <a:latin typeface="Helvetica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CAD9D55-BF89-4449-A139-FF4D1BD61F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96999"/>
            <a:ext cx="5316380" cy="1293684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7DDD79C-EE3C-4CCA-9F6F-7F2F85E183F7}"/>
              </a:ext>
            </a:extLst>
          </p:cNvPr>
          <p:cNvSpPr txBox="1">
            <a:spLocks/>
          </p:cNvSpPr>
          <p:nvPr/>
        </p:nvSpPr>
        <p:spPr>
          <a:xfrm>
            <a:off x="838200" y="4248188"/>
            <a:ext cx="10515600" cy="867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Phosphate buffer 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has the highest K</a:t>
            </a:r>
            <a:r>
              <a:rPr lang="en-US" baseline="-25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lowest K</a:t>
            </a:r>
            <a:r>
              <a:rPr lang="en-US" baseline="-25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cat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/K</a:t>
            </a:r>
            <a:r>
              <a:rPr lang="en-US" baseline="-25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endParaRPr lang="en-US" b="0" i="0" baseline="-25000" dirty="0">
              <a:solidFill>
                <a:srgbClr val="000000"/>
              </a:solidFill>
              <a:effectLst/>
              <a:latin typeface="Helvetica" panose="020B0604020202020204" pitchFamily="34" charset="0"/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rgbClr val="000000"/>
              </a:solidFill>
              <a:latin typeface="Helvetica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61937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F6385-D43E-4A14-86A3-50624F36B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>
                <a:latin typeface="Helvetica" panose="020B0604020202020204" pitchFamily="34" charset="0"/>
                <a:cs typeface="Helvetica" panose="020B0604020202020204" pitchFamily="34" charset="0"/>
              </a:rPr>
              <a:t>BlaC inhibition by clavulanic acid</a:t>
            </a:r>
          </a:p>
        </p:txBody>
      </p:sp>
      <p:pic>
        <p:nvPicPr>
          <p:cNvPr id="16386" name="Picture 2" descr="https://pubs.acs.org/appl/literatum/publisher/achs/journals/content/bichaw/2017/bichaw.2017.56.issue-47/acs.biochem.7b00556/20171121/images/large/bi-2017-00556r_0001.jpeg">
            <a:extLst>
              <a:ext uri="{FF2B5EF4-FFF2-40B4-BE49-F238E27FC236}">
                <a16:creationId xmlns:a16="http://schemas.microsoft.com/office/drawing/2014/main" id="{51ED3F60-F328-4EA5-93EC-7E8C809022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647" y="1690688"/>
            <a:ext cx="11250706" cy="4101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500E8FB-BDAE-482F-B6C8-845F22591FAA}"/>
              </a:ext>
            </a:extLst>
          </p:cNvPr>
          <p:cNvSpPr txBox="1"/>
          <p:nvPr/>
        </p:nvSpPr>
        <p:spPr>
          <a:xfrm>
            <a:off x="1326777" y="5792508"/>
            <a:ext cx="41237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Increasing concentrations of clavulanic acid in 100 mM NaPi</a:t>
            </a:r>
          </a:p>
        </p:txBody>
      </p:sp>
    </p:spTree>
    <p:extLst>
      <p:ext uri="{BB962C8B-B14F-4D97-AF65-F5344CB8AC3E}">
        <p14:creationId xmlns:p14="http://schemas.microsoft.com/office/powerpoint/2010/main" val="34534895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F6385-D43E-4A14-86A3-50624F36B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5400" dirty="0">
                <a:latin typeface="Helvetica" panose="020B0604020202020204" pitchFamily="34" charset="0"/>
                <a:cs typeface="Helvetica" panose="020B0604020202020204" pitchFamily="34" charset="0"/>
              </a:rPr>
              <a:t>BlaC recovery from clavulanic acid inhibition</a:t>
            </a:r>
          </a:p>
        </p:txBody>
      </p:sp>
      <p:pic>
        <p:nvPicPr>
          <p:cNvPr id="18434" name="Picture 2" descr="https://pubs.acs.org/appl/literatum/publisher/achs/journals/content/bichaw/2017/bichaw.2017.56.issue-47/acs.biochem.7b00556/20171121/images/large/bi-2017-00556r_0002.jpeg">
            <a:extLst>
              <a:ext uri="{FF2B5EF4-FFF2-40B4-BE49-F238E27FC236}">
                <a16:creationId xmlns:a16="http://schemas.microsoft.com/office/drawing/2014/main" id="{3D873160-FEDD-4E72-8112-75997681AE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530" y="1690688"/>
            <a:ext cx="5904940" cy="4217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EB08773-494C-40DA-8AF7-163B261B3401}"/>
              </a:ext>
            </a:extLst>
          </p:cNvPr>
          <p:cNvSpPr txBox="1"/>
          <p:nvPr/>
        </p:nvSpPr>
        <p:spPr>
          <a:xfrm>
            <a:off x="9699813" y="2933533"/>
            <a:ext cx="224117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Legend</a:t>
            </a:r>
          </a:p>
          <a:p>
            <a:pPr algn="ctr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 mM NaPi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EC595D8-7223-4868-83CF-7595E9E75F31}"/>
              </a:ext>
            </a:extLst>
          </p:cNvPr>
          <p:cNvSpPr/>
          <p:nvPr/>
        </p:nvSpPr>
        <p:spPr>
          <a:xfrm>
            <a:off x="9699813" y="3639669"/>
            <a:ext cx="232998" cy="21515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ED906A9-2437-4ACA-86E7-CD2FB69EE8FB}"/>
              </a:ext>
            </a:extLst>
          </p:cNvPr>
          <p:cNvSpPr/>
          <p:nvPr/>
        </p:nvSpPr>
        <p:spPr>
          <a:xfrm>
            <a:off x="9699814" y="4209782"/>
            <a:ext cx="232998" cy="2832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4FA3C2D-C9A6-4671-AB4C-1BDE29F15B08}"/>
              </a:ext>
            </a:extLst>
          </p:cNvPr>
          <p:cNvSpPr/>
          <p:nvPr/>
        </p:nvSpPr>
        <p:spPr>
          <a:xfrm>
            <a:off x="9550495" y="2897280"/>
            <a:ext cx="2366682" cy="17876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5138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F6385-D43E-4A14-86A3-50624F36B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latin typeface="Helvetica" panose="020B0604020202020204" pitchFamily="34" charset="0"/>
                <a:cs typeface="Helvetica" panose="020B0604020202020204" pitchFamily="34" charset="0"/>
              </a:rPr>
              <a:t>Discussion: Kinetics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D4A4A28-B1A4-4BC7-B89A-087926F20571}"/>
              </a:ext>
            </a:extLst>
          </p:cNvPr>
          <p:cNvSpPr txBox="1">
            <a:spLocks/>
          </p:cNvSpPr>
          <p:nvPr/>
        </p:nvSpPr>
        <p:spPr>
          <a:xfrm>
            <a:off x="838200" y="1805782"/>
            <a:ext cx="10515600" cy="34647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Clavulanic acid is hydrolyzed under prolonged incubation </a:t>
            </a:r>
          </a:p>
          <a:p>
            <a:pPr>
              <a:lnSpc>
                <a:spcPct val="100000"/>
              </a:lnSpc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Hydrolysis is much faster in phosphate buffer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Phosphate competes with substrate at the carboxylate binding site</a:t>
            </a:r>
          </a:p>
          <a:p>
            <a:pPr>
              <a:lnSpc>
                <a:spcPct val="100000"/>
              </a:lnSpc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endParaRPr lang="en-US" b="0" i="0" baseline="-2500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endParaRPr lang="en-US" baseline="-25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endParaRPr lang="en-US" b="0" i="0" baseline="-2500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endParaRPr lang="en-US" b="0" i="0" baseline="-25000" dirty="0">
              <a:solidFill>
                <a:srgbClr val="000000"/>
              </a:solidFill>
              <a:effectLst/>
              <a:latin typeface="Helvetica" panose="020B0604020202020204" pitchFamily="34" charset="0"/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rgbClr val="000000"/>
              </a:solidFill>
              <a:latin typeface="Helvetica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1199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F6385-D43E-4A14-86A3-50624F36B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>
                <a:latin typeface="Helvetica" panose="020B0604020202020204" pitchFamily="34" charset="0"/>
                <a:cs typeface="Helvetica" panose="020B0604020202020204" pitchFamily="34" charset="0"/>
              </a:rPr>
              <a:t>Results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D4A4A28-B1A4-4BC7-B89A-087926F20571}"/>
              </a:ext>
            </a:extLst>
          </p:cNvPr>
          <p:cNvSpPr txBox="1">
            <a:spLocks/>
          </p:cNvSpPr>
          <p:nvPr/>
        </p:nvSpPr>
        <p:spPr>
          <a:xfrm>
            <a:off x="838200" y="1805782"/>
            <a:ext cx="10731500" cy="34647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Kinetics of BlaC inhibition by clavulanic acid</a:t>
            </a:r>
            <a:endParaRPr lang="en-US" dirty="0">
              <a:latin typeface="Helvetica" panose="020B0604020202020204" pitchFamily="34" charset="0"/>
            </a:endParaRP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endParaRPr lang="en-US" dirty="0">
              <a:latin typeface="Helvetica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endParaRPr lang="en-US" dirty="0">
              <a:solidFill>
                <a:srgbClr val="000000"/>
              </a:solidFill>
              <a:latin typeface="Helvetica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>
                <a:solidFill>
                  <a:schemeClr val="accent6"/>
                </a:solidFill>
                <a:latin typeface="Helvetica" panose="020B0604020202020204" pitchFamily="34" charset="0"/>
                <a:cs typeface="Arial" panose="020B0604020202020204" pitchFamily="34" charset="0"/>
              </a:rPr>
              <a:t>BlaC-phosphate structural characterization</a:t>
            </a:r>
          </a:p>
          <a:p>
            <a:pPr>
              <a:lnSpc>
                <a:spcPct val="100000"/>
              </a:lnSpc>
            </a:pPr>
            <a:endParaRPr lang="en-US" dirty="0">
              <a:solidFill>
                <a:srgbClr val="000000"/>
              </a:solidFill>
              <a:latin typeface="Helvetica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rgbClr val="000000"/>
              </a:solidFill>
              <a:latin typeface="Helvetica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rgbClr val="000000"/>
              </a:solidFill>
              <a:latin typeface="Helvetica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rgbClr val="000000"/>
              </a:solidFill>
              <a:latin typeface="Helvetica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36251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F6385-D43E-4A14-86A3-50624F36B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5400" dirty="0">
                <a:latin typeface="Helvetica" panose="020B0604020202020204" pitchFamily="34" charset="0"/>
                <a:cs typeface="Helvetica" panose="020B0604020202020204" pitchFamily="34" charset="0"/>
              </a:rPr>
              <a:t>Mass spectra of BlaC during incubation with clavulanic acid</a:t>
            </a:r>
          </a:p>
        </p:txBody>
      </p:sp>
      <p:pic>
        <p:nvPicPr>
          <p:cNvPr id="20482" name="Picture 2" descr="https://pubs.acs.org/appl/literatum/publisher/achs/journals/content/bichaw/2017/bichaw.2017.56.issue-47/acs.biochem.7b00556/20171121/images/large/bi-2017-00556r_0003.jpeg">
            <a:extLst>
              <a:ext uri="{FF2B5EF4-FFF2-40B4-BE49-F238E27FC236}">
                <a16:creationId xmlns:a16="http://schemas.microsoft.com/office/drawing/2014/main" id="{DCBB5032-CF00-407B-A165-FD8A2072F1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8109" y="1690688"/>
            <a:ext cx="5095781" cy="4579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9DC08DB-5B0A-42C5-BEAC-6D6ADBD170A4}"/>
              </a:ext>
            </a:extLst>
          </p:cNvPr>
          <p:cNvSpPr txBox="1"/>
          <p:nvPr/>
        </p:nvSpPr>
        <p:spPr>
          <a:xfrm>
            <a:off x="3548109" y="6270212"/>
            <a:ext cx="52402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500 </a:t>
            </a:r>
            <a:r>
              <a:rPr lang="el-G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 clavulanic acid                         1500 </a:t>
            </a:r>
            <a:r>
              <a:rPr lang="el-G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 clavulanic acid  </a:t>
            </a:r>
          </a:p>
        </p:txBody>
      </p:sp>
    </p:spTree>
    <p:extLst>
      <p:ext uri="{BB962C8B-B14F-4D97-AF65-F5344CB8AC3E}">
        <p14:creationId xmlns:p14="http://schemas.microsoft.com/office/powerpoint/2010/main" val="3535666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F6385-D43E-4A14-86A3-50624F36B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latin typeface="Helvetica" panose="020B0604020202020204" pitchFamily="34" charset="0"/>
                <a:cs typeface="Helvetica" panose="020B0604020202020204" pitchFamily="34" charset="0"/>
              </a:rPr>
              <a:t>Tuberculosis (TB)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921C46-243F-4B49-B311-8AF51BB8E3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57887"/>
            <a:ext cx="6526876" cy="435133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One of the deadliest infectious diseases in the world</a:t>
            </a:r>
          </a:p>
          <a:p>
            <a:pPr>
              <a:lnSpc>
                <a:spcPct val="100000"/>
              </a:lnSpc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Caused by bacterium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Mycobacterium tuberculosis (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Mtb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E8778F-DDB1-420D-B544-8F67F2B311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7150" y="1027906"/>
            <a:ext cx="3676650" cy="4572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0F283E0-DF04-4657-99A2-BFAF4D7DFA23}"/>
              </a:ext>
            </a:extLst>
          </p:cNvPr>
          <p:cNvSpPr txBox="1"/>
          <p:nvPr/>
        </p:nvSpPr>
        <p:spPr>
          <a:xfrm>
            <a:off x="7677150" y="5599906"/>
            <a:ext cx="367665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Mycobacterium tuberculosis</a:t>
            </a:r>
          </a:p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source: http://blogs.nature.com/freeassociation/2017/04/mutation-rates-of-mycobacterium-tuberculosis-from-the-archives-2013.html</a:t>
            </a:r>
          </a:p>
        </p:txBody>
      </p:sp>
    </p:spTree>
    <p:extLst>
      <p:ext uri="{BB962C8B-B14F-4D97-AF65-F5344CB8AC3E}">
        <p14:creationId xmlns:p14="http://schemas.microsoft.com/office/powerpoint/2010/main" val="3021619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F6385-D43E-4A14-86A3-50624F36B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5400" dirty="0">
                <a:latin typeface="Helvetica" panose="020B0604020202020204" pitchFamily="34" charset="0"/>
                <a:cs typeface="Helvetica" panose="020B0604020202020204" pitchFamily="34" charset="0"/>
              </a:rPr>
              <a:t>Carboxylate binding sites of BlaC crystal structures</a:t>
            </a:r>
          </a:p>
        </p:txBody>
      </p:sp>
      <p:pic>
        <p:nvPicPr>
          <p:cNvPr id="22532" name="Picture 4" descr="https://pubs.acs.org/appl/literatum/publisher/achs/journals/content/bichaw/2017/bichaw.2017.56.issue-47/acs.biochem.7b00556/20171121/images/large/bi-2017-00556r_0004.jpeg">
            <a:extLst>
              <a:ext uri="{FF2B5EF4-FFF2-40B4-BE49-F238E27FC236}">
                <a16:creationId xmlns:a16="http://schemas.microsoft.com/office/drawing/2014/main" id="{CAEF015B-FC52-48AA-95E6-90D0E1CA64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8496" y="1864860"/>
            <a:ext cx="8015007" cy="4013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74A9286-50DA-4899-AFB1-71B81B275A9E}"/>
              </a:ext>
            </a:extLst>
          </p:cNvPr>
          <p:cNvSpPr txBox="1"/>
          <p:nvPr/>
        </p:nvSpPr>
        <p:spPr>
          <a:xfrm>
            <a:off x="3664856" y="6052948"/>
            <a:ext cx="4862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BlaC crystal structures</a:t>
            </a:r>
          </a:p>
        </p:txBody>
      </p:sp>
    </p:spTree>
    <p:extLst>
      <p:ext uri="{BB962C8B-B14F-4D97-AF65-F5344CB8AC3E}">
        <p14:creationId xmlns:p14="http://schemas.microsoft.com/office/powerpoint/2010/main" val="38181783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F6385-D43E-4A14-86A3-50624F36B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>
                <a:latin typeface="Helvetica" panose="020B0604020202020204" pitchFamily="34" charset="0"/>
                <a:cs typeface="Helvetica" panose="020B0604020202020204" pitchFamily="34" charset="0"/>
              </a:rPr>
              <a:t>BlaC-phosphate interaction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283DE73-7220-4050-A5BD-4EC24D7721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5534705" cy="459262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2197F52-2C1E-4E68-91A9-6B89C0834B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2905" y="2492030"/>
            <a:ext cx="4482908" cy="2989943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FE90825-375C-407C-9F90-205DC6F4F74A}"/>
              </a:ext>
            </a:extLst>
          </p:cNvPr>
          <p:cNvCxnSpPr/>
          <p:nvPr/>
        </p:nvCxnSpPr>
        <p:spPr>
          <a:xfrm>
            <a:off x="6270171" y="1690688"/>
            <a:ext cx="0" cy="49858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F3AD720-361E-4DAD-9156-0F578A98DD42}"/>
              </a:ext>
            </a:extLst>
          </p:cNvPr>
          <p:cNvSpPr txBox="1"/>
          <p:nvPr/>
        </p:nvSpPr>
        <p:spPr>
          <a:xfrm>
            <a:off x="1233714" y="6283316"/>
            <a:ext cx="4862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H-</a:t>
            </a:r>
            <a:r>
              <a:rPr lang="en-US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HSQC spectra of BlaC with phosphate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3294924-0F0C-4AC0-8964-6CBD3D27939B}"/>
              </a:ext>
            </a:extLst>
          </p:cNvPr>
          <p:cNvSpPr txBox="1"/>
          <p:nvPr/>
        </p:nvSpPr>
        <p:spPr>
          <a:xfrm>
            <a:off x="6372905" y="6283315"/>
            <a:ext cx="48622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Binding Curves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6013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F6385-D43E-4A14-86A3-50624F36B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latin typeface="Helvetica" panose="020B0604020202020204" pitchFamily="34" charset="0"/>
                <a:cs typeface="Helvetica" panose="020B0604020202020204" pitchFamily="34" charset="0"/>
              </a:rPr>
              <a:t>Conclusion: Characterization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D4A4A28-B1A4-4BC7-B89A-087926F20571}"/>
              </a:ext>
            </a:extLst>
          </p:cNvPr>
          <p:cNvSpPr txBox="1">
            <a:spLocks/>
          </p:cNvSpPr>
          <p:nvPr/>
        </p:nvSpPr>
        <p:spPr>
          <a:xfrm>
            <a:off x="838200" y="1805782"/>
            <a:ext cx="6868886" cy="34647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Phosphate promotes BlaC recovery</a:t>
            </a:r>
          </a:p>
          <a:p>
            <a:pPr>
              <a:lnSpc>
                <a:spcPct val="100000"/>
              </a:lnSpc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Phosphate forms a hydrogen bridge at the active site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Acts as alternative nucleophile for hydrolysis</a:t>
            </a:r>
          </a:p>
          <a:p>
            <a:pPr>
              <a:lnSpc>
                <a:spcPct val="100000"/>
              </a:lnSpc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endParaRPr lang="en-US" b="0" i="0" baseline="-2500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endParaRPr lang="en-US" baseline="-25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endParaRPr lang="en-US" b="0" i="0" baseline="-2500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endParaRPr lang="en-US" b="0" i="0" baseline="-25000" dirty="0">
              <a:solidFill>
                <a:srgbClr val="000000"/>
              </a:solidFill>
              <a:effectLst/>
              <a:latin typeface="Helvetica" panose="020B0604020202020204" pitchFamily="34" charset="0"/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rgbClr val="000000"/>
              </a:solidFill>
              <a:latin typeface="Helvetica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4578" name="Picture 2" descr="https://pubs.acs.org/appl/literatum/publisher/achs/journals/content/bichaw/2017/bichaw.2017.56.issue-47/acs.biochem.7b00556/20171121/images/large/bi-2017-00556r_0007.jpeg">
            <a:extLst>
              <a:ext uri="{FF2B5EF4-FFF2-40B4-BE49-F238E27FC236}">
                <a16:creationId xmlns:a16="http://schemas.microsoft.com/office/drawing/2014/main" id="{74BD27F4-F971-4144-AC4F-573EDEA4D1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3616" y="1690688"/>
            <a:ext cx="3550184" cy="4354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2109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F6385-D43E-4A14-86A3-50624F36B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latin typeface="Helvetica" panose="020B0604020202020204" pitchFamily="34" charset="0"/>
                <a:cs typeface="Helvetica" panose="020B0604020202020204" pitchFamily="34" charset="0"/>
              </a:rPr>
              <a:t>Perspective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D4A4A28-B1A4-4BC7-B89A-087926F20571}"/>
              </a:ext>
            </a:extLst>
          </p:cNvPr>
          <p:cNvSpPr txBox="1">
            <a:spLocks/>
          </p:cNvSpPr>
          <p:nvPr/>
        </p:nvSpPr>
        <p:spPr>
          <a:xfrm>
            <a:off x="838200" y="1805781"/>
            <a:ext cx="5069114" cy="46675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Is this mechanism specific for BlaC?</a:t>
            </a:r>
          </a:p>
          <a:p>
            <a:pPr>
              <a:lnSpc>
                <a:spcPct val="100000"/>
              </a:lnSpc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Is the effect of phosphates relevant under physiological conditions?</a:t>
            </a:r>
          </a:p>
          <a:p>
            <a:pPr lvl="1">
              <a:lnSpc>
                <a:spcPct val="100000"/>
              </a:lnSpc>
            </a:pP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M. tuberculosis</a:t>
            </a:r>
          </a:p>
          <a:p>
            <a:pPr>
              <a:lnSpc>
                <a:spcPct val="100000"/>
              </a:lnSpc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endParaRPr lang="en-US" b="0" i="0" baseline="-2500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endParaRPr lang="en-US" baseline="-25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endParaRPr lang="en-US" b="0" i="0" baseline="-2500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endParaRPr lang="en-US" b="0" i="0" baseline="-25000" dirty="0">
              <a:solidFill>
                <a:srgbClr val="000000"/>
              </a:solidFill>
              <a:effectLst/>
              <a:latin typeface="Helvetica" panose="020B0604020202020204" pitchFamily="34" charset="0"/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rgbClr val="000000"/>
              </a:solidFill>
              <a:latin typeface="Helvetica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6626" name="Picture 2" descr="http://www.antimicrobe.org/hisphoto/history/img24.jpg">
            <a:extLst>
              <a:ext uri="{FF2B5EF4-FFF2-40B4-BE49-F238E27FC236}">
                <a16:creationId xmlns:a16="http://schemas.microsoft.com/office/drawing/2014/main" id="{C47A5B7D-D574-4585-BC59-FBEE855FC2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2419" y="1996094"/>
            <a:ext cx="5004248" cy="2808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3592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8B2BA-0DE6-4CDF-828F-E07DA0CE7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Credits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4F39DF-5E19-4AD1-BB7E-E868157F42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Elings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W, Tassoni R,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Schoot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SAVD,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Luu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W,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Kynast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JP, Dai L, Blok AJ, Timmer M,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Florea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BI,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Pannu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NS, et al. Phosphate Promotes the Recovery of Mycobacterium tuberculosis </a:t>
            </a:r>
            <a:r>
              <a:rPr lang="el-G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β-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Lactamase from Clavulanic Acid Inhibition. Biochemistry. 2017;56(47):6257–6267.</a:t>
            </a:r>
          </a:p>
          <a:p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Hazra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S,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Kurz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SG, Wolff K, Nguyen L,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Bonomo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RA, Blanchard JS. Kinetic and Structural Characterization of the Interaction of 6-Methylidene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Penem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 with the </a:t>
            </a:r>
            <a:r>
              <a:rPr lang="el-G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β-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Lactamase from Mycobacterium tuberculosis. Biochemistry. 2015;54(36):5657–5664.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Tremblay LW,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Hugonnet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J-E, Blanchard JS. Structure of the Covalent Adduct Formed between Mycobacterium tuberculosis </a:t>
            </a:r>
            <a:r>
              <a:rPr lang="el-G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β-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Lactamase and Clavulanate†‡. Biochemistry. 2008;47(19):5312–5316.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https://www.nature.com/news/spread-of-antibiotic-resistance-gene-does-not-spell-bacterial-apocalypse-yet-1.19037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http://www.bioinfo.de/isb/1998/01/0008/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http://blogs.nature.com/freeassociation/2017/04/mutation-rates-of-mycobacterium-tuberculosis-from-the-archives-2013.html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www.csgid.org/deposits/view/3R2U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http://www.antimicrobe.org/hisphoto/history/NDM-1_Mietzner_Dec2013.asp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http://www.geopolmonitor.com/clavulanic-acid-market-sales-consumption-market-analysis-sales-volume-sales-price-sales-revenue-analysis-consumption-volume-analysis-2022/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http://legacy.sciencelearn.org.nz/News-Events/Latest-News/News-Archive/2010-News-archive/2010-News-images/E.coli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http://technologyinscience.blogspot.com/2011/09/gel-filtration-chromatography-gf-size.html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http://www.perkinelmer.com/product/lambda-365-spectrophotometer-uv-express-n4100020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http://equipment.data.ac.uk/item/4dc653f3b774e76162cda1de98943778.html</a:t>
            </a: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1865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F6385-D43E-4A14-86A3-50624F36B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>
                <a:latin typeface="Helvetica" panose="020B0604020202020204" pitchFamily="34" charset="0"/>
                <a:cs typeface="Helvetica" panose="020B0604020202020204" pitchFamily="34" charset="0"/>
              </a:rPr>
              <a:t>Antimicrobial resistance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921C46-243F-4B49-B311-8AF51BB8E3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57887"/>
            <a:ext cx="5098143" cy="435133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Caused by poor patient adherence and long incubation period</a:t>
            </a:r>
          </a:p>
          <a:p>
            <a:pPr>
              <a:lnSpc>
                <a:spcPct val="100000"/>
              </a:lnSpc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Mtb strains can be multidrug resistant or totally drug resistant 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146" name="Picture 2" descr="https://www.nature.com/polopoly_fs/7.32891.1450782738!/image/24.12%20trendwatch%20WEB.png_gen/derivatives/landscape_630/24.12%20trendwatch%20WEB.png">
            <a:extLst>
              <a:ext uri="{FF2B5EF4-FFF2-40B4-BE49-F238E27FC236}">
                <a16:creationId xmlns:a16="http://schemas.microsoft.com/office/drawing/2014/main" id="{46239A59-41FC-40A6-BDFD-62C148C8C8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9" y="1379913"/>
            <a:ext cx="5618348" cy="4878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50F0F1D-EF95-4A3B-AA05-35AE8592C399}"/>
              </a:ext>
            </a:extLst>
          </p:cNvPr>
          <p:cNvSpPr txBox="1"/>
          <p:nvPr/>
        </p:nvSpPr>
        <p:spPr>
          <a:xfrm>
            <a:off x="5936344" y="6089438"/>
            <a:ext cx="577800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source: </a:t>
            </a:r>
          </a:p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https://www.nature.com/news/spread-of-antibiotic-resistance-gene-does-not-spell-bacterial-apocalypse-yet-1.19037</a:t>
            </a:r>
          </a:p>
          <a:p>
            <a:br>
              <a:rPr lang="en-US" sz="1000" dirty="0"/>
            </a:b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2793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F6385-D43E-4A14-86A3-50624F36B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l-GR" sz="5400" dirty="0">
                <a:latin typeface="Helvetica" panose="020B0604020202020204" pitchFamily="34" charset="0"/>
                <a:cs typeface="Helvetica" panose="020B0604020202020204" pitchFamily="34" charset="0"/>
              </a:rPr>
              <a:t>β-</a:t>
            </a:r>
            <a:r>
              <a:rPr lang="en-US" sz="5400" dirty="0">
                <a:latin typeface="Helvetica" panose="020B0604020202020204" pitchFamily="34" charset="0"/>
                <a:cs typeface="Helvetica" panose="020B0604020202020204" pitchFamily="34" charset="0"/>
              </a:rPr>
              <a:t>lactamases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921C46-243F-4B49-B311-8AF51BB8E3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6526876" cy="435133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Class of enzymes produced by bacteria that resist </a:t>
            </a:r>
            <a:r>
              <a:rPr lang="el-GR" dirty="0">
                <a:latin typeface="Helvetica" panose="020B0604020202020204" pitchFamily="34" charset="0"/>
                <a:cs typeface="Helvetica" panose="020B0604020202020204" pitchFamily="34" charset="0"/>
              </a:rPr>
              <a:t>β-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lactam antibiotics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Present in wide variety of disease-causing bacteria</a:t>
            </a:r>
          </a:p>
          <a:p>
            <a:pPr lvl="1">
              <a:lnSpc>
                <a:spcPct val="100000"/>
              </a:lnSpc>
            </a:pP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E. coli</a:t>
            </a:r>
          </a:p>
          <a:p>
            <a:pPr lvl="1">
              <a:lnSpc>
                <a:spcPct val="100000"/>
              </a:lnSpc>
            </a:pP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Salmonella</a:t>
            </a:r>
          </a:p>
          <a:p>
            <a:pPr lvl="1">
              <a:lnSpc>
                <a:spcPct val="100000"/>
              </a:lnSpc>
            </a:pP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K. pneumoniae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122" name="Picture 2" descr="Image result for beta lactamase">
            <a:extLst>
              <a:ext uri="{FF2B5EF4-FFF2-40B4-BE49-F238E27FC236}">
                <a16:creationId xmlns:a16="http://schemas.microsoft.com/office/drawing/2014/main" id="{DC3C3269-8CF6-4AC5-9652-11054DA68F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7689" y="1859484"/>
            <a:ext cx="2731424" cy="2731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DF61E14-6CCD-45BC-9B72-AD0BBF117488}"/>
              </a:ext>
            </a:extLst>
          </p:cNvPr>
          <p:cNvSpPr txBox="1"/>
          <p:nvPr/>
        </p:nvSpPr>
        <p:spPr>
          <a:xfrm>
            <a:off x="7305675" y="4359594"/>
            <a:ext cx="3676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Beta-lactamase</a:t>
            </a:r>
          </a:p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source: </a:t>
            </a:r>
          </a:p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www.csgid.org/deposits/view/3R2U</a:t>
            </a:r>
          </a:p>
        </p:txBody>
      </p:sp>
    </p:spTree>
    <p:extLst>
      <p:ext uri="{BB962C8B-B14F-4D97-AF65-F5344CB8AC3E}">
        <p14:creationId xmlns:p14="http://schemas.microsoft.com/office/powerpoint/2010/main" val="1402872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F6385-D43E-4A14-86A3-50624F36B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l-GR" sz="5400" dirty="0">
                <a:latin typeface="Helvetica" panose="020B0604020202020204" pitchFamily="34" charset="0"/>
                <a:cs typeface="Helvetica" panose="020B0604020202020204" pitchFamily="34" charset="0"/>
              </a:rPr>
              <a:t>β-</a:t>
            </a:r>
            <a:r>
              <a:rPr lang="en-US" sz="5400" dirty="0">
                <a:latin typeface="Helvetica" panose="020B0604020202020204" pitchFamily="34" charset="0"/>
                <a:cs typeface="Helvetica" panose="020B0604020202020204" pitchFamily="34" charset="0"/>
              </a:rPr>
              <a:t>lactamase mechanism</a:t>
            </a:r>
          </a:p>
        </p:txBody>
      </p:sp>
      <p:pic>
        <p:nvPicPr>
          <p:cNvPr id="4100" name="Picture 4" descr="Image result for beta-lactamase">
            <a:extLst>
              <a:ext uri="{FF2B5EF4-FFF2-40B4-BE49-F238E27FC236}">
                <a16:creationId xmlns:a16="http://schemas.microsoft.com/office/drawing/2014/main" id="{3ACF94BE-7C2A-4D09-ABF9-82C04B11C8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6902" y="2068899"/>
            <a:ext cx="7258196" cy="2451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50ACA75D-B89E-4219-B54C-8558E61106DB}"/>
              </a:ext>
            </a:extLst>
          </p:cNvPr>
          <p:cNvSpPr txBox="1"/>
          <p:nvPr/>
        </p:nvSpPr>
        <p:spPr>
          <a:xfrm>
            <a:off x="108280" y="3195860"/>
            <a:ext cx="31350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Beta-lactamase                     OH</a:t>
            </a:r>
          </a:p>
        </p:txBody>
      </p:sp>
      <p:cxnSp>
        <p:nvCxnSpPr>
          <p:cNvPr id="2060" name="Straight Connector 2059">
            <a:extLst>
              <a:ext uri="{FF2B5EF4-FFF2-40B4-BE49-F238E27FC236}">
                <a16:creationId xmlns:a16="http://schemas.microsoft.com/office/drawing/2014/main" id="{704707AA-FF9A-425C-ADE4-6BE62F6F5F7E}"/>
              </a:ext>
            </a:extLst>
          </p:cNvPr>
          <p:cNvCxnSpPr>
            <a:cxnSpLocks/>
          </p:cNvCxnSpPr>
          <p:nvPr/>
        </p:nvCxnSpPr>
        <p:spPr>
          <a:xfrm>
            <a:off x="1458990" y="3365137"/>
            <a:ext cx="100791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61" name="Rectangle 2060">
            <a:extLst>
              <a:ext uri="{FF2B5EF4-FFF2-40B4-BE49-F238E27FC236}">
                <a16:creationId xmlns:a16="http://schemas.microsoft.com/office/drawing/2014/main" id="{C9F231FA-414C-4B01-9803-E0F3A5843536}"/>
              </a:ext>
            </a:extLst>
          </p:cNvPr>
          <p:cNvSpPr/>
          <p:nvPr/>
        </p:nvSpPr>
        <p:spPr>
          <a:xfrm>
            <a:off x="108280" y="3154680"/>
            <a:ext cx="1350710" cy="37973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2" name="Content Placeholder 2061">
            <a:extLst>
              <a:ext uri="{FF2B5EF4-FFF2-40B4-BE49-F238E27FC236}">
                <a16:creationId xmlns:a16="http://schemas.microsoft.com/office/drawing/2014/main" id="{675018D5-5C21-45F6-B143-5A4A4D81AC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8990" y="4556074"/>
            <a:ext cx="10515600" cy="861809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	</a:t>
            </a:r>
            <a:r>
              <a:rPr lang="en-US" dirty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l-GR" b="1" dirty="0">
                <a:solidFill>
                  <a:schemeClr val="accent6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β-</a:t>
            </a:r>
            <a:r>
              <a:rPr lang="en-US" b="1" dirty="0">
                <a:solidFill>
                  <a:schemeClr val="accent6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lactam drug                     </a:t>
            </a:r>
            <a:r>
              <a:rPr lang="en-US" b="1" dirty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Inactive metabolite</a:t>
            </a:r>
            <a:endParaRPr lang="en-US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3AF4BE47-A4D9-4181-8B58-32F633A664B1}"/>
              </a:ext>
            </a:extLst>
          </p:cNvPr>
          <p:cNvSpPr/>
          <p:nvPr/>
        </p:nvSpPr>
        <p:spPr>
          <a:xfrm>
            <a:off x="5260233" y="3046402"/>
            <a:ext cx="1663081" cy="49595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3EF3CE78-2D63-4ADD-AD13-62315A18DD61}"/>
                  </a:ext>
                </a:extLst>
              </p14:cNvPr>
              <p14:cNvContentPartPr/>
              <p14:nvPr/>
            </p14:nvContentPartPr>
            <p14:xfrm>
              <a:off x="2628600" y="3160220"/>
              <a:ext cx="1201320" cy="64080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3EF3CE78-2D63-4ADD-AD13-62315A18DD6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619603" y="3151220"/>
                <a:ext cx="1218955" cy="658440"/>
              </a:xfrm>
              <a:prstGeom prst="rect">
                <a:avLst/>
              </a:prstGeom>
            </p:spPr>
          </p:pic>
        </mc:Fallback>
      </mc:AlternateContent>
      <p:sp>
        <p:nvSpPr>
          <p:cNvPr id="77" name="TextBox 76">
            <a:extLst>
              <a:ext uri="{FF2B5EF4-FFF2-40B4-BE49-F238E27FC236}">
                <a16:creationId xmlns:a16="http://schemas.microsoft.com/office/drawing/2014/main" id="{180ED68A-5456-4B77-B52B-D25DBDB07333}"/>
              </a:ext>
            </a:extLst>
          </p:cNvPr>
          <p:cNvSpPr txBox="1"/>
          <p:nvPr/>
        </p:nvSpPr>
        <p:spPr>
          <a:xfrm>
            <a:off x="3946370" y="5417883"/>
            <a:ext cx="4290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source: </a:t>
            </a:r>
          </a:p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http://www.antimicrobe.org/hisphoto/history/NDM-1_Mietzner_Dec2013.asp</a:t>
            </a:r>
          </a:p>
        </p:txBody>
      </p:sp>
    </p:spTree>
    <p:extLst>
      <p:ext uri="{BB962C8B-B14F-4D97-AF65-F5344CB8AC3E}">
        <p14:creationId xmlns:p14="http://schemas.microsoft.com/office/powerpoint/2010/main" val="3996838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F6385-D43E-4A14-86A3-50624F36B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l-GR" sz="5400" dirty="0">
                <a:latin typeface="Helvetica" panose="020B0604020202020204" pitchFamily="34" charset="0"/>
                <a:cs typeface="Helvetica" panose="020B0604020202020204" pitchFamily="34" charset="0"/>
              </a:rPr>
              <a:t>β-</a:t>
            </a:r>
            <a:r>
              <a:rPr lang="en-US" sz="5400" dirty="0">
                <a:latin typeface="Helvetica" panose="020B0604020202020204" pitchFamily="34" charset="0"/>
                <a:cs typeface="Helvetica" panose="020B0604020202020204" pitchFamily="34" charset="0"/>
              </a:rPr>
              <a:t>lactamase BlaC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D4A4A28-B1A4-4BC7-B89A-087926F20571}"/>
              </a:ext>
            </a:extLst>
          </p:cNvPr>
          <p:cNvSpPr txBox="1">
            <a:spLocks/>
          </p:cNvSpPr>
          <p:nvPr/>
        </p:nvSpPr>
        <p:spPr>
          <a:xfrm>
            <a:off x="838200" y="1805782"/>
            <a:ext cx="6628476" cy="34647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Hydrolyzes </a:t>
            </a:r>
            <a:r>
              <a:rPr lang="el-GR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β-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lactam antibiotics</a:t>
            </a:r>
          </a:p>
          <a:p>
            <a:pPr>
              <a:lnSpc>
                <a:spcPct val="100000"/>
              </a:lnSpc>
            </a:pPr>
            <a:endParaRPr lang="en-US" dirty="0">
              <a:solidFill>
                <a:srgbClr val="000000"/>
              </a:solidFill>
              <a:latin typeface="Helvetica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000000"/>
                </a:solidFill>
                <a:latin typeface="Helvetica" panose="020B0604020202020204" pitchFamily="34" charset="0"/>
                <a:cs typeface="Arial" panose="020B0604020202020204" pitchFamily="34" charset="0"/>
              </a:rPr>
              <a:t>Resistance by BlaC can be circumvented by suicide inhibition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rgbClr val="000000"/>
                </a:solidFill>
                <a:latin typeface="Helvetica" panose="020B0604020202020204" pitchFamily="34" charset="0"/>
                <a:cs typeface="Arial" panose="020B0604020202020204" pitchFamily="34" charset="0"/>
              </a:rPr>
              <a:t>Clavulanic acid</a:t>
            </a:r>
          </a:p>
          <a:p>
            <a:pPr>
              <a:lnSpc>
                <a:spcPct val="100000"/>
              </a:lnSpc>
            </a:pPr>
            <a:endParaRPr lang="en-US" dirty="0">
              <a:solidFill>
                <a:srgbClr val="000000"/>
              </a:solidFill>
              <a:latin typeface="Helvetica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D49F870-4CB2-47B0-859D-9C668E3201A9}"/>
              </a:ext>
            </a:extLst>
          </p:cNvPr>
          <p:cNvSpPr txBox="1"/>
          <p:nvPr/>
        </p:nvSpPr>
        <p:spPr>
          <a:xfrm>
            <a:off x="7262687" y="4217194"/>
            <a:ext cx="36766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source:</a:t>
            </a:r>
          </a:p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http://www.geopolmonitor.com/clavulanic-acid-market-sales-consumption-market-analysis-sales-volume-sales-price-sales-revenue-analysis-consumption-volume-analysis-2022/</a:t>
            </a:r>
          </a:p>
        </p:txBody>
      </p:sp>
      <p:pic>
        <p:nvPicPr>
          <p:cNvPr id="3076" name="Picture 4" descr="Image result for Clavulanic acid">
            <a:extLst>
              <a:ext uri="{FF2B5EF4-FFF2-40B4-BE49-F238E27FC236}">
                <a16:creationId xmlns:a16="http://schemas.microsoft.com/office/drawing/2014/main" id="{6994CA0A-24B7-43B2-B637-A1CE400242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9721" y="1325563"/>
            <a:ext cx="3382583" cy="2776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9894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Picture 4" descr="https://pubs.acs.org/appl/literatum/publisher/achs/journals/content/bichaw/2008/bichaw.2008.47.issue-19/bi8001055/production/images/large/bi-2008-001055_0005.jpeg">
            <a:extLst>
              <a:ext uri="{FF2B5EF4-FFF2-40B4-BE49-F238E27FC236}">
                <a16:creationId xmlns:a16="http://schemas.microsoft.com/office/drawing/2014/main" id="{E0BECC06-C787-4475-ADC7-305FC7D736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600" y="2355850"/>
            <a:ext cx="10934700" cy="1833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C640F888-2322-4A4F-8260-711DC5A73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>
                <a:latin typeface="Helvetica" panose="020B0604020202020204" pitchFamily="34" charset="0"/>
                <a:cs typeface="Helvetica" panose="020B0604020202020204" pitchFamily="34" charset="0"/>
              </a:rPr>
              <a:t>Suicide Inhibition of </a:t>
            </a:r>
            <a:r>
              <a:rPr lang="el-GR" sz="5400" dirty="0">
                <a:latin typeface="Helvetica" panose="020B0604020202020204" pitchFamily="34" charset="0"/>
                <a:cs typeface="Helvetica" panose="020B0604020202020204" pitchFamily="34" charset="0"/>
              </a:rPr>
              <a:t>β-</a:t>
            </a:r>
            <a:r>
              <a:rPr lang="en-US" sz="5400" dirty="0">
                <a:latin typeface="Helvetica" panose="020B0604020202020204" pitchFamily="34" charset="0"/>
                <a:cs typeface="Helvetica" panose="020B0604020202020204" pitchFamily="34" charset="0"/>
              </a:rPr>
              <a:t>lactamase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4B2C57-FCEE-477C-99DD-8359B99E442A}"/>
              </a:ext>
            </a:extLst>
          </p:cNvPr>
          <p:cNvSpPr txBox="1"/>
          <p:nvPr/>
        </p:nvSpPr>
        <p:spPr>
          <a:xfrm>
            <a:off x="3759200" y="4403942"/>
            <a:ext cx="50101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Source: </a:t>
            </a:r>
          </a:p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Tremblay LW,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Hugonnet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J-E, Blanchard JS. Structure of the Covalent Adduct Formed between Mycobacterium tuberculosis </a:t>
            </a:r>
            <a:r>
              <a:rPr lang="el-G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β-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Lactamase and Clavulanate†‡. Biochemistry. 2008;47(19):5312–5316.</a:t>
            </a:r>
          </a:p>
        </p:txBody>
      </p:sp>
    </p:spTree>
    <p:extLst>
      <p:ext uri="{BB962C8B-B14F-4D97-AF65-F5344CB8AC3E}">
        <p14:creationId xmlns:p14="http://schemas.microsoft.com/office/powerpoint/2010/main" val="1482591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F6385-D43E-4A14-86A3-50624F36B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latin typeface="Helvetica" panose="020B0604020202020204" pitchFamily="34" charset="0"/>
                <a:cs typeface="Helvetica" panose="020B0604020202020204" pitchFamily="34" charset="0"/>
              </a:rPr>
              <a:t>Phosphate ions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D4A4A28-B1A4-4BC7-B89A-087926F20571}"/>
              </a:ext>
            </a:extLst>
          </p:cNvPr>
          <p:cNvSpPr txBox="1">
            <a:spLocks/>
          </p:cNvSpPr>
          <p:nvPr/>
        </p:nvSpPr>
        <p:spPr>
          <a:xfrm>
            <a:off x="838200" y="1805782"/>
            <a:ext cx="5807074" cy="34647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Several papers mention presence of phosphate ion in carboxylate binding site</a:t>
            </a:r>
            <a:endParaRPr lang="en-US" b="0" i="0" dirty="0">
              <a:solidFill>
                <a:srgbClr val="000000"/>
              </a:solidFill>
              <a:effectLst/>
              <a:latin typeface="Helvetica" panose="020B0604020202020204" pitchFamily="34" charset="0"/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rgbClr val="000000"/>
              </a:solidFill>
              <a:latin typeface="Helvetica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000000"/>
                </a:solidFill>
                <a:latin typeface="Helvetica" panose="020B0604020202020204" pitchFamily="34" charset="0"/>
                <a:cs typeface="Arial" panose="020B0604020202020204" pitchFamily="34" charset="0"/>
              </a:rPr>
              <a:t>Do these ions have an effect on </a:t>
            </a:r>
            <a:r>
              <a:rPr lang="el-GR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β-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lactamase binding and clavulanic acid inhibition?</a:t>
            </a:r>
            <a:r>
              <a:rPr lang="en-US" dirty="0">
                <a:solidFill>
                  <a:srgbClr val="000000"/>
                </a:solidFill>
                <a:latin typeface="Helvetica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>
              <a:lnSpc>
                <a:spcPct val="100000"/>
              </a:lnSpc>
            </a:pPr>
            <a:endParaRPr lang="en-US" dirty="0">
              <a:solidFill>
                <a:srgbClr val="000000"/>
              </a:solidFill>
              <a:latin typeface="Helvetica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D49F870-4CB2-47B0-859D-9C668E3201A9}"/>
              </a:ext>
            </a:extLst>
          </p:cNvPr>
          <p:cNvSpPr txBox="1"/>
          <p:nvPr/>
        </p:nvSpPr>
        <p:spPr>
          <a:xfrm>
            <a:off x="9306779" y="2386350"/>
            <a:ext cx="276139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source:</a:t>
            </a:r>
          </a:p>
          <a:p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Hazra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S,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Kurz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SG, Wolff K, Nguyen L,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Bonomo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RA, Blanchard JS. Kinetic and Structural Characterization of the Interaction of 6-Methylidene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Penem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 with the </a:t>
            </a:r>
            <a:r>
              <a:rPr lang="el-G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β-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Lactamase from Mycobacterium tuberculosis. Biochemistry. 2015;54(36):5657–5664.</a:t>
            </a:r>
          </a:p>
        </p:txBody>
      </p:sp>
      <p:pic>
        <p:nvPicPr>
          <p:cNvPr id="9218" name="Picture 2" descr="Figure">
            <a:extLst>
              <a:ext uri="{FF2B5EF4-FFF2-40B4-BE49-F238E27FC236}">
                <a16:creationId xmlns:a16="http://schemas.microsoft.com/office/drawing/2014/main" id="{1D4EF6AB-EFD0-468C-AA7A-3F7154E264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0416" y="1030784"/>
            <a:ext cx="2171222" cy="4485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3299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F6385-D43E-4A14-86A3-50624F36B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>
                <a:latin typeface="Helvetica" panose="020B0604020202020204" pitchFamily="34" charset="0"/>
                <a:cs typeface="Helvetica" panose="020B0604020202020204" pitchFamily="34" charset="0"/>
              </a:rPr>
              <a:t>Objectives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D4A4A28-B1A4-4BC7-B89A-087926F20571}"/>
              </a:ext>
            </a:extLst>
          </p:cNvPr>
          <p:cNvSpPr txBox="1">
            <a:spLocks/>
          </p:cNvSpPr>
          <p:nvPr/>
        </p:nvSpPr>
        <p:spPr>
          <a:xfrm>
            <a:off x="838200" y="1805782"/>
            <a:ext cx="10731500" cy="34647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Kinetics of BlaC inhibition by clavulanic acid</a:t>
            </a:r>
            <a:endParaRPr lang="en-US" dirty="0">
              <a:solidFill>
                <a:srgbClr val="000000"/>
              </a:solidFill>
              <a:latin typeface="Helvetica" panose="020B0604020202020204" pitchFamily="34" charset="0"/>
            </a:endParaRP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endParaRPr lang="en-US" dirty="0">
              <a:solidFill>
                <a:srgbClr val="000000"/>
              </a:solidFill>
              <a:latin typeface="Helvetica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endParaRPr lang="en-US" dirty="0">
              <a:solidFill>
                <a:srgbClr val="000000"/>
              </a:solidFill>
              <a:latin typeface="Helvetica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Helvetica" panose="020B0604020202020204" pitchFamily="34" charset="0"/>
                <a:cs typeface="Arial" panose="020B0604020202020204" pitchFamily="34" charset="0"/>
              </a:rPr>
              <a:t>BlaC-phosphate structural characterization</a:t>
            </a:r>
          </a:p>
          <a:p>
            <a:pPr>
              <a:lnSpc>
                <a:spcPct val="100000"/>
              </a:lnSpc>
            </a:pPr>
            <a:endParaRPr lang="en-US" dirty="0">
              <a:solidFill>
                <a:srgbClr val="000000"/>
              </a:solidFill>
              <a:latin typeface="Helvetica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rgbClr val="000000"/>
              </a:solidFill>
              <a:latin typeface="Helvetica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rgbClr val="000000"/>
              </a:solidFill>
              <a:latin typeface="Helvetica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rgbClr val="000000"/>
              </a:solidFill>
              <a:latin typeface="Helvetica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915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1560</TotalTime>
  <Words>898</Words>
  <Application>Microsoft Macintosh PowerPoint</Application>
  <PresentationFormat>Widescreen</PresentationFormat>
  <Paragraphs>195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Calibri Light</vt:lpstr>
      <vt:lpstr>Helvetica</vt:lpstr>
      <vt:lpstr>Times New Roman</vt:lpstr>
      <vt:lpstr>Office Theme</vt:lpstr>
      <vt:lpstr>Phosphate Promotes the Recovery of Mycobacterium tuberculosis β-Lactamase from Clavulanic Acid Inhibition  </vt:lpstr>
      <vt:lpstr>Tuberculosis (TB)</vt:lpstr>
      <vt:lpstr>Antimicrobial resistance</vt:lpstr>
      <vt:lpstr>β-lactamases</vt:lpstr>
      <vt:lpstr>β-lactamase mechanism</vt:lpstr>
      <vt:lpstr>β-lactamase BlaC</vt:lpstr>
      <vt:lpstr>Suicide Inhibition of β-lactamase</vt:lpstr>
      <vt:lpstr>Phosphate ions</vt:lpstr>
      <vt:lpstr>Objectives</vt:lpstr>
      <vt:lpstr>Methods</vt:lpstr>
      <vt:lpstr>Methods: Kinetics</vt:lpstr>
      <vt:lpstr>Methods: Structural Determination</vt:lpstr>
      <vt:lpstr>Results</vt:lpstr>
      <vt:lpstr>Nitrocefin Hydrolysis by BlaC</vt:lpstr>
      <vt:lpstr>BlaC inhibition by clavulanic acid</vt:lpstr>
      <vt:lpstr>BlaC recovery from clavulanic acid inhibition</vt:lpstr>
      <vt:lpstr>Discussion: Kinetics</vt:lpstr>
      <vt:lpstr>Results</vt:lpstr>
      <vt:lpstr>Mass spectra of BlaC during incubation with clavulanic acid</vt:lpstr>
      <vt:lpstr>Carboxylate binding sites of BlaC crystal structures</vt:lpstr>
      <vt:lpstr>BlaC-phosphate interaction</vt:lpstr>
      <vt:lpstr>Conclusion: Characterization</vt:lpstr>
      <vt:lpstr>Perspective</vt:lpstr>
      <vt:lpstr>Credits</vt:lpstr>
    </vt:vector>
  </TitlesOfParts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Phosphate Promotes the Recovery of Mycobacterium tuberculosis β-Lactamase from Clavulanic Acid Inhibition</dc:title>
  <dc:creator>Brendan Kearney</dc:creator>
  <cp:lastModifiedBy>Brendan Kearney</cp:lastModifiedBy>
  <cp:revision>42</cp:revision>
  <dcterms:created xsi:type="dcterms:W3CDTF">2018-02-21T18:48:00Z</dcterms:created>
  <dcterms:modified xsi:type="dcterms:W3CDTF">2018-02-23T16:51:40Z</dcterms:modified>
</cp:coreProperties>
</file>