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3" r:id="rId6"/>
    <p:sldId id="264" r:id="rId7"/>
    <p:sldId id="265" r:id="rId8"/>
    <p:sldId id="266" r:id="rId9"/>
    <p:sldId id="270" r:id="rId10"/>
    <p:sldId id="271" r:id="rId11"/>
    <p:sldId id="268" r:id="rId12"/>
    <p:sldId id="269" r:id="rId13"/>
    <p:sldId id="272" r:id="rId14"/>
    <p:sldId id="273" r:id="rId15"/>
    <p:sldId id="275" r:id="rId16"/>
    <p:sldId id="276" r:id="rId17"/>
    <p:sldId id="277" r:id="rId18"/>
    <p:sldId id="278" r:id="rId19"/>
    <p:sldId id="281" r:id="rId20"/>
    <p:sldId id="279" r:id="rId21"/>
    <p:sldId id="282" r:id="rId22"/>
    <p:sldId id="283" r:id="rId23"/>
    <p:sldId id="287" r:id="rId24"/>
    <p:sldId id="284" r:id="rId25"/>
    <p:sldId id="286" r:id="rId26"/>
    <p:sldId id="289" r:id="rId27"/>
    <p:sldId id="290" r:id="rId28"/>
    <p:sldId id="291" r:id="rId29"/>
    <p:sldId id="288" r:id="rId30"/>
    <p:sldId id="262" r:id="rId31"/>
    <p:sldId id="285" r:id="rId32"/>
    <p:sldId id="26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0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4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7D43-AFF1-4EA1-8174-E6D9FF916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04CC6-715F-4CA5-84F5-6BBA566D5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E0D87-0E68-4ECA-A4F4-22BFC09E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847E-9580-4730-8929-FA69646FDCE4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02EE4-1EC1-42D4-ADA7-1CACB34F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2CE0E-4EAA-420A-B7A1-DB0B019C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4A7E-6F7C-4093-B527-B3BBE7DDC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0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66FF-87F1-4A7E-BD93-C1E3764E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8C5CB-71E5-4034-8B04-0B531C4E9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9BC03-71DE-497B-BC8D-599FAD2A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847E-9580-4730-8929-FA69646FDCE4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D3E48-BE6A-4A7E-96FD-70A577BBB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8DBBE-7197-489D-B077-B9BCC2A74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4A7E-6F7C-4093-B527-B3BBE7DDC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5A4ABD-6F32-4AEB-997A-BF51E466F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FF222-F91C-4140-8D31-142E2DB0C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C0A09-81DB-4075-A001-F29C3A9E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847E-9580-4730-8929-FA69646FDCE4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BD644-567C-42CF-A640-7271F524C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9A539-0947-4A7A-A6AB-5FB29927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4A7E-6F7C-4093-B527-B3BBE7DDC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1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B128-C595-420E-8B40-B7CB5ECBE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067CA-1688-4313-BDBB-9C59CF991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2E6D1-6F5A-40CE-8E6B-6F87D085B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847E-9580-4730-8929-FA69646FDCE4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870D3-EBFC-47A7-98CC-135F126D5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E2742-7FCE-4DDB-B5B9-F14C6BFAA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4A7E-6F7C-4093-B527-B3BBE7DDC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1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DEE6-4E6F-4A1B-AA79-A4A33095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A0112-A15B-4B47-85C5-0D17E1C50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8D553-0AFB-4BE5-9190-A3B53E78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847E-9580-4730-8929-FA69646FDCE4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49EEC-EB01-42ED-8C0D-C34BC4C4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FA15A-1EC0-4C96-9444-7F405D8C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4A7E-6F7C-4093-B527-B3BBE7DDC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11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0BCFA-C0B8-45B3-9857-4FF3EC2D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6099B-D58C-4864-BFF8-5210AD692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D9E4C-0BD7-41EA-A980-DF9D8D907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B14B5-6971-4378-A099-3DBADC94E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847E-9580-4730-8929-FA69646FDCE4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EA5DD-4D4E-4DE0-AFDC-173B5A4E3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F3993-DD8C-4CAD-BF7D-D97F3BF0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4A7E-6F7C-4093-B527-B3BBE7DDC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3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939C-F022-4EC1-A2B6-5F35FA965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F990-F60E-4D7F-B9F3-04F39A705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A988A-CCAB-4BFC-A8E2-B25CDE25F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287F06-5CBE-4B97-B0A0-8499F765C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CB5D1-CBC2-4338-A519-C185DFA3F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6B715C-0F21-43A8-90F9-01FDD076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847E-9580-4730-8929-FA69646FDCE4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49AA76-2671-4140-B556-65C76F0E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D12990-6BED-4BBE-AC88-F9B9428D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4A7E-6F7C-4093-B527-B3BBE7DDC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69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8AEF8-53ED-4C4C-A788-5C5D8DF14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732E52-4F81-454E-BA99-8A3B1B16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847E-9580-4730-8929-FA69646FDCE4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F9CEE-919B-44FB-8E1E-50D3BD94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A6DC1-7E26-418D-834A-0C33B41C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4A7E-6F7C-4093-B527-B3BBE7DDC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1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8AC56F-94B5-4CD8-8290-5245FBA7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847E-9580-4730-8929-FA69646FDCE4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507B05-5886-4E44-9C5A-21FC5EE2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50930-609C-4AFA-B679-C975BD6D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4A7E-6F7C-4093-B527-B3BBE7DDC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65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886A-7EE1-49BD-8878-A4C1B3735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B9554-C37C-4676-949E-900CA53B0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E1578-EECD-4799-9B98-D9BAE8528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EF0C2-15E4-480B-883A-EDB776BD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847E-9580-4730-8929-FA69646FDCE4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74847-A460-4948-AFDC-391FE6F76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259CA-BA42-4ACB-A96F-4C39627D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4A7E-6F7C-4093-B527-B3BBE7DDC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6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B5606-9334-4724-8370-50918D6E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742C87-B5E8-4A69-B35F-999D3D652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FD2F8-D232-4A6E-A9D7-B833E87C1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F2B59-A0D9-48D0-9C8E-E702374AF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847E-9580-4730-8929-FA69646FDCE4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A856E-69A5-4243-A49E-3573EC938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39A63-D32E-4B09-9797-D16DD14C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4A7E-6F7C-4093-B527-B3BBE7DDC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97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DC8384-8FE9-47E3-9B39-7D4F95831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A53A-DF61-4FEB-9CB3-E7BEA757F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A1A0B-81A6-450E-A3DB-533790148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8847E-9580-4730-8929-FA69646FDCE4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E61B4-2D90-4CD1-9B76-5E8F409A5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1910E-C2BC-4204-9E97-B7E9B004E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34A7E-6F7C-4093-B527-B3BBE7DDC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C72E-DE5F-4DE7-8F00-F3548467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989" y="2095380"/>
            <a:ext cx="11240021" cy="1042337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300F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Aspergillomarasmine A treatment for the inhibition of metallo-beta-lactamase antibiotic resistance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0A858-622C-400F-9EE4-B47C5EA60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203287"/>
            <a:ext cx="9144000" cy="102006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Brendan Kearney</a:t>
            </a:r>
          </a:p>
          <a:p>
            <a:pPr>
              <a:spcBef>
                <a:spcPts val="0"/>
              </a:spcBef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April 20, 2018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53F700-B6C5-4FB1-8A95-C26D54BBDF22}"/>
              </a:ext>
            </a:extLst>
          </p:cNvPr>
          <p:cNvCxnSpPr>
            <a:cxnSpLocks/>
          </p:cNvCxnSpPr>
          <p:nvPr/>
        </p:nvCxnSpPr>
        <p:spPr>
          <a:xfrm>
            <a:off x="0" y="15559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258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C72E-DE5F-4DE7-8F00-F3548467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988" y="316684"/>
            <a:ext cx="11240021" cy="104233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300F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NDM-1 is a “superbug”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53F700-B6C5-4FB1-8A95-C26D54BBDF22}"/>
              </a:ext>
            </a:extLst>
          </p:cNvPr>
          <p:cNvCxnSpPr>
            <a:cxnSpLocks/>
          </p:cNvCxnSpPr>
          <p:nvPr/>
        </p:nvCxnSpPr>
        <p:spPr>
          <a:xfrm>
            <a:off x="0" y="15559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71CFEB9-141C-49D2-8B74-C331767B664B}"/>
              </a:ext>
            </a:extLst>
          </p:cNvPr>
          <p:cNvSpPr/>
          <p:nvPr/>
        </p:nvSpPr>
        <p:spPr>
          <a:xfrm>
            <a:off x="6975733" y="4923940"/>
            <a:ext cx="466346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Carbapenem</a:t>
            </a:r>
          </a:p>
          <a:p>
            <a:pPr lvl="0" algn="ctr"/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In Silico genomics</a:t>
            </a:r>
            <a:endParaRPr lang="en-US" sz="1000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1FE46FF-0089-4B71-913E-887A03E32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988" y="2060388"/>
            <a:ext cx="5741932" cy="3709179"/>
          </a:xfrm>
        </p:spPr>
        <p:txBody>
          <a:bodyPr>
            <a:normAutofit/>
          </a:bodyPr>
          <a:lstStyle/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NDM-1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Class B, gram-negative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Strains containing NDM-1 exhibit strong multidrug resistance 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(Sun, PloS One, 2014)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Notable for being carbapenemases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Carbapenems are “last resort” drugs</a:t>
            </a:r>
          </a:p>
        </p:txBody>
      </p:sp>
      <p:pic>
        <p:nvPicPr>
          <p:cNvPr id="13316" name="Picture 4" descr="Carbapenems Structure">
            <a:extLst>
              <a:ext uri="{FF2B5EF4-FFF2-40B4-BE49-F238E27FC236}">
                <a16:creationId xmlns:a16="http://schemas.microsoft.com/office/drawing/2014/main" id="{87D75570-15B4-4483-AFF3-FD65BDF8A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016" y="2352190"/>
            <a:ext cx="33909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87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C72E-DE5F-4DE7-8F00-F3548467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988" y="316684"/>
            <a:ext cx="11240021" cy="104233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300F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topics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53F700-B6C5-4FB1-8A95-C26D54BBDF22}"/>
              </a:ext>
            </a:extLst>
          </p:cNvPr>
          <p:cNvCxnSpPr>
            <a:cxnSpLocks/>
          </p:cNvCxnSpPr>
          <p:nvPr/>
        </p:nvCxnSpPr>
        <p:spPr>
          <a:xfrm>
            <a:off x="0" y="15559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3335CA59-EDA4-4249-B11E-9729C439F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873" y="2032223"/>
            <a:ext cx="9171709" cy="2595195"/>
          </a:xfrm>
        </p:spPr>
        <p:txBody>
          <a:bodyPr>
            <a:noAutofit/>
          </a:bodyPr>
          <a:lstStyle/>
          <a:p>
            <a:pPr marL="514350" indent="-514350" algn="l">
              <a:spcBef>
                <a:spcPts val="0"/>
              </a:spcBef>
              <a:buFont typeface="+mj-lt"/>
              <a:buAutoNum type="arabicPeriod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How does NDM-1 limit the effectiveness of beta-lactams?</a:t>
            </a:r>
          </a:p>
          <a:p>
            <a:pPr marL="514350" indent="-514350" algn="l">
              <a:spcBef>
                <a:spcPts val="0"/>
              </a:spcBef>
              <a:buFont typeface="+mj-lt"/>
              <a:buAutoNum type="arabicPeriod"/>
            </a:pP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14350" indent="-514350" algn="l">
              <a:spcBef>
                <a:spcPts val="0"/>
              </a:spcBef>
              <a:buFont typeface="+mj-lt"/>
              <a:buAutoNum type="arabicPeriod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What are possible modes of inhibition of NDM-1?</a:t>
            </a:r>
          </a:p>
          <a:p>
            <a:pPr marL="514350" indent="-514350" algn="l">
              <a:spcBef>
                <a:spcPts val="0"/>
              </a:spcBef>
              <a:buFont typeface="+mj-lt"/>
              <a:buAutoNum type="arabicPeriod"/>
            </a:pP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14350" indent="-514350" algn="l">
              <a:spcBef>
                <a:spcPts val="0"/>
              </a:spcBef>
              <a:buFont typeface="+mj-lt"/>
              <a:buAutoNum type="arabicPeriod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Can NDM-1 be inhibited by aspergillomarasmine A?</a:t>
            </a:r>
          </a:p>
        </p:txBody>
      </p:sp>
    </p:spTree>
    <p:extLst>
      <p:ext uri="{BB962C8B-B14F-4D97-AF65-F5344CB8AC3E}">
        <p14:creationId xmlns:p14="http://schemas.microsoft.com/office/powerpoint/2010/main" val="94239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C72E-DE5F-4DE7-8F00-F3548467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988" y="316684"/>
            <a:ext cx="11240021" cy="104233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300F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 of NDM-1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53F700-B6C5-4FB1-8A95-C26D54BBDF22}"/>
              </a:ext>
            </a:extLst>
          </p:cNvPr>
          <p:cNvCxnSpPr>
            <a:cxnSpLocks/>
          </p:cNvCxnSpPr>
          <p:nvPr/>
        </p:nvCxnSpPr>
        <p:spPr>
          <a:xfrm>
            <a:off x="0" y="15559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71CFEB9-141C-49D2-8B74-C331767B664B}"/>
              </a:ext>
            </a:extLst>
          </p:cNvPr>
          <p:cNvSpPr/>
          <p:nvPr/>
        </p:nvSpPr>
        <p:spPr>
          <a:xfrm>
            <a:off x="6975734" y="4914203"/>
            <a:ext cx="466346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site of NDM-1</a:t>
            </a:r>
          </a:p>
          <a:p>
            <a:pPr lvl="0" algn="ctr"/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(Faridoon and Islam, 2013)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1FE46FF-0089-4B71-913E-887A03E32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066" y="2334341"/>
            <a:ext cx="5741932" cy="3733950"/>
          </a:xfrm>
        </p:spPr>
        <p:txBody>
          <a:bodyPr>
            <a:normAutofit/>
          </a:bodyPr>
          <a:lstStyle/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Contains two Zn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2+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atoms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at the active site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Zinc atoms are coordinated with water molecules and imidazole groups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Hydrophilic amino acid residues contribute to stability 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(Green, Acta Crystallogr Sect F Struct Biol Cryst Commun, 2011)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218" name="Picture 2" descr="FIG. 4.">
            <a:extLst>
              <a:ext uri="{FF2B5EF4-FFF2-40B4-BE49-F238E27FC236}">
                <a16:creationId xmlns:a16="http://schemas.microsoft.com/office/drawing/2014/main" id="{95B672C6-84CF-4EA1-8CD7-A92131ECC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288" y="2334341"/>
            <a:ext cx="4300357" cy="226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541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C72E-DE5F-4DE7-8F00-F3548467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988" y="316684"/>
            <a:ext cx="11240021" cy="104233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300F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NDM-1 disables beta-lactams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53F700-B6C5-4FB1-8A95-C26D54BBDF22}"/>
              </a:ext>
            </a:extLst>
          </p:cNvPr>
          <p:cNvCxnSpPr>
            <a:cxnSpLocks/>
          </p:cNvCxnSpPr>
          <p:nvPr/>
        </p:nvCxnSpPr>
        <p:spPr>
          <a:xfrm>
            <a:off x="0" y="15559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71CFEB9-141C-49D2-8B74-C331767B664B}"/>
              </a:ext>
            </a:extLst>
          </p:cNvPr>
          <p:cNvSpPr/>
          <p:nvPr/>
        </p:nvSpPr>
        <p:spPr>
          <a:xfrm>
            <a:off x="6975734" y="4914203"/>
            <a:ext cx="466346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Hydroxyl nucleophile of NDM-1</a:t>
            </a:r>
          </a:p>
          <a:p>
            <a:pPr lvl="0" algn="ctr"/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(Faridoon and Islam, 2013)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1FE46FF-0089-4B71-913E-887A03E32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066" y="2334341"/>
            <a:ext cx="5741932" cy="2237657"/>
          </a:xfrm>
        </p:spPr>
        <p:txBody>
          <a:bodyPr>
            <a:normAutofit/>
          </a:bodyPr>
          <a:lstStyle/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Hydroxyl group attacks beta-lactams 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(Fast, Biochim Biophys Acta, 2013)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Chelating ability of zinc allows hydroxyl to nucleophilic attack cyclic amide structure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218" name="Picture 2" descr="FIG. 4.">
            <a:extLst>
              <a:ext uri="{FF2B5EF4-FFF2-40B4-BE49-F238E27FC236}">
                <a16:creationId xmlns:a16="http://schemas.microsoft.com/office/drawing/2014/main" id="{95B672C6-84CF-4EA1-8CD7-A92131ECC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143" y="2306631"/>
            <a:ext cx="4300357" cy="226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1FC3C0F-5A73-4997-8DFD-8A2DAC67E185}"/>
              </a:ext>
            </a:extLst>
          </p:cNvPr>
          <p:cNvSpPr/>
          <p:nvPr/>
        </p:nvSpPr>
        <p:spPr>
          <a:xfrm>
            <a:off x="8963891" y="3380510"/>
            <a:ext cx="858981" cy="858982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70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C72E-DE5F-4DE7-8F00-F3548467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988" y="316684"/>
            <a:ext cx="11240021" cy="104233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300F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Mechanism of nucleophilic attack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53F700-B6C5-4FB1-8A95-C26D54BBDF22}"/>
              </a:ext>
            </a:extLst>
          </p:cNvPr>
          <p:cNvCxnSpPr>
            <a:cxnSpLocks/>
          </p:cNvCxnSpPr>
          <p:nvPr/>
        </p:nvCxnSpPr>
        <p:spPr>
          <a:xfrm>
            <a:off x="0" y="15559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3A5217F2-FA43-4345-8C0C-5F4C947C9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066" y="1914616"/>
            <a:ext cx="5741932" cy="3379174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cyclic amide bond in beta-lactams is cleaved by NDM-1 hydrolysis </a:t>
            </a:r>
            <a:r>
              <a:rPr lang="nn-NO" sz="1400" dirty="0">
                <a:latin typeface="Helvetica" panose="020B0604020202020204" pitchFamily="34" charset="0"/>
                <a:cs typeface="Helvetica" panose="020B0604020202020204" pitchFamily="34" charset="0"/>
              </a:rPr>
              <a:t>(Spyrakis, ACS Med Chem Lett, 2018)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Bacteria’s defense mechanism against beta-lactams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Renders most antibiotics useless against bacteria</a:t>
            </a:r>
          </a:p>
          <a:p>
            <a:pPr algn="l">
              <a:spcBef>
                <a:spcPts val="0"/>
              </a:spcBef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1C8431-43DE-4AA2-9994-0FD5C33B0E35}"/>
              </a:ext>
            </a:extLst>
          </p:cNvPr>
          <p:cNvSpPr/>
          <p:nvPr/>
        </p:nvSpPr>
        <p:spPr>
          <a:xfrm>
            <a:off x="2152472" y="5430711"/>
            <a:ext cx="466346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Deactivation of penicillin by NDM-1 beta-lactamase</a:t>
            </a:r>
          </a:p>
          <a:p>
            <a:pPr lvl="0" algn="ctr"/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Antimicrobe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16D9E9-2808-4700-AA4E-04E79F9298E0}"/>
              </a:ext>
            </a:extLst>
          </p:cNvPr>
          <p:cNvCxnSpPr>
            <a:cxnSpLocks/>
          </p:cNvCxnSpPr>
          <p:nvPr/>
        </p:nvCxnSpPr>
        <p:spPr>
          <a:xfrm>
            <a:off x="-2" y="5140787"/>
            <a:ext cx="60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DB9B99-3840-4A65-A9C8-9005E862AE6C}"/>
              </a:ext>
            </a:extLst>
          </p:cNvPr>
          <p:cNvCxnSpPr>
            <a:cxnSpLocks/>
          </p:cNvCxnSpPr>
          <p:nvPr/>
        </p:nvCxnSpPr>
        <p:spPr>
          <a:xfrm>
            <a:off x="6095998" y="1555902"/>
            <a:ext cx="0" cy="3584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E4893AF3-90E1-4026-97D9-74FB14E62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884" y="1692824"/>
            <a:ext cx="51911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7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C72E-DE5F-4DE7-8F00-F3548467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988" y="316684"/>
            <a:ext cx="11240021" cy="104233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300F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NDM-1 is multidrug resistant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53F700-B6C5-4FB1-8A95-C26D54BBDF22}"/>
              </a:ext>
            </a:extLst>
          </p:cNvPr>
          <p:cNvCxnSpPr>
            <a:cxnSpLocks/>
          </p:cNvCxnSpPr>
          <p:nvPr/>
        </p:nvCxnSpPr>
        <p:spPr>
          <a:xfrm>
            <a:off x="0" y="15559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2" name="Picture 4" descr="https://www.frontiersin.org/files/Articles/271598/fmicb-08-01580-HTML/image_m/fmicb-08-01580-t001.jpg">
            <a:extLst>
              <a:ext uri="{FF2B5EF4-FFF2-40B4-BE49-F238E27FC236}">
                <a16:creationId xmlns:a16="http://schemas.microsoft.com/office/drawing/2014/main" id="{CF47CBE0-3551-4894-ADCC-47AA91907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17" y="1752784"/>
            <a:ext cx="4793730" cy="495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D585765-3528-4B06-8E3E-1EEDFE185B2D}"/>
              </a:ext>
            </a:extLst>
          </p:cNvPr>
          <p:cNvSpPr/>
          <p:nvPr/>
        </p:nvSpPr>
        <p:spPr>
          <a:xfrm>
            <a:off x="6919346" y="3493042"/>
            <a:ext cx="466346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Resistance/susceptibility of </a:t>
            </a:r>
            <a:r>
              <a:rPr lang="en-US" sz="1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 coli</a:t>
            </a: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containing NDM-1 to common beta-lactam antibiotics</a:t>
            </a:r>
            <a:endParaRPr lang="en-US" sz="16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Chandar et al. 2017</a:t>
            </a:r>
          </a:p>
        </p:txBody>
      </p:sp>
    </p:spTree>
    <p:extLst>
      <p:ext uri="{BB962C8B-B14F-4D97-AF65-F5344CB8AC3E}">
        <p14:creationId xmlns:p14="http://schemas.microsoft.com/office/powerpoint/2010/main" val="3275515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C72E-DE5F-4DE7-8F00-F3548467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988" y="316684"/>
            <a:ext cx="11240021" cy="104233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300F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topics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53F700-B6C5-4FB1-8A95-C26D54BBDF22}"/>
              </a:ext>
            </a:extLst>
          </p:cNvPr>
          <p:cNvCxnSpPr>
            <a:cxnSpLocks/>
          </p:cNvCxnSpPr>
          <p:nvPr/>
        </p:nvCxnSpPr>
        <p:spPr>
          <a:xfrm>
            <a:off x="0" y="15559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3335CA59-EDA4-4249-B11E-9729C439F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873" y="2032223"/>
            <a:ext cx="9171709" cy="2595195"/>
          </a:xfrm>
        </p:spPr>
        <p:txBody>
          <a:bodyPr>
            <a:noAutofit/>
          </a:bodyPr>
          <a:lstStyle/>
          <a:p>
            <a:pPr marL="514350" indent="-514350" algn="l">
              <a:spcBef>
                <a:spcPts val="0"/>
              </a:spcBef>
              <a:buFont typeface="+mj-lt"/>
              <a:buAutoNum type="arabicPeriod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How does NDM-1 limit the effectiveness of beta-lactams?</a:t>
            </a:r>
          </a:p>
          <a:p>
            <a:pPr marL="514350" indent="-514350" algn="l">
              <a:spcBef>
                <a:spcPts val="0"/>
              </a:spcBef>
              <a:buFont typeface="+mj-lt"/>
              <a:buAutoNum type="arabicPeriod"/>
            </a:pP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14350" indent="-514350" algn="l">
              <a:spcBef>
                <a:spcPts val="0"/>
              </a:spcBef>
              <a:buFont typeface="+mj-lt"/>
              <a:buAutoNum type="arabicPeriod"/>
            </a:pPr>
            <a:r>
              <a:rPr lang="en-US" sz="28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What are possible modes of inhibition of NDM-1?</a:t>
            </a:r>
          </a:p>
          <a:p>
            <a:pPr marL="514350" indent="-514350" algn="l">
              <a:spcBef>
                <a:spcPts val="0"/>
              </a:spcBef>
              <a:buFont typeface="+mj-lt"/>
              <a:buAutoNum type="arabicPeriod"/>
            </a:pP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14350" indent="-514350" algn="l">
              <a:spcBef>
                <a:spcPts val="0"/>
              </a:spcBef>
              <a:buFont typeface="+mj-lt"/>
              <a:buAutoNum type="arabicPeriod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Can NDM-1 be inhibited by aspergillomarasmine A?</a:t>
            </a:r>
          </a:p>
        </p:txBody>
      </p:sp>
    </p:spTree>
    <p:extLst>
      <p:ext uri="{BB962C8B-B14F-4D97-AF65-F5344CB8AC3E}">
        <p14:creationId xmlns:p14="http://schemas.microsoft.com/office/powerpoint/2010/main" val="305338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C72E-DE5F-4DE7-8F00-F3548467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988" y="316684"/>
            <a:ext cx="11240021" cy="1042337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300F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compounds have exhibited inhibition of bacterial NDM-1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53F700-B6C5-4FB1-8A95-C26D54BBDF22}"/>
              </a:ext>
            </a:extLst>
          </p:cNvPr>
          <p:cNvCxnSpPr>
            <a:cxnSpLocks/>
          </p:cNvCxnSpPr>
          <p:nvPr/>
        </p:nvCxnSpPr>
        <p:spPr>
          <a:xfrm>
            <a:off x="0" y="15559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>
            <a:extLst>
              <a:ext uri="{FF2B5EF4-FFF2-40B4-BE49-F238E27FC236}">
                <a16:creationId xmlns:a16="http://schemas.microsoft.com/office/drawing/2014/main" id="{E1FE46FF-0089-4B71-913E-887A03E32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869" y="2117068"/>
            <a:ext cx="5741932" cy="3733950"/>
          </a:xfrm>
        </p:spPr>
        <p:txBody>
          <a:bodyPr>
            <a:normAutofit/>
          </a:bodyPr>
          <a:lstStyle/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Shared feature of NDM-1 inhibitors – removal of zinc atoms at the active site 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(Wang, Nat Commun, 2018)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Form strong coordination complexes through ligand binding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Captopril is a treatment for hypertension 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Büttner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, ACS Infect Dis, 2017)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E4819F-C61C-46B5-9A30-226D59BA1E85}"/>
              </a:ext>
            </a:extLst>
          </p:cNvPr>
          <p:cNvSpPr/>
          <p:nvPr/>
        </p:nvSpPr>
        <p:spPr>
          <a:xfrm>
            <a:off x="7066519" y="3822043"/>
            <a:ext cx="15815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Phenanthroline</a:t>
            </a:r>
          </a:p>
        </p:txBody>
      </p:sp>
      <p:pic>
        <p:nvPicPr>
          <p:cNvPr id="19462" name="Picture 6" descr="Skeletal formula of ethylenediaminetetraacetic acid">
            <a:extLst>
              <a:ext uri="{FF2B5EF4-FFF2-40B4-BE49-F238E27FC236}">
                <a16:creationId xmlns:a16="http://schemas.microsoft.com/office/drawing/2014/main" id="{17A06178-3AA7-4779-AD2B-848E366BF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761" y="2117068"/>
            <a:ext cx="209550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50D0EBE-F1E7-4591-85C4-8ED0935DA405}"/>
              </a:ext>
            </a:extLst>
          </p:cNvPr>
          <p:cNvSpPr/>
          <p:nvPr/>
        </p:nvSpPr>
        <p:spPr>
          <a:xfrm>
            <a:off x="9575749" y="3814766"/>
            <a:ext cx="15815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EDTA</a:t>
            </a:r>
          </a:p>
        </p:txBody>
      </p:sp>
      <p:pic>
        <p:nvPicPr>
          <p:cNvPr id="19464" name="Picture 8" descr="1,10-phenanthroline">
            <a:extLst>
              <a:ext uri="{FF2B5EF4-FFF2-40B4-BE49-F238E27FC236}">
                <a16:creationId xmlns:a16="http://schemas.microsoft.com/office/drawing/2014/main" id="{F1D3BF27-76A6-43B0-A214-59471E9E6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531" y="1874180"/>
            <a:ext cx="20955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6" name="Picture 10" descr="Captopril structure.svg">
            <a:extLst>
              <a:ext uri="{FF2B5EF4-FFF2-40B4-BE49-F238E27FC236}">
                <a16:creationId xmlns:a16="http://schemas.microsoft.com/office/drawing/2014/main" id="{74593265-E5B1-416D-9D5C-2F3CF8D4F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961" y="4698493"/>
            <a:ext cx="211455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6B9F718-3FEB-4EBB-97B7-710EE33F3CCD}"/>
              </a:ext>
            </a:extLst>
          </p:cNvPr>
          <p:cNvSpPr/>
          <p:nvPr/>
        </p:nvSpPr>
        <p:spPr>
          <a:xfrm>
            <a:off x="8518474" y="5939183"/>
            <a:ext cx="15815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Captopril</a:t>
            </a:r>
          </a:p>
        </p:txBody>
      </p:sp>
    </p:spTree>
    <p:extLst>
      <p:ext uri="{BB962C8B-B14F-4D97-AF65-F5344CB8AC3E}">
        <p14:creationId xmlns:p14="http://schemas.microsoft.com/office/powerpoint/2010/main" val="1339162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C72E-DE5F-4DE7-8F00-F3548467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988" y="316684"/>
            <a:ext cx="11240021" cy="1042337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300F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Zinc ions can be removed from the active site of NDM-1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53F700-B6C5-4FB1-8A95-C26D54BBDF22}"/>
              </a:ext>
            </a:extLst>
          </p:cNvPr>
          <p:cNvCxnSpPr>
            <a:cxnSpLocks/>
          </p:cNvCxnSpPr>
          <p:nvPr/>
        </p:nvCxnSpPr>
        <p:spPr>
          <a:xfrm>
            <a:off x="0" y="15559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>
            <a:extLst>
              <a:ext uri="{FF2B5EF4-FFF2-40B4-BE49-F238E27FC236}">
                <a16:creationId xmlns:a16="http://schemas.microsoft.com/office/drawing/2014/main" id="{E1FE46FF-0089-4B71-913E-887A03E32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869" y="2117068"/>
            <a:ext cx="5741932" cy="3733950"/>
          </a:xfrm>
        </p:spPr>
        <p:txBody>
          <a:bodyPr>
            <a:normAutofit/>
          </a:bodyPr>
          <a:lstStyle/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Thiol groups (-SH) are known zinc chelators 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(Spyrakis, ACS Med Chem Lett, 2018)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Without zinc at the active site, no hydrolysis of beta-lactams occurs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Thiol groups can “mimic” and replace the hydroxide and perform a futile attack on beta-lactams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4924BC-4F26-48C8-9F46-3DEEC9414E6E}"/>
              </a:ext>
            </a:extLst>
          </p:cNvPr>
          <p:cNvSpPr/>
          <p:nvPr/>
        </p:nvSpPr>
        <p:spPr>
          <a:xfrm>
            <a:off x="5630002" y="5991409"/>
            <a:ext cx="60860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Thiol-based compounds exhibiting inhibition of NDM-1 (DL-Captopril, 2,3-Dimercaprol, Tiopronin, DL-Thiorphan</a:t>
            </a:r>
          </a:p>
          <a:p>
            <a:pPr lvl="0" algn="ctr"/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Klingler et al. 2015</a:t>
            </a:r>
          </a:p>
        </p:txBody>
      </p:sp>
      <p:pic>
        <p:nvPicPr>
          <p:cNvPr id="9" name="Picture 4" descr="Abstract Image">
            <a:extLst>
              <a:ext uri="{FF2B5EF4-FFF2-40B4-BE49-F238E27FC236}">
                <a16:creationId xmlns:a16="http://schemas.microsoft.com/office/drawing/2014/main" id="{6F4CBFF4-38E1-4E73-B1F4-04C9247B4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18" y="1752784"/>
            <a:ext cx="476250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955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C72E-DE5F-4DE7-8F00-F3548467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988" y="316684"/>
            <a:ext cx="11240021" cy="1042337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300F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Dipicolinic acid as an alternative mode of inhibition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53F700-B6C5-4FB1-8A95-C26D54BBDF22}"/>
              </a:ext>
            </a:extLst>
          </p:cNvPr>
          <p:cNvCxnSpPr>
            <a:cxnSpLocks/>
          </p:cNvCxnSpPr>
          <p:nvPr/>
        </p:nvCxnSpPr>
        <p:spPr>
          <a:xfrm>
            <a:off x="0" y="15559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>
            <a:extLst>
              <a:ext uri="{FF2B5EF4-FFF2-40B4-BE49-F238E27FC236}">
                <a16:creationId xmlns:a16="http://schemas.microsoft.com/office/drawing/2014/main" id="{E1FE46FF-0089-4B71-913E-887A03E32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869" y="2117068"/>
            <a:ext cx="4562708" cy="3907474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Derivatives of dipicolinic acid form a ternary NDM-1:Zn(II) inhibitor complex </a:t>
            </a: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(Chen, J Med Chem, 2017)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Extremely potent and site-specific inhibition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Bypasses common issues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Inhibition of other Zn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2+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dependent metalloenzymes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“kick” the water and bridge zinc ions together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4924BC-4F26-48C8-9F46-3DEEC9414E6E}"/>
              </a:ext>
            </a:extLst>
          </p:cNvPr>
          <p:cNvSpPr/>
          <p:nvPr/>
        </p:nvSpPr>
        <p:spPr>
          <a:xfrm>
            <a:off x="5630002" y="6024542"/>
            <a:ext cx="60860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Formation of ternary complex in derivative 36 (B) vs no formation in dipicolinic acid (A)</a:t>
            </a:r>
          </a:p>
          <a:p>
            <a:pPr lvl="0" algn="ctr"/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Chen, J Med Chem, 2017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A7A1CF-C0B3-4B58-BD50-60FC77FF5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810" y="1752784"/>
            <a:ext cx="4698046" cy="427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6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C72E-DE5F-4DE7-8F00-F3548467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988" y="316684"/>
            <a:ext cx="11240021" cy="104233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300F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Bacteria are major causes of disease worldwide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0A858-622C-400F-9EE4-B47C5EA60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988" y="1752784"/>
            <a:ext cx="6811916" cy="4661664"/>
          </a:xfrm>
        </p:spPr>
        <p:txBody>
          <a:bodyPr>
            <a:normAutofit/>
          </a:bodyPr>
          <a:lstStyle/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Bacteria account for a large percentage of pathogens and illnesses affecting humans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According to the World Health Organization, people who are elderly, young, or have weakened immune response are more susceptible to pathogenic bacteria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Tuberculosis, malaria,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E. coli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are problematic in developing countries</a:t>
            </a:r>
            <a:endParaRPr lang="en-US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53F700-B6C5-4FB1-8A95-C26D54BBDF22}"/>
              </a:ext>
            </a:extLst>
          </p:cNvPr>
          <p:cNvCxnSpPr>
            <a:cxnSpLocks/>
          </p:cNvCxnSpPr>
          <p:nvPr/>
        </p:nvCxnSpPr>
        <p:spPr>
          <a:xfrm>
            <a:off x="0" y="15559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3BA47E4-3ABE-45D7-8B81-166E0873B0D2}"/>
              </a:ext>
            </a:extLst>
          </p:cNvPr>
          <p:cNvSpPr/>
          <p:nvPr/>
        </p:nvSpPr>
        <p:spPr>
          <a:xfrm>
            <a:off x="7287904" y="6100549"/>
            <a:ext cx="466346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causes of death globally in 2015</a:t>
            </a:r>
          </a:p>
          <a:p>
            <a:pPr lvl="0" algn="ctr"/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WHO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49653C-F811-446E-A48A-9BB20E278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904" y="1752784"/>
            <a:ext cx="4387653" cy="434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61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C72E-DE5F-4DE7-8F00-F3548467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988" y="316684"/>
            <a:ext cx="11240021" cy="104233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300F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are there no treatments available?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53F700-B6C5-4FB1-8A95-C26D54BBDF22}"/>
              </a:ext>
            </a:extLst>
          </p:cNvPr>
          <p:cNvCxnSpPr>
            <a:cxnSpLocks/>
          </p:cNvCxnSpPr>
          <p:nvPr/>
        </p:nvCxnSpPr>
        <p:spPr>
          <a:xfrm>
            <a:off x="0" y="15559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>
            <a:extLst>
              <a:ext uri="{FF2B5EF4-FFF2-40B4-BE49-F238E27FC236}">
                <a16:creationId xmlns:a16="http://schemas.microsoft.com/office/drawing/2014/main" id="{E1FE46FF-0089-4B71-913E-887A03E32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823" y="2117068"/>
            <a:ext cx="5966085" cy="3733950"/>
          </a:xfrm>
        </p:spPr>
        <p:txBody>
          <a:bodyPr>
            <a:normAutofit/>
          </a:bodyPr>
          <a:lstStyle/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No clinically-available drugs can inhibit NDM-1 without significant compositional changes 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(Li, Bioorg Med Chem Lett, 2014)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Issues to consider when choosing compounds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Selectivity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Effectiveness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Toxicity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4924BC-4F26-48C8-9F46-3DEEC9414E6E}"/>
              </a:ext>
            </a:extLst>
          </p:cNvPr>
          <p:cNvSpPr/>
          <p:nvPr/>
        </p:nvSpPr>
        <p:spPr>
          <a:xfrm>
            <a:off x="6354734" y="4614976"/>
            <a:ext cx="60860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Li, Bioorg Med Chem Lett, 2014</a:t>
            </a:r>
          </a:p>
        </p:txBody>
      </p:sp>
      <p:pic>
        <p:nvPicPr>
          <p:cNvPr id="22530" name="Picture 2" descr="https://ars.els-cdn.com/content/image/1-s2.0-S0960894X13012742-fx1.jpg">
            <a:extLst>
              <a:ext uri="{FF2B5EF4-FFF2-40B4-BE49-F238E27FC236}">
                <a16:creationId xmlns:a16="http://schemas.microsoft.com/office/drawing/2014/main" id="{B246B6C5-0CA9-4F5B-B630-5D0CB51D6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220" y="3059188"/>
            <a:ext cx="4572620" cy="113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1070BF-093D-4F05-8FC1-8535A63585D1}"/>
              </a:ext>
            </a:extLst>
          </p:cNvPr>
          <p:cNvSpPr/>
          <p:nvPr/>
        </p:nvSpPr>
        <p:spPr>
          <a:xfrm>
            <a:off x="6775554" y="2788170"/>
            <a:ext cx="5244368" cy="1678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075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C72E-DE5F-4DE7-8F00-F3548467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988" y="316684"/>
            <a:ext cx="11240021" cy="104233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300F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topics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53F700-B6C5-4FB1-8A95-C26D54BBDF22}"/>
              </a:ext>
            </a:extLst>
          </p:cNvPr>
          <p:cNvCxnSpPr>
            <a:cxnSpLocks/>
          </p:cNvCxnSpPr>
          <p:nvPr/>
        </p:nvCxnSpPr>
        <p:spPr>
          <a:xfrm>
            <a:off x="0" y="15559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3335CA59-EDA4-4249-B11E-9729C439F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873" y="2032223"/>
            <a:ext cx="9171709" cy="2595195"/>
          </a:xfrm>
        </p:spPr>
        <p:txBody>
          <a:bodyPr>
            <a:noAutofit/>
          </a:bodyPr>
          <a:lstStyle/>
          <a:p>
            <a:pPr marL="514350" indent="-514350" algn="l">
              <a:spcBef>
                <a:spcPts val="0"/>
              </a:spcBef>
              <a:buFont typeface="+mj-lt"/>
              <a:buAutoNum type="arabicPeriod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How does NDM-1 limit the effectiveness of beta-lactams?</a:t>
            </a:r>
          </a:p>
          <a:p>
            <a:pPr marL="514350" indent="-514350" algn="l">
              <a:spcBef>
                <a:spcPts val="0"/>
              </a:spcBef>
              <a:buFont typeface="+mj-lt"/>
              <a:buAutoNum type="arabicPeriod"/>
            </a:pP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14350" indent="-514350" algn="l">
              <a:spcBef>
                <a:spcPts val="0"/>
              </a:spcBef>
              <a:buFont typeface="+mj-lt"/>
              <a:buAutoNum type="arabicPeriod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What are possible modes of inhibition of NDM-1?</a:t>
            </a:r>
          </a:p>
          <a:p>
            <a:pPr marL="514350" indent="-514350" algn="l">
              <a:spcBef>
                <a:spcPts val="0"/>
              </a:spcBef>
              <a:buFont typeface="+mj-lt"/>
              <a:buAutoNum type="arabicPeriod"/>
            </a:pP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14350" indent="-514350" algn="l">
              <a:spcBef>
                <a:spcPts val="0"/>
              </a:spcBef>
              <a:buFont typeface="+mj-lt"/>
              <a:buAutoNum type="arabicPeriod"/>
            </a:pPr>
            <a:r>
              <a:rPr lang="en-US" sz="28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Can NDM-1 be inhibited by aspergillomarasmine A?</a:t>
            </a:r>
          </a:p>
        </p:txBody>
      </p:sp>
    </p:spTree>
    <p:extLst>
      <p:ext uri="{BB962C8B-B14F-4D97-AF65-F5344CB8AC3E}">
        <p14:creationId xmlns:p14="http://schemas.microsoft.com/office/powerpoint/2010/main" val="617586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C72E-DE5F-4DE7-8F00-F3548467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988" y="316684"/>
            <a:ext cx="11240021" cy="104233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300F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 - a natural fungal product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53F700-B6C5-4FB1-8A95-C26D54BBDF22}"/>
              </a:ext>
            </a:extLst>
          </p:cNvPr>
          <p:cNvCxnSpPr>
            <a:cxnSpLocks/>
          </p:cNvCxnSpPr>
          <p:nvPr/>
        </p:nvCxnSpPr>
        <p:spPr>
          <a:xfrm>
            <a:off x="0" y="15559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>
            <a:extLst>
              <a:ext uri="{FF2B5EF4-FFF2-40B4-BE49-F238E27FC236}">
                <a16:creationId xmlns:a16="http://schemas.microsoft.com/office/drawing/2014/main" id="{E1FE46FF-0089-4B71-913E-887A03E32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823" y="2117068"/>
            <a:ext cx="5966085" cy="3733950"/>
          </a:xfrm>
        </p:spPr>
        <p:txBody>
          <a:bodyPr>
            <a:normAutofit/>
          </a:bodyPr>
          <a:lstStyle/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Aspergillomarasmine A (AMA)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– derived from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Aspergillus versicolor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Discovered in 1965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Known for its necrotic effects on leaves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Inhibitor of angiotensin-converting enzymes and endothelin-converting enzymes in blood hormonal control 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(Arai, Biosci Biotech Bioch, 1993)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4924BC-4F26-48C8-9F46-3DEEC9414E6E}"/>
              </a:ext>
            </a:extLst>
          </p:cNvPr>
          <p:cNvSpPr/>
          <p:nvPr/>
        </p:nvSpPr>
        <p:spPr>
          <a:xfrm>
            <a:off x="6358480" y="4171508"/>
            <a:ext cx="60860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Aspergillomarasmine A</a:t>
            </a:r>
          </a:p>
        </p:txBody>
      </p:sp>
      <p:pic>
        <p:nvPicPr>
          <p:cNvPr id="25602" name="Picture 2" descr="Aspergillomarasmine A.svg">
            <a:extLst>
              <a:ext uri="{FF2B5EF4-FFF2-40B4-BE49-F238E27FC236}">
                <a16:creationId xmlns:a16="http://schemas.microsoft.com/office/drawing/2014/main" id="{CD624E82-CC82-4313-9DED-05825EF06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859" y="2158327"/>
            <a:ext cx="2943248" cy="201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208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C72E-DE5F-4DE7-8F00-F3548467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988" y="316684"/>
            <a:ext cx="11240021" cy="104233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300F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 inhibition of NDM-1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53F700-B6C5-4FB1-8A95-C26D54BBDF22}"/>
              </a:ext>
            </a:extLst>
          </p:cNvPr>
          <p:cNvCxnSpPr>
            <a:cxnSpLocks/>
          </p:cNvCxnSpPr>
          <p:nvPr/>
        </p:nvCxnSpPr>
        <p:spPr>
          <a:xfrm>
            <a:off x="0" y="15559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>
            <a:extLst>
              <a:ext uri="{FF2B5EF4-FFF2-40B4-BE49-F238E27FC236}">
                <a16:creationId xmlns:a16="http://schemas.microsoft.com/office/drawing/2014/main" id="{E1FE46FF-0089-4B71-913E-887A03E32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823" y="2117068"/>
            <a:ext cx="5966085" cy="3733950"/>
          </a:xfrm>
        </p:spPr>
        <p:txBody>
          <a:bodyPr>
            <a:normAutofit/>
          </a:bodyPr>
          <a:lstStyle/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Samples of topsoil containing AMA showed inhibition of NDM-1 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(King, Nature, 2014)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Suppression of 88% of 200 NDM-1 bacteria samples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Zinc atoms are inactivated or removed from the active site 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(Bergstrom, ACS Infect Dis, 2017)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4924BC-4F26-48C8-9F46-3DEEC9414E6E}"/>
              </a:ext>
            </a:extLst>
          </p:cNvPr>
          <p:cNvSpPr/>
          <p:nvPr/>
        </p:nvSpPr>
        <p:spPr>
          <a:xfrm>
            <a:off x="6105993" y="6077075"/>
            <a:ext cx="608600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Top: AMA reduces NDM-1 function (black circles)</a:t>
            </a:r>
          </a:p>
          <a:p>
            <a:pPr lvl="0" algn="ctr"/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Bottom: Zinc is depleted from NDM-1 following AMA treatment</a:t>
            </a:r>
          </a:p>
          <a:p>
            <a:pPr lvl="0" algn="ctr"/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King, Nature, 2014</a:t>
            </a:r>
          </a:p>
          <a:p>
            <a:pPr lvl="0" algn="ctr"/>
            <a:endParaRPr lang="en-US" sz="1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3064F1-EBBC-49BD-B77A-D31E77DAD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786" y="1752784"/>
            <a:ext cx="3310250" cy="434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81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C72E-DE5F-4DE7-8F00-F3548467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988" y="316684"/>
            <a:ext cx="11240021" cy="104233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300F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 - deadly in combination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53F700-B6C5-4FB1-8A95-C26D54BBDF22}"/>
              </a:ext>
            </a:extLst>
          </p:cNvPr>
          <p:cNvCxnSpPr>
            <a:cxnSpLocks/>
          </p:cNvCxnSpPr>
          <p:nvPr/>
        </p:nvCxnSpPr>
        <p:spPr>
          <a:xfrm>
            <a:off x="0" y="15559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>
            <a:extLst>
              <a:ext uri="{FF2B5EF4-FFF2-40B4-BE49-F238E27FC236}">
                <a16:creationId xmlns:a16="http://schemas.microsoft.com/office/drawing/2014/main" id="{E1FE46FF-0089-4B71-913E-887A03E32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823" y="2542188"/>
            <a:ext cx="5966085" cy="2250529"/>
          </a:xfrm>
        </p:spPr>
        <p:txBody>
          <a:bodyPr>
            <a:normAutofit/>
          </a:bodyPr>
          <a:lstStyle/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NDM-1 completely inactivates meropenem 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Addition of AMA reactivates meropenem activity and decreases NDM-1 bacteria concentration 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(Nussbaum, Angew Chem Int Ed Engl, 2014)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4924BC-4F26-48C8-9F46-3DEEC9414E6E}"/>
              </a:ext>
            </a:extLst>
          </p:cNvPr>
          <p:cNvSpPr/>
          <p:nvPr/>
        </p:nvSpPr>
        <p:spPr>
          <a:xfrm>
            <a:off x="6235908" y="5532107"/>
            <a:ext cx="577285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Top: Meropenem, a “last-resort” beta-lactam</a:t>
            </a:r>
          </a:p>
          <a:p>
            <a:pPr lvl="0" algn="ctr"/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Bottom: Minimal inhibitory concentration (MIC) of </a:t>
            </a:r>
            <a:r>
              <a:rPr lang="en-US" sz="1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 pneumoniae </a:t>
            </a: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uncombined/combined treatments</a:t>
            </a:r>
          </a:p>
          <a:p>
            <a:pPr lvl="0" algn="ctr"/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Nussbaum, Angew Chem Int Ed Engl, 2014</a:t>
            </a:r>
          </a:p>
          <a:p>
            <a:pPr lvl="0" algn="ctr"/>
            <a:endParaRPr lang="en-US" sz="1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580" name="Picture 4" descr="Image result for meropenem">
            <a:extLst>
              <a:ext uri="{FF2B5EF4-FFF2-40B4-BE49-F238E27FC236}">
                <a16:creationId xmlns:a16="http://schemas.microsoft.com/office/drawing/2014/main" id="{FB8B0A90-FA70-40E4-98DE-ECBD645AD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174" y="1672759"/>
            <a:ext cx="2285473" cy="1738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6AF4E2-1154-4EF2-B2A1-DFAB9FF30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908" y="3498677"/>
            <a:ext cx="5772853" cy="194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64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C72E-DE5F-4DE7-8F00-F3548467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988" y="316684"/>
            <a:ext cx="11240021" cy="104233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300F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of AMA to other NDM-1 inhibitors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53F700-B6C5-4FB1-8A95-C26D54BBDF22}"/>
              </a:ext>
            </a:extLst>
          </p:cNvPr>
          <p:cNvCxnSpPr>
            <a:cxnSpLocks/>
          </p:cNvCxnSpPr>
          <p:nvPr/>
        </p:nvCxnSpPr>
        <p:spPr>
          <a:xfrm>
            <a:off x="0" y="15559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>
            <a:extLst>
              <a:ext uri="{FF2B5EF4-FFF2-40B4-BE49-F238E27FC236}">
                <a16:creationId xmlns:a16="http://schemas.microsoft.com/office/drawing/2014/main" id="{E1FE46FF-0089-4B71-913E-887A03E32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988" y="2117068"/>
            <a:ext cx="7706316" cy="3733950"/>
          </a:xfrm>
        </p:spPr>
        <p:txBody>
          <a:bodyPr>
            <a:normAutofit/>
          </a:bodyPr>
          <a:lstStyle/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More specific than other chelators with similar zinc-removal mechanism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Strong inhibition levels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be purified in large quantities 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(King, Nature, 2014)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Not toxic in mice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BAE963-C2F6-4C66-B8F6-8B59A98CC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584" y="2117068"/>
            <a:ext cx="3781425" cy="28860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AEC7E03-5749-4560-95C6-9F70DECD7CC0}"/>
              </a:ext>
            </a:extLst>
          </p:cNvPr>
          <p:cNvSpPr/>
          <p:nvPr/>
        </p:nvSpPr>
        <p:spPr>
          <a:xfrm>
            <a:off x="7934584" y="5003143"/>
            <a:ext cx="425741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 survival after being infected with </a:t>
            </a:r>
            <a:r>
              <a:rPr lang="en-US" sz="1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 coli</a:t>
            </a: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containing NDM-1 gene</a:t>
            </a:r>
          </a:p>
          <a:p>
            <a:pPr lvl="0" algn="ctr"/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King, Nature, 2014</a:t>
            </a:r>
          </a:p>
          <a:p>
            <a:pPr lvl="0" algn="ctr"/>
            <a:endParaRPr lang="en-US" sz="1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627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C72E-DE5F-4DE7-8F00-F3548467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988" y="316684"/>
            <a:ext cx="11240021" cy="104233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300F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0A858-622C-400F-9EE4-B47C5EA60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988" y="1752784"/>
            <a:ext cx="5620010" cy="466166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How does NDM-1 limit the effectiveness of beta-lactams?</a:t>
            </a:r>
          </a:p>
          <a:p>
            <a:pPr algn="l">
              <a:spcBef>
                <a:spcPts val="0"/>
              </a:spcBef>
            </a:pPr>
            <a:endParaRPr lang="en-US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>
              <a:spcBef>
                <a:spcPts val="0"/>
              </a:spcBef>
            </a:pPr>
            <a:endParaRPr lang="en-US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hydroxyl group of NDM-1, stabilized by zinc ions, nucleophilically attacks beta-lactams</a:t>
            </a:r>
          </a:p>
          <a:p>
            <a:pPr marL="514350" indent="-514350" algn="l">
              <a:spcBef>
                <a:spcPts val="0"/>
              </a:spcBef>
              <a:buFont typeface="+mj-lt"/>
              <a:buAutoNum type="arabicPeriod"/>
            </a:pPr>
            <a:endParaRPr lang="en-US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53F700-B6C5-4FB1-8A95-C26D54BBDF22}"/>
              </a:ext>
            </a:extLst>
          </p:cNvPr>
          <p:cNvCxnSpPr>
            <a:cxnSpLocks/>
          </p:cNvCxnSpPr>
          <p:nvPr/>
        </p:nvCxnSpPr>
        <p:spPr>
          <a:xfrm>
            <a:off x="0" y="15559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A22A9FC-1DE0-4034-8742-E6B31B022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767" y="1752784"/>
            <a:ext cx="5194242" cy="50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2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C72E-DE5F-4DE7-8F00-F3548467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988" y="316684"/>
            <a:ext cx="11240021" cy="104233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300F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0A858-622C-400F-9EE4-B47C5EA60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988" y="1752784"/>
            <a:ext cx="6069191" cy="4661664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endParaRPr lang="en-US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What are possible modes of inhibition of NDM-1?</a:t>
            </a:r>
          </a:p>
          <a:p>
            <a:pPr algn="l">
              <a:spcBef>
                <a:spcPts val="0"/>
              </a:spcBef>
            </a:pPr>
            <a:endParaRPr lang="en-US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>
              <a:spcBef>
                <a:spcPts val="0"/>
              </a:spcBef>
            </a:pPr>
            <a:endParaRPr lang="en-US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removal of zinc ions by ligand-binding molecules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53F700-B6C5-4FB1-8A95-C26D54BBDF22}"/>
              </a:ext>
            </a:extLst>
          </p:cNvPr>
          <p:cNvCxnSpPr>
            <a:cxnSpLocks/>
          </p:cNvCxnSpPr>
          <p:nvPr/>
        </p:nvCxnSpPr>
        <p:spPr>
          <a:xfrm>
            <a:off x="0" y="15559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Abstract Image">
            <a:extLst>
              <a:ext uri="{FF2B5EF4-FFF2-40B4-BE49-F238E27FC236}">
                <a16:creationId xmlns:a16="http://schemas.microsoft.com/office/drawing/2014/main" id="{9A32487E-1022-4F79-B143-6C5F3CA1E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060" y="1964303"/>
            <a:ext cx="476250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85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C72E-DE5F-4DE7-8F00-F3548467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988" y="316684"/>
            <a:ext cx="11240021" cy="104233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300F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0A858-622C-400F-9EE4-B47C5EA60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988" y="1752784"/>
            <a:ext cx="7304433" cy="4661664"/>
          </a:xfrm>
        </p:spPr>
        <p:txBody>
          <a:bodyPr>
            <a:normAutofit/>
          </a:bodyPr>
          <a:lstStyle/>
          <a:p>
            <a:pPr marL="514350" indent="-514350" algn="l">
              <a:spcBef>
                <a:spcPts val="0"/>
              </a:spcBef>
              <a:buFont typeface="+mj-lt"/>
              <a:buAutoNum type="arabicPeriod"/>
            </a:pPr>
            <a:endParaRPr lang="en-US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Can NDM-1 be inhibited by aspergillomarasmine A?</a:t>
            </a:r>
          </a:p>
          <a:p>
            <a:pPr algn="l">
              <a:spcBef>
                <a:spcPts val="0"/>
              </a:spcBef>
            </a:pPr>
            <a:endParaRPr lang="en-US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>
              <a:spcBef>
                <a:spcPts val="0"/>
              </a:spcBef>
            </a:pPr>
            <a:endParaRPr lang="en-US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AMA is very specific in regards to NDM-1 inhibition</a:t>
            </a:r>
          </a:p>
          <a:p>
            <a:pPr algn="l">
              <a:spcBef>
                <a:spcPts val="0"/>
              </a:spcBef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Easily available, nontoxic</a:t>
            </a:r>
          </a:p>
          <a:p>
            <a:pPr algn="l">
              <a:spcBef>
                <a:spcPts val="0"/>
              </a:spcBef>
            </a:pPr>
            <a:endParaRPr lang="en-US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>
              <a:spcBef>
                <a:spcPts val="0"/>
              </a:spcBef>
            </a:pPr>
            <a:endParaRPr lang="en-US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53F700-B6C5-4FB1-8A95-C26D54BBDF22}"/>
              </a:ext>
            </a:extLst>
          </p:cNvPr>
          <p:cNvCxnSpPr>
            <a:cxnSpLocks/>
          </p:cNvCxnSpPr>
          <p:nvPr/>
        </p:nvCxnSpPr>
        <p:spPr>
          <a:xfrm>
            <a:off x="0" y="15559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Aspergillomarasmine A.svg">
            <a:extLst>
              <a:ext uri="{FF2B5EF4-FFF2-40B4-BE49-F238E27FC236}">
                <a16:creationId xmlns:a16="http://schemas.microsoft.com/office/drawing/2014/main" id="{7D495DA1-7794-40BF-8369-CB46ACA89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533" y="2070435"/>
            <a:ext cx="2943248" cy="201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79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C72E-DE5F-4DE7-8F00-F3548467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988" y="316684"/>
            <a:ext cx="11240021" cy="104233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300F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Direction of AMA inhibition research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53F700-B6C5-4FB1-8A95-C26D54BBDF22}"/>
              </a:ext>
            </a:extLst>
          </p:cNvPr>
          <p:cNvCxnSpPr>
            <a:cxnSpLocks/>
          </p:cNvCxnSpPr>
          <p:nvPr/>
        </p:nvCxnSpPr>
        <p:spPr>
          <a:xfrm>
            <a:off x="0" y="15559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>
            <a:extLst>
              <a:ext uri="{FF2B5EF4-FFF2-40B4-BE49-F238E27FC236}">
                <a16:creationId xmlns:a16="http://schemas.microsoft.com/office/drawing/2014/main" id="{E1FE46FF-0089-4B71-913E-887A03E32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988" y="2117068"/>
            <a:ext cx="6161295" cy="3733950"/>
          </a:xfrm>
        </p:spPr>
        <p:txBody>
          <a:bodyPr>
            <a:normAutofit/>
          </a:bodyPr>
          <a:lstStyle/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Currently in preclinical stages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Decisions being studied: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Is the molecule actually safe for humans?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Which derivative should be manufactured?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Will enzyme assays and mice studies convey to treatment for humans?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8C711B-3D63-4895-ACAD-D933E0486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120" y="1628671"/>
            <a:ext cx="3917889" cy="422234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CB3D7FC-71CF-4DB7-830C-9072AF4F87D6}"/>
              </a:ext>
            </a:extLst>
          </p:cNvPr>
          <p:cNvSpPr/>
          <p:nvPr/>
        </p:nvSpPr>
        <p:spPr>
          <a:xfrm>
            <a:off x="7628356" y="5923786"/>
            <a:ext cx="4257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 and synthesized derivatives</a:t>
            </a:r>
          </a:p>
          <a:p>
            <a:pPr lvl="0" algn="ctr"/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Zhang, Bioorg Med Chem, 2017</a:t>
            </a:r>
          </a:p>
          <a:p>
            <a:pPr lvl="0" algn="ctr"/>
            <a:endParaRPr lang="en-US" sz="1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359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C72E-DE5F-4DE7-8F00-F3548467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988" y="316684"/>
            <a:ext cx="11240021" cy="1042337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300F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Antibiotics have revolutionized the treatment of pathogenic bacteria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0A858-622C-400F-9EE4-B47C5EA60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988" y="1752784"/>
            <a:ext cx="6297351" cy="4661664"/>
          </a:xfrm>
        </p:spPr>
        <p:txBody>
          <a:bodyPr>
            <a:normAutofit/>
          </a:bodyPr>
          <a:lstStyle/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Before early 20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th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century, lack of understanding led to inefficient treatment of disease 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(Aminov, Front Microbiol, 2010)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 1928, penicillin was discovered in a bacteria-killing mold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Penicillin was easy to mass produce and cured a wide range of bacterial infections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53F700-B6C5-4FB1-8A95-C26D54BBDF22}"/>
              </a:ext>
            </a:extLst>
          </p:cNvPr>
          <p:cNvCxnSpPr>
            <a:cxnSpLocks/>
          </p:cNvCxnSpPr>
          <p:nvPr/>
        </p:nvCxnSpPr>
        <p:spPr>
          <a:xfrm>
            <a:off x="0" y="15559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3BA47E4-3ABE-45D7-8B81-166E0873B0D2}"/>
              </a:ext>
            </a:extLst>
          </p:cNvPr>
          <p:cNvSpPr/>
          <p:nvPr/>
        </p:nvSpPr>
        <p:spPr>
          <a:xfrm>
            <a:off x="7165984" y="6088178"/>
            <a:ext cx="466346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Discovery of penicillin, 1928</a:t>
            </a:r>
          </a:p>
          <a:p>
            <a:pPr lvl="0" algn="ctr"/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Bacteria in Photos</a:t>
            </a:r>
          </a:p>
        </p:txBody>
      </p:sp>
      <p:pic>
        <p:nvPicPr>
          <p:cNvPr id="3074" name="Picture 2" descr="Alexander Fleming and penicillin">
            <a:extLst>
              <a:ext uri="{FF2B5EF4-FFF2-40B4-BE49-F238E27FC236}">
                <a16:creationId xmlns:a16="http://schemas.microsoft.com/office/drawing/2014/main" id="{B2DC7CD5-B745-44E3-80D8-ED50EF845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9" y="1752784"/>
            <a:ext cx="5178031" cy="414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443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C72E-DE5F-4DE7-8F00-F3548467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988" y="316684"/>
            <a:ext cx="11240021" cy="104233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300F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0A858-622C-400F-9EE4-B47C5EA60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988" y="1752784"/>
            <a:ext cx="11365492" cy="4661664"/>
          </a:xfrm>
        </p:spPr>
        <p:txBody>
          <a:bodyPr>
            <a:normAutofit fontScale="85000" lnSpcReduction="10000"/>
          </a:bodyPr>
          <a:lstStyle/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Aminov RI. A Brief History of the Antibiotic Era: Lessons Learned and Challenges for the Future. Front Microbiol. 2010;1:134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Hart CA. Antibiotic resistance: an increasing problem? BMJ. 1998;316(7140):1255–1256.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Thakuria B, Lahon K. The Beta Lactam Antibiotics as an Empirical Therapy in a Developing Country: An Update on Their Current Status and Recommendations to Counter the Resistance against Them. J Clin Diagn Res. 2013;7(6):1207-1214.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Koch AL. Penicillin binding proteins, beta-lactams, and lactamases: offensives, attacks and defensive countermeasures. Crit Rev Microbiol. 2000;26(4):205-220.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Spyrakis F, Celenza G, Marcoccia F, Santucci M, Cross S, Bellio P, Cendron L, Perilli M, Tondi D. Structure-Based Virtual Screening for the Discovery of Novel Inhibitors of New Delhi Metallo-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lactamase-1. ACS Med Chem Lett. 2018;9(1):45-50.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Y, Liu Q, Chen S, Song Y, Liu J, Guo X, Zhu L, Ji X, Zhou W et al. Characterization and Plasmid Elimination of NDM-1-Producing Acinetobacter calcoaceticus from China. PloS One. 2014;9(9):e106555.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 VL, Verma A, Owens RJ, Phillips SEV, Carr SB. Structure of New Delhi metallo-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lactamase 1 (NDM-1). Acta Crystallogr Sect F Struct Biol Cryst Commun. 2011;67(Pt10):1160-1164.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Büttner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D, Kramer JS, Klingler F-M, Wittmann SK, Hartmann MR,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Kohnhäuser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Weizel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Brüggerhoff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Frank D, et al. Challenges in the Development of a Thiol-Based Broad-Spectrum Inhibitor for Metallo-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Lactamases. ACS Infect Dis. 2017;4(3):360–372.</a:t>
            </a:r>
          </a:p>
          <a:p>
            <a:pPr algn="l">
              <a:spcBef>
                <a:spcPts val="0"/>
              </a:spcBef>
            </a:pPr>
            <a:endParaRPr lang="en-US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53F700-B6C5-4FB1-8A95-C26D54BBDF22}"/>
              </a:ext>
            </a:extLst>
          </p:cNvPr>
          <p:cNvCxnSpPr>
            <a:cxnSpLocks/>
          </p:cNvCxnSpPr>
          <p:nvPr/>
        </p:nvCxnSpPr>
        <p:spPr>
          <a:xfrm>
            <a:off x="0" y="15559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466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C72E-DE5F-4DE7-8F00-F3548467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988" y="316684"/>
            <a:ext cx="11240021" cy="104233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300F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0A858-622C-400F-9EE4-B47C5EA60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988" y="1752783"/>
            <a:ext cx="11365492" cy="4808437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 NN, Xu YT, Xia Q, Bai CG, Wang TY, Wang L, He DD, Xie NN, Li LX, Wang J, Zhou HG, et al. Simplified captopril analogues as NDM-1 inhibitors. Bioorg Med Chem Lett. 2014;24(1):386-389.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 R, Lai TP, Gao P, Zhang HM, Ho PK, Woo PCY, Ma GX, Kao RYT, Li HY, Sun HZ. Bismuth antimicrobial drugs serve as broad-spectrum metallo-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lactamase inhibitors. Nat Commun. 2018;9:439.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 AY, Thomas PW, Stewart AC, Bergstrom A, Cheng Z, Miller C, Bethel CR, Marshall SH, Credille CV, Riley CL. Dipicolinic Acid Derivatives as Inhibitors of New Delhi Metallo-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lactamase-1. J Med Chem. 2017;60(17):7267-7283.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Arai K, Ashikawa N, Nakakita Y, Matsuura A, Ashizawa N, Munekata M. Aspergillomarasmine A and B, Potent Microbial Inhibitors of Endothelin-converting Enzyme. Biosci Biotech Bioch. 1993;57(11):1944-1945.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King AM, Redi-Yu SA, Wang WL, King DT, De Pascale G, Strynadka NC, Walsh TR, Coombes BK, Wright GD. AMA overcomes antibiotic resistance by NDM and VIM metallo-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lactamases. Nature. 2014;510(7506):503-506.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Von Nussbaum F, Schiffer G. Aspergillomarasmine A, an Inhibitor of Bacterial Metallo‐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β‐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Lactamases Conferring blaNDM and blaVIM Resistance. Ang Chem Int. 2014;53(44)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 J, Wang S, Wei Q, Guo Q, Bai Y, Song F, Zhang L, Lei X. Synthesis and biological evaluation of Aspergillomarasmine A derivatives as novel NDM-1 inhibitor to overcome antibiotics resistance. Bioorg Med Chem. 2017;25(10):5133-5141.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>
              <a:spcBef>
                <a:spcPts val="0"/>
              </a:spcBef>
            </a:pPr>
            <a:endParaRPr lang="en-US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53F700-B6C5-4FB1-8A95-C26D54BBDF22}"/>
              </a:ext>
            </a:extLst>
          </p:cNvPr>
          <p:cNvCxnSpPr>
            <a:cxnSpLocks/>
          </p:cNvCxnSpPr>
          <p:nvPr/>
        </p:nvCxnSpPr>
        <p:spPr>
          <a:xfrm>
            <a:off x="0" y="15559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4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C72E-DE5F-4DE7-8F00-F3548467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988" y="316684"/>
            <a:ext cx="11240021" cy="104233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300F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0A858-622C-400F-9EE4-B47C5EA60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823" y="1752784"/>
            <a:ext cx="11571657" cy="4663006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http://www.who.int/mediacentre/factsheets/fs310/en/</a:t>
            </a:r>
          </a:p>
          <a:p>
            <a:pPr algn="l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http://www.bacteriainphotos.com/Alexander_Fleming_and_penicillin.html</a:t>
            </a:r>
          </a:p>
          <a:p>
            <a:pPr algn="l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https://microbewiki.kenyon.edu/index.php/Antibiotic_Resistance_Within_Staphylococcus_Aureus</a:t>
            </a:r>
          </a:p>
          <a:p>
            <a:pPr algn="l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https://evolution.berkeley.edu/evolibrary/search/imagedetail.php?id=360&amp;topic_id=&amp;keywords=</a:t>
            </a:r>
          </a:p>
          <a:p>
            <a:pPr algn="l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https://www.ebmconsult.com/articles/penicillin-allergy-cross-reactivity-cephalosporin-antibiotics</a:t>
            </a:r>
          </a:p>
          <a:p>
            <a:pPr algn="l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nrg/journal/v4/n6/box/nrg1086_BX1.html</a:t>
            </a:r>
          </a:p>
          <a:p>
            <a:pPr algn="l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http://www.bioinfo.de/isb/1998/01/0008/</a:t>
            </a:r>
          </a:p>
          <a:p>
            <a:pPr algn="l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http://aac.asm.org/content/56/10/5157/F2.expansion.html</a:t>
            </a:r>
          </a:p>
          <a:p>
            <a:pPr algn="l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http://www.antimicrobe.org/hisphoto/history/NDM-1_Mietzner_Dec2013.asp</a:t>
            </a:r>
          </a:p>
          <a:p>
            <a:pPr algn="l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https://pubs.acs.org/doi/full/10.1021/jm501844d?src=recsys</a:t>
            </a:r>
          </a:p>
          <a:p>
            <a:pPr algn="l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https://www.sciencedirect.com/science/article/pii/S0960894X13012742?via%3Dihub</a:t>
            </a:r>
          </a:p>
          <a:p>
            <a:pPr algn="l">
              <a:spcBef>
                <a:spcPts val="0"/>
              </a:spcBef>
            </a:pPr>
            <a:endParaRPr lang="en-US" i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>
              <a:spcBef>
                <a:spcPts val="0"/>
              </a:spcBef>
            </a:pPr>
            <a:endParaRPr lang="en-US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53F700-B6C5-4FB1-8A95-C26D54BBDF22}"/>
              </a:ext>
            </a:extLst>
          </p:cNvPr>
          <p:cNvCxnSpPr>
            <a:cxnSpLocks/>
          </p:cNvCxnSpPr>
          <p:nvPr/>
        </p:nvCxnSpPr>
        <p:spPr>
          <a:xfrm>
            <a:off x="0" y="15559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66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C72E-DE5F-4DE7-8F00-F3548467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988" y="316684"/>
            <a:ext cx="11240021" cy="104233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300F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problem with antibiotics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0A858-622C-400F-9EE4-B47C5EA60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988" y="1752784"/>
            <a:ext cx="5741932" cy="4661664"/>
          </a:xfrm>
        </p:spPr>
        <p:txBody>
          <a:bodyPr>
            <a:normAutofit/>
          </a:bodyPr>
          <a:lstStyle/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Bacterial populations are infinitely expandable and infinitely mutable 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(Hart, BMJ, 1998)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Surviving mutants may create new strain resistant to previously-effective antibiotics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Resistance can be passed to other species through horizontal gene transfer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53F700-B6C5-4FB1-8A95-C26D54BBDF22}"/>
              </a:ext>
            </a:extLst>
          </p:cNvPr>
          <p:cNvCxnSpPr>
            <a:cxnSpLocks/>
          </p:cNvCxnSpPr>
          <p:nvPr/>
        </p:nvCxnSpPr>
        <p:spPr>
          <a:xfrm>
            <a:off x="0" y="15559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:Staphylococcus aureus trends.jpg">
            <a:extLst>
              <a:ext uri="{FF2B5EF4-FFF2-40B4-BE49-F238E27FC236}">
                <a16:creationId xmlns:a16="http://schemas.microsoft.com/office/drawing/2014/main" id="{E81BE9F9-BAB0-40EF-9FB9-80520F8CB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20" y="1752784"/>
            <a:ext cx="5498089" cy="377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38C7092-5428-455A-A791-63F1B4882F24}"/>
              </a:ext>
            </a:extLst>
          </p:cNvPr>
          <p:cNvSpPr/>
          <p:nvPr/>
        </p:nvSpPr>
        <p:spPr>
          <a:xfrm>
            <a:off x="6635231" y="5525848"/>
            <a:ext cx="466346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in MRSA antibiotic resistance over time</a:t>
            </a:r>
          </a:p>
          <a:p>
            <a:pPr lvl="0" algn="ctr"/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McDonald 2006</a:t>
            </a:r>
          </a:p>
        </p:txBody>
      </p:sp>
    </p:spTree>
    <p:extLst>
      <p:ext uri="{BB962C8B-B14F-4D97-AF65-F5344CB8AC3E}">
        <p14:creationId xmlns:p14="http://schemas.microsoft.com/office/powerpoint/2010/main" val="51996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C72E-DE5F-4DE7-8F00-F3548467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988" y="316684"/>
            <a:ext cx="11240021" cy="104233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300F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Horizontal gene transfer with plasmids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53F700-B6C5-4FB1-8A95-C26D54BBDF22}"/>
              </a:ext>
            </a:extLst>
          </p:cNvPr>
          <p:cNvCxnSpPr>
            <a:cxnSpLocks/>
          </p:cNvCxnSpPr>
          <p:nvPr/>
        </p:nvCxnSpPr>
        <p:spPr>
          <a:xfrm>
            <a:off x="0" y="15559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https://evolution.berkeley.edu/admin/media/3/98226_evo_resources_resource_image_360_original.gif">
            <a:extLst>
              <a:ext uri="{FF2B5EF4-FFF2-40B4-BE49-F238E27FC236}">
                <a16:creationId xmlns:a16="http://schemas.microsoft.com/office/drawing/2014/main" id="{79F80132-2700-4927-A44E-AFB18AF08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185" y="2951387"/>
            <a:ext cx="4869623" cy="19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71CFEB9-141C-49D2-8B74-C331767B664B}"/>
              </a:ext>
            </a:extLst>
          </p:cNvPr>
          <p:cNvSpPr/>
          <p:nvPr/>
        </p:nvSpPr>
        <p:spPr>
          <a:xfrm>
            <a:off x="3764264" y="4925558"/>
            <a:ext cx="46634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Understanding Evolution</a:t>
            </a:r>
          </a:p>
        </p:txBody>
      </p:sp>
    </p:spTree>
    <p:extLst>
      <p:ext uri="{BB962C8B-B14F-4D97-AF65-F5344CB8AC3E}">
        <p14:creationId xmlns:p14="http://schemas.microsoft.com/office/powerpoint/2010/main" val="314289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C72E-DE5F-4DE7-8F00-F3548467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988" y="316684"/>
            <a:ext cx="11240021" cy="104233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300F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Beta-lactams are a common antibiotic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53F700-B6C5-4FB1-8A95-C26D54BBDF22}"/>
              </a:ext>
            </a:extLst>
          </p:cNvPr>
          <p:cNvCxnSpPr>
            <a:cxnSpLocks/>
          </p:cNvCxnSpPr>
          <p:nvPr/>
        </p:nvCxnSpPr>
        <p:spPr>
          <a:xfrm>
            <a:off x="0" y="15559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>
            <a:extLst>
              <a:ext uri="{FF2B5EF4-FFF2-40B4-BE49-F238E27FC236}">
                <a16:creationId xmlns:a16="http://schemas.microsoft.com/office/drawing/2014/main" id="{87FD615F-1F9D-4B91-B253-14D844881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988" y="1752784"/>
            <a:ext cx="5741932" cy="4661664"/>
          </a:xfrm>
        </p:spPr>
        <p:txBody>
          <a:bodyPr>
            <a:normAutofit/>
          </a:bodyPr>
          <a:lstStyle/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“Lactam” – a cyclic amide compound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nitrogen atom occurs at the </a:t>
            </a:r>
            <a:r>
              <a:rPr lang="el-GR" dirty="0">
                <a:latin typeface="Helvetica" panose="020B0604020202020204" pitchFamily="34" charset="0"/>
                <a:cs typeface="Helvetica" panose="020B0604020202020204" pitchFamily="34" charset="0"/>
              </a:rPr>
              <a:t>β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position (2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nd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relative to the C=O bond.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Account for 65% of total antibiotics market worldwide 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(Thakuria and Lahon, J Clin Diagn Res, 2013)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Beta-lactams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like penicillin are the first choice for common bacterial infections</a:t>
            </a:r>
          </a:p>
        </p:txBody>
      </p:sp>
      <p:pic>
        <p:nvPicPr>
          <p:cNvPr id="8194" name="Picture 2" descr="https://upload.wikimedia.org/wikipedia/commons/thumb/3/3b/Beta-lactam.svg/120px-Beta-lactam.svg.png">
            <a:extLst>
              <a:ext uri="{FF2B5EF4-FFF2-40B4-BE49-F238E27FC236}">
                <a16:creationId xmlns:a16="http://schemas.microsoft.com/office/drawing/2014/main" id="{71D128EB-74A5-44CF-B5DD-CDD74A7B2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245" y="1752784"/>
            <a:ext cx="1475650" cy="169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A459D63-437F-4CF6-BF96-D15B1097B3A8}"/>
              </a:ext>
            </a:extLst>
          </p:cNvPr>
          <p:cNvSpPr/>
          <p:nvPr/>
        </p:nvSpPr>
        <p:spPr>
          <a:xfrm>
            <a:off x="8056100" y="3111227"/>
            <a:ext cx="29239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structure of beta-lactams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96F07F-00F3-4E55-9453-9BEBBA32B523}"/>
              </a:ext>
            </a:extLst>
          </p:cNvPr>
          <p:cNvCxnSpPr>
            <a:cxnSpLocks/>
          </p:cNvCxnSpPr>
          <p:nvPr/>
        </p:nvCxnSpPr>
        <p:spPr>
          <a:xfrm>
            <a:off x="6844145" y="3646663"/>
            <a:ext cx="53478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2E22697-1B4B-4CB4-92BD-A51117110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708" y="3843545"/>
            <a:ext cx="1990725" cy="20002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D8ADEBD-19D5-4FE9-BE7D-2C3423B9AE90}"/>
              </a:ext>
            </a:extLst>
          </p:cNvPr>
          <p:cNvSpPr/>
          <p:nvPr/>
        </p:nvSpPr>
        <p:spPr>
          <a:xfrm>
            <a:off x="7186338" y="5737424"/>
            <a:ext cx="466346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Penicillin</a:t>
            </a:r>
          </a:p>
          <a:p>
            <a:pPr lvl="0" algn="ctr"/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EMB Consult</a:t>
            </a:r>
          </a:p>
          <a:p>
            <a:pPr lvl="0" algn="ctr"/>
            <a:endParaRPr 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023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C72E-DE5F-4DE7-8F00-F3548467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988" y="316684"/>
            <a:ext cx="11240021" cy="104233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300F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Beta-lactams inhibit bacterial cell wall synthesis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53F700-B6C5-4FB1-8A95-C26D54BBDF22}"/>
              </a:ext>
            </a:extLst>
          </p:cNvPr>
          <p:cNvCxnSpPr>
            <a:cxnSpLocks/>
          </p:cNvCxnSpPr>
          <p:nvPr/>
        </p:nvCxnSpPr>
        <p:spPr>
          <a:xfrm>
            <a:off x="0" y="15559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71CFEB9-141C-49D2-8B74-C331767B664B}"/>
              </a:ext>
            </a:extLst>
          </p:cNvPr>
          <p:cNvSpPr/>
          <p:nvPr/>
        </p:nvSpPr>
        <p:spPr>
          <a:xfrm>
            <a:off x="6975734" y="5523347"/>
            <a:ext cx="46634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Nature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1FE46FF-0089-4B71-913E-887A03E32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988" y="2220408"/>
            <a:ext cx="5741932" cy="2244670"/>
          </a:xfrm>
        </p:spPr>
        <p:txBody>
          <a:bodyPr>
            <a:normAutofit/>
          </a:bodyPr>
          <a:lstStyle/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Bind to enzymes called penicillin-binding proteins (PBPs), responsible for cell wall building 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(Koch, Crit Rev Microbiol, 2000)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Causes malfunctional biosynthetic activity leading to depletion of energy</a:t>
            </a:r>
          </a:p>
        </p:txBody>
      </p:sp>
      <p:pic>
        <p:nvPicPr>
          <p:cNvPr id="7170" name="Picture 2" descr="https://4.bp.blogspot.com/-luVatnfXVFE/WBW-i6h0fWI/AAAAAAAAAMw/HsMm1-DjTHslVm0xNahSSHz0lJSpR4XEACLcB/s1600/nrg1086-i1.gif">
            <a:extLst>
              <a:ext uri="{FF2B5EF4-FFF2-40B4-BE49-F238E27FC236}">
                <a16:creationId xmlns:a16="http://schemas.microsoft.com/office/drawing/2014/main" id="{24A8E796-5731-4E1E-B8C2-FB644B0C3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191" y="2060389"/>
            <a:ext cx="4214553" cy="346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57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C72E-DE5F-4DE7-8F00-F3548467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988" y="316684"/>
            <a:ext cx="11240021" cy="1042337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300F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Beta-lactamases: bacteria’s defense for beta-lactams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53F700-B6C5-4FB1-8A95-C26D54BBDF22}"/>
              </a:ext>
            </a:extLst>
          </p:cNvPr>
          <p:cNvCxnSpPr>
            <a:cxnSpLocks/>
          </p:cNvCxnSpPr>
          <p:nvPr/>
        </p:nvCxnSpPr>
        <p:spPr>
          <a:xfrm>
            <a:off x="0" y="15559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71CFEB9-141C-49D2-8B74-C331767B664B}"/>
              </a:ext>
            </a:extLst>
          </p:cNvPr>
          <p:cNvSpPr/>
          <p:nvPr/>
        </p:nvSpPr>
        <p:spPr>
          <a:xfrm>
            <a:off x="6975734" y="5523347"/>
            <a:ext cx="466346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beta-lactamase fold</a:t>
            </a:r>
          </a:p>
          <a:p>
            <a:pPr lvl="0" algn="ctr"/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1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Silico 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Biology</a:t>
            </a:r>
            <a:endParaRPr lang="en-US" sz="1000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1FE46FF-0089-4B71-913E-887A03E32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988" y="2060388"/>
            <a:ext cx="5741932" cy="3709179"/>
          </a:xfrm>
        </p:spPr>
        <p:txBody>
          <a:bodyPr>
            <a:normAutofit/>
          </a:bodyPr>
          <a:lstStyle/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Beta-lactamases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– bacterial enzymes that offers resistance to beta-lactams</a:t>
            </a:r>
            <a:endParaRPr 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Divided into four classes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endParaRPr lang="en-US" sz="2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2290" name="Picture 2" descr="http://www.bioinfo.de/isb/1998/01/0008/fig2.jpg">
            <a:extLst>
              <a:ext uri="{FF2B5EF4-FFF2-40B4-BE49-F238E27FC236}">
                <a16:creationId xmlns:a16="http://schemas.microsoft.com/office/drawing/2014/main" id="{7747F9CD-5B16-4244-8F5F-7430B5733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454" y="1872750"/>
            <a:ext cx="477202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26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C72E-DE5F-4DE7-8F00-F3548467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988" y="316684"/>
            <a:ext cx="11240021" cy="104233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300F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NDM-1, a new global infection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53F700-B6C5-4FB1-8A95-C26D54BBDF22}"/>
              </a:ext>
            </a:extLst>
          </p:cNvPr>
          <p:cNvCxnSpPr>
            <a:cxnSpLocks/>
          </p:cNvCxnSpPr>
          <p:nvPr/>
        </p:nvCxnSpPr>
        <p:spPr>
          <a:xfrm>
            <a:off x="0" y="15559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71CFEB9-141C-49D2-8B74-C331767B664B}"/>
              </a:ext>
            </a:extLst>
          </p:cNvPr>
          <p:cNvSpPr/>
          <p:nvPr/>
        </p:nvSpPr>
        <p:spPr>
          <a:xfrm>
            <a:off x="6975733" y="5720228"/>
            <a:ext cx="466346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Delhi metallo-beta-lactamase 1 structure</a:t>
            </a:r>
          </a:p>
          <a:p>
            <a:pPr lvl="0" algn="ctr"/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Antimicrobial Agents and Chemotherapy</a:t>
            </a:r>
            <a:endParaRPr lang="en-US" sz="1000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1FE46FF-0089-4B71-913E-887A03E32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988" y="2060388"/>
            <a:ext cx="5741932" cy="3709179"/>
          </a:xfrm>
        </p:spPr>
        <p:txBody>
          <a:bodyPr>
            <a:normAutofit lnSpcReduction="10000"/>
          </a:bodyPr>
          <a:lstStyle/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New Delhi metallo-beta-lactamase I (NDM-1)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was identified in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K. pneumoniae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in 2008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Originated in the Indian subcontinent, but has since spread to over 40 countries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~40% mortality rate</a:t>
            </a: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 (Jamal, </a:t>
            </a:r>
            <a:r>
              <a:rPr lang="en-US" sz="1500" dirty="0" err="1">
                <a:latin typeface="Helvetica" panose="020B0604020202020204" pitchFamily="34" charset="0"/>
                <a:cs typeface="Helvetica" panose="020B0604020202020204" pitchFamily="34" charset="0"/>
              </a:rPr>
              <a:t>PLoS</a:t>
            </a: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 One, 2016)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No direct treatments are available currently 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(Spyrakis, ACS Med Chem Lett, 2018)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EF3ADF-5797-4712-8357-76E259992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042" y="1752784"/>
            <a:ext cx="3158849" cy="377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08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2086</TotalTime>
  <Words>2091</Words>
  <Application>Microsoft Office PowerPoint</Application>
  <PresentationFormat>Widescreen</PresentationFormat>
  <Paragraphs>293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Helvetica</vt:lpstr>
      <vt:lpstr>Times New Roman</vt:lpstr>
      <vt:lpstr>Office Theme</vt:lpstr>
      <vt:lpstr>Aspergillomarasmine A treatment for the inhibition of metallo-beta-lactamase antibiotic resistance</vt:lpstr>
      <vt:lpstr>Bacteria are major causes of disease worldwide</vt:lpstr>
      <vt:lpstr>Antibiotics have revolutionized the treatment of pathogenic bacteria</vt:lpstr>
      <vt:lpstr>The problem with antibiotics</vt:lpstr>
      <vt:lpstr>Horizontal gene transfer with plasmids</vt:lpstr>
      <vt:lpstr>Beta-lactams are a common antibiotic</vt:lpstr>
      <vt:lpstr>Beta-lactams inhibit bacterial cell wall synthesis</vt:lpstr>
      <vt:lpstr>Beta-lactamases: bacteria’s defense for beta-lactams</vt:lpstr>
      <vt:lpstr>NDM-1, a new global infection</vt:lpstr>
      <vt:lpstr>NDM-1 is a “superbug”</vt:lpstr>
      <vt:lpstr>Main topics</vt:lpstr>
      <vt:lpstr>Structure of NDM-1</vt:lpstr>
      <vt:lpstr>NDM-1 disables beta-lactams</vt:lpstr>
      <vt:lpstr>Mechanism of nucleophilic attack</vt:lpstr>
      <vt:lpstr>NDM-1 is multidrug resistant</vt:lpstr>
      <vt:lpstr>Main topics</vt:lpstr>
      <vt:lpstr>Many compounds have exhibited inhibition of bacterial NDM-1</vt:lpstr>
      <vt:lpstr>Zinc ions can be removed from the active site of NDM-1</vt:lpstr>
      <vt:lpstr>Dipicolinic acid as an alternative mode of inhibition</vt:lpstr>
      <vt:lpstr>Why are there no treatments available?</vt:lpstr>
      <vt:lpstr>Main topics</vt:lpstr>
      <vt:lpstr>AMA - a natural fungal product</vt:lpstr>
      <vt:lpstr>AMA inhibition of NDM-1</vt:lpstr>
      <vt:lpstr>AMA - deadly in combination</vt:lpstr>
      <vt:lpstr>Comparison of AMA to other NDM-1 inhibitors</vt:lpstr>
      <vt:lpstr>Conclusions</vt:lpstr>
      <vt:lpstr>Conclusions</vt:lpstr>
      <vt:lpstr>Conclusions</vt:lpstr>
      <vt:lpstr>Future Direction of AMA inhibition research</vt:lpstr>
      <vt:lpstr>Credits</vt:lpstr>
      <vt:lpstr>Credits</vt:lpstr>
      <vt:lpstr>Image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Aspergillomarasmine A treatment for the inhibition of metallo-beta-lactamase antibiotic resistance</dc:title>
  <dc:creator>Brendan Kearney</dc:creator>
  <cp:lastModifiedBy>Brendan Kearney</cp:lastModifiedBy>
  <cp:revision>76</cp:revision>
  <dcterms:created xsi:type="dcterms:W3CDTF">2018-04-18T17:29:01Z</dcterms:created>
  <dcterms:modified xsi:type="dcterms:W3CDTF">2018-04-20T04:15:38Z</dcterms:modified>
</cp:coreProperties>
</file>