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43891200" cy="32918400"/>
  <p:notesSz cx="6781800" cy="90678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 initials="J" lastIdx="9" clrIdx="0">
    <p:extLst>
      <p:ext uri="{19B8F6BF-5375-455C-9EA6-DF929625EA0E}">
        <p15:presenceInfo xmlns:p15="http://schemas.microsoft.com/office/powerpoint/2012/main" userId="J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19B34C"/>
    <a:srgbClr val="71AC54"/>
    <a:srgbClr val="ABCE9A"/>
    <a:srgbClr val="B59A57"/>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4" autoAdjust="0"/>
    <p:restoredTop sz="94660"/>
  </p:normalViewPr>
  <p:slideViewPr>
    <p:cSldViewPr snapToGrid="0">
      <p:cViewPr>
        <p:scale>
          <a:sx n="10" d="100"/>
          <a:sy n="10" d="100"/>
        </p:scale>
        <p:origin x="1886"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94887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40271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291788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144241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32143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40481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306257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103454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319408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8326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D207B-DEDA-4DB1-B2FF-57A3D6155306}" type="datetimeFigureOut">
              <a:rPr lang="en-US" smtClean="0"/>
              <a:t>7/18/2016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DC9DCB-C093-4129-90B5-187CA3C276D1}" type="slidenum">
              <a:rPr lang="en-US" smtClean="0"/>
              <a:t>‹#›</a:t>
            </a:fld>
            <a:endParaRPr lang="en-US" dirty="0"/>
          </a:p>
        </p:txBody>
      </p:sp>
    </p:spTree>
    <p:extLst>
      <p:ext uri="{BB962C8B-B14F-4D97-AF65-F5344CB8AC3E}">
        <p14:creationId xmlns:p14="http://schemas.microsoft.com/office/powerpoint/2010/main" val="63418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5CD207B-DEDA-4DB1-B2FF-57A3D6155306}" type="datetimeFigureOut">
              <a:rPr lang="en-US" smtClean="0"/>
              <a:t>7/18/2016</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DC9DCB-C093-4129-90B5-187CA3C276D1}" type="slidenum">
              <a:rPr lang="en-US" smtClean="0"/>
              <a:t>‹#›</a:t>
            </a:fld>
            <a:endParaRPr lang="en-US" dirty="0"/>
          </a:p>
        </p:txBody>
      </p:sp>
    </p:spTree>
    <p:extLst>
      <p:ext uri="{BB962C8B-B14F-4D97-AF65-F5344CB8AC3E}">
        <p14:creationId xmlns:p14="http://schemas.microsoft.com/office/powerpoint/2010/main" val="2166872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2.emf"/><Relationship Id="rId4" Type="http://schemas.openxmlformats.org/officeDocument/2006/relationships/image" Target="../media/image4.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elon.edu/photomanager/getimage.ashx?id=2478&amp;w=520&amp;crop=&amp;q=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40" y="1453063"/>
            <a:ext cx="4953000" cy="13049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8436093" y="1441309"/>
            <a:ext cx="4950381" cy="1304657"/>
          </a:xfrm>
          <a:prstGeom prst="rect">
            <a:avLst/>
          </a:prstGeom>
        </p:spPr>
      </p:pic>
      <p:sp>
        <p:nvSpPr>
          <p:cNvPr id="2" name="Rectangle 1"/>
          <p:cNvSpPr/>
          <p:nvPr/>
        </p:nvSpPr>
        <p:spPr>
          <a:xfrm>
            <a:off x="0" y="4588721"/>
            <a:ext cx="43891200" cy="571500"/>
          </a:xfrm>
          <a:prstGeom prst="rect">
            <a:avLst/>
          </a:prstGeom>
          <a:solidFill>
            <a:srgbClr val="7300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03201" y="32232598"/>
            <a:ext cx="43687999" cy="685800"/>
          </a:xfrm>
          <a:prstGeom prst="rect">
            <a:avLst/>
          </a:prstGeom>
          <a:solidFill>
            <a:srgbClr val="7300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5400000">
            <a:off x="-13771563" y="18381663"/>
            <a:ext cx="28308300" cy="765173"/>
          </a:xfrm>
          <a:prstGeom prst="rect">
            <a:avLst/>
          </a:prstGeom>
          <a:solidFill>
            <a:srgbClr val="7300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29479218" y="18363544"/>
            <a:ext cx="28022551" cy="801410"/>
          </a:xfrm>
          <a:prstGeom prst="rect">
            <a:avLst/>
          </a:prstGeom>
          <a:solidFill>
            <a:srgbClr val="7300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4038600"/>
            <a:ext cx="43891200" cy="571231"/>
          </a:xfrm>
          <a:prstGeom prst="rect">
            <a:avLst/>
          </a:prstGeom>
          <a:solidFill>
            <a:srgbClr val="B59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734984" y="621634"/>
            <a:ext cx="32421232" cy="5650136"/>
          </a:xfrm>
          <a:prstGeom prst="rect">
            <a:avLst/>
          </a:prstGeom>
          <a:noFill/>
        </p:spPr>
        <p:txBody>
          <a:bodyPr wrap="square" rtlCol="0">
            <a:spAutoFit/>
          </a:bodyPr>
          <a:lstStyle/>
          <a:p>
            <a:pPr algn="ctr"/>
            <a:r>
              <a:rPr lang="en-US" sz="4800" b="1" dirty="0">
                <a:latin typeface="Helvetica" panose="020B0604020202020204" pitchFamily="34" charset="0"/>
                <a:cs typeface="Helvetica" panose="020B0604020202020204" pitchFamily="34" charset="0"/>
              </a:rPr>
              <a:t>Development of an </a:t>
            </a:r>
            <a:r>
              <a:rPr lang="en-US" sz="4800" b="1" dirty="0" smtClean="0">
                <a:latin typeface="Helvetica" panose="020B0604020202020204" pitchFamily="34" charset="0"/>
                <a:cs typeface="Helvetica" panose="020B0604020202020204" pitchFamily="34" charset="0"/>
              </a:rPr>
              <a:t>Efficient Route of Sorbitan Synthesis from Simple Sugars </a:t>
            </a:r>
            <a:r>
              <a:rPr lang="en-US" sz="4800" b="1" dirty="0">
                <a:latin typeface="Helvetica" panose="020B0604020202020204" pitchFamily="34" charset="0"/>
                <a:cs typeface="Helvetica" panose="020B0604020202020204" pitchFamily="34" charset="0"/>
              </a:rPr>
              <a:t>using BCF </a:t>
            </a:r>
            <a:r>
              <a:rPr lang="en-US" sz="4800" b="1" dirty="0" smtClean="0">
                <a:latin typeface="Helvetica" panose="020B0604020202020204" pitchFamily="34" charset="0"/>
                <a:cs typeface="Helvetica" panose="020B0604020202020204" pitchFamily="34" charset="0"/>
              </a:rPr>
              <a:t>Activation </a:t>
            </a:r>
            <a:r>
              <a:rPr lang="en-US" sz="4800" b="1" dirty="0">
                <a:latin typeface="Helvetica" panose="020B0604020202020204" pitchFamily="34" charset="0"/>
                <a:cs typeface="Helvetica" panose="020B0604020202020204" pitchFamily="34" charset="0"/>
              </a:rPr>
              <a:t>of </a:t>
            </a:r>
            <a:r>
              <a:rPr lang="en-US" sz="4800" b="1" dirty="0" smtClean="0">
                <a:latin typeface="Helvetica" panose="020B0604020202020204" pitchFamily="34" charset="0"/>
                <a:cs typeface="Helvetica" panose="020B0604020202020204" pitchFamily="34" charset="0"/>
              </a:rPr>
              <a:t>Allyltrimethylsilane</a:t>
            </a:r>
          </a:p>
          <a:p>
            <a:pPr algn="ctr"/>
            <a:endParaRPr lang="en-US" sz="3600" b="1" dirty="0" smtClean="0">
              <a:latin typeface="Helvetica" panose="020B0604020202020204" pitchFamily="34" charset="0"/>
              <a:cs typeface="Helvetica" panose="020B0604020202020204" pitchFamily="34" charset="0"/>
            </a:endParaRPr>
          </a:p>
          <a:p>
            <a:pPr algn="ctr"/>
            <a:r>
              <a:rPr lang="en-US" sz="3600" dirty="0" smtClean="0">
                <a:effectLst/>
                <a:latin typeface="Verdana" panose="020B0604030504040204" pitchFamily="34" charset="0"/>
                <a:ea typeface="Verdana" panose="020B0604030504040204" pitchFamily="34" charset="0"/>
                <a:cs typeface="Verdana" panose="020B0604030504040204" pitchFamily="34" charset="0"/>
              </a:rPr>
              <a:t>Brendan Kearney (Dr. Jen </a:t>
            </a:r>
            <a:r>
              <a:rPr lang="en-US" sz="3600" dirty="0" err="1" smtClean="0">
                <a:effectLst/>
                <a:latin typeface="Verdana" panose="020B0604030504040204" pitchFamily="34" charset="0"/>
                <a:ea typeface="Verdana" panose="020B0604030504040204" pitchFamily="34" charset="0"/>
                <a:cs typeface="Verdana" panose="020B0604030504040204" pitchFamily="34" charset="0"/>
              </a:rPr>
              <a:t>Dabrowski</a:t>
            </a:r>
            <a:r>
              <a:rPr lang="en-US" sz="3600" dirty="0" smtClean="0">
                <a:effectLst/>
                <a:latin typeface="Verdana" panose="020B0604030504040204" pitchFamily="34" charset="0"/>
                <a:ea typeface="Verdana" panose="020B0604030504040204" pitchFamily="34" charset="0"/>
                <a:cs typeface="Verdana" panose="020B0604030504040204" pitchFamily="34" charset="0"/>
              </a:rPr>
              <a:t>)</a:t>
            </a:r>
          </a:p>
          <a:p>
            <a:pPr algn="ctr"/>
            <a:r>
              <a:rPr lang="en-US" sz="3600" dirty="0" smtClean="0">
                <a:latin typeface="Verdana" panose="020B0604030504040204" pitchFamily="34" charset="0"/>
                <a:ea typeface="Verdana" panose="020B0604030504040204" pitchFamily="34" charset="0"/>
                <a:cs typeface="Verdana" panose="020B0604030504040204" pitchFamily="34" charset="0"/>
              </a:rPr>
              <a:t>Department of Chemistry</a:t>
            </a:r>
            <a:endParaRPr lang="en-US" sz="3600" dirty="0" smtClean="0">
              <a:effectLst/>
              <a:latin typeface="Verdana" panose="020B0604030504040204" pitchFamily="34" charset="0"/>
              <a:ea typeface="Verdana" panose="020B0604030504040204" pitchFamily="34" charset="0"/>
              <a:cs typeface="Verdana" panose="020B0604030504040204" pitchFamily="34" charset="0"/>
            </a:endParaRPr>
          </a:p>
          <a:p>
            <a:pPr algn="ctr"/>
            <a:r>
              <a:rPr lang="en-US" dirty="0" smtClean="0"/>
              <a:t/>
            </a:r>
            <a:br>
              <a:rPr lang="en-US" dirty="0" smtClean="0"/>
            </a:br>
            <a:endParaRPr lang="en-US" dirty="0">
              <a:latin typeface="Helvetica" panose="020B0604020202020204" pitchFamily="34" charset="0"/>
              <a:cs typeface="Helvetica" panose="020B0604020202020204" pitchFamily="34" charset="0"/>
            </a:endParaRPr>
          </a:p>
        </p:txBody>
      </p:sp>
      <p:sp>
        <p:nvSpPr>
          <p:cNvPr id="11" name="Rectangle 10"/>
          <p:cNvSpPr/>
          <p:nvPr/>
        </p:nvSpPr>
        <p:spPr>
          <a:xfrm rot="5400000" flipV="1">
            <a:off x="35255701" y="2146533"/>
            <a:ext cx="4621799" cy="304797"/>
          </a:xfrm>
          <a:prstGeom prst="rect">
            <a:avLst/>
          </a:prstGeom>
          <a:solidFill>
            <a:srgbClr val="B59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5400000" flipV="1">
            <a:off x="4014931" y="2124605"/>
            <a:ext cx="4621799" cy="348654"/>
          </a:xfrm>
          <a:prstGeom prst="rect">
            <a:avLst/>
          </a:prstGeom>
          <a:solidFill>
            <a:srgbClr val="B59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9072242" y="31431634"/>
            <a:ext cx="17138153" cy="584775"/>
          </a:xfrm>
          <a:prstGeom prst="rect">
            <a:avLst/>
          </a:prstGeom>
          <a:noFill/>
        </p:spPr>
        <p:txBody>
          <a:bodyPr wrap="none" rtlCol="0">
            <a:spAutoFit/>
          </a:bodyPr>
          <a:lstStyle/>
          <a:p>
            <a:r>
              <a:rPr lang="en-US" sz="3200" dirty="0" smtClean="0">
                <a:latin typeface="Adobe Garamond Pro" panose="02020502060506020403" pitchFamily="18" charset="0"/>
              </a:rPr>
              <a:t>This project was conducted as part of Elon University’s Summer Undergraduate Research Experience, 2016</a:t>
            </a:r>
            <a:endParaRPr lang="en-US" sz="3200" dirty="0">
              <a:latin typeface="Adobe Garamond Pro" panose="02020502060506020403" pitchFamily="18" charset="0"/>
            </a:endParaRPr>
          </a:p>
        </p:txBody>
      </p:sp>
      <p:sp>
        <p:nvSpPr>
          <p:cNvPr id="4" name="TextBox 3"/>
          <p:cNvSpPr txBox="1"/>
          <p:nvPr/>
        </p:nvSpPr>
        <p:spPr>
          <a:xfrm>
            <a:off x="3174462" y="6334244"/>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ea typeface="Verdana" panose="020B0604030504040204" pitchFamily="34" charset="0"/>
                <a:cs typeface="Helvetica" panose="020B0604020202020204" pitchFamily="34" charset="0"/>
              </a:rPr>
              <a:t>Abstract</a:t>
            </a:r>
            <a:endParaRPr lang="en-US" sz="4400" b="1" dirty="0">
              <a:solidFill>
                <a:srgbClr val="B59A57"/>
              </a:solidFill>
              <a:latin typeface="Helvetica" panose="020B0604020202020204" pitchFamily="34" charset="0"/>
              <a:ea typeface="Verdana" panose="020B0604030504040204" pitchFamily="34" charset="0"/>
              <a:cs typeface="Helvetica" panose="020B0604020202020204" pitchFamily="34" charset="0"/>
            </a:endParaRPr>
          </a:p>
        </p:txBody>
      </p:sp>
      <p:sp>
        <p:nvSpPr>
          <p:cNvPr id="17" name="TextBox 16"/>
          <p:cNvSpPr txBox="1"/>
          <p:nvPr/>
        </p:nvSpPr>
        <p:spPr>
          <a:xfrm>
            <a:off x="3152018" y="13113596"/>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Background</a:t>
            </a:r>
            <a:endParaRPr lang="en-US" sz="4400" b="1" dirty="0">
              <a:solidFill>
                <a:srgbClr val="B59A57"/>
              </a:solidFill>
              <a:latin typeface="Helvetica" panose="020B0604020202020204" pitchFamily="34" charset="0"/>
              <a:cs typeface="Helvetica" panose="020B0604020202020204" pitchFamily="34" charset="0"/>
            </a:endParaRPr>
          </a:p>
        </p:txBody>
      </p:sp>
      <p:sp>
        <p:nvSpPr>
          <p:cNvPr id="19" name="TextBox 18"/>
          <p:cNvSpPr txBox="1"/>
          <p:nvPr/>
        </p:nvSpPr>
        <p:spPr>
          <a:xfrm>
            <a:off x="17481987" y="23126151"/>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Methods</a:t>
            </a:r>
            <a:endParaRPr lang="en-US" sz="4400" b="1" dirty="0">
              <a:solidFill>
                <a:srgbClr val="B59A57"/>
              </a:solidFill>
              <a:latin typeface="Helvetica" panose="020B0604020202020204" pitchFamily="34" charset="0"/>
              <a:cs typeface="Helvetica" panose="020B0604020202020204" pitchFamily="34" charset="0"/>
            </a:endParaRPr>
          </a:p>
        </p:txBody>
      </p:sp>
      <p:sp>
        <p:nvSpPr>
          <p:cNvPr id="20" name="TextBox 19"/>
          <p:cNvSpPr txBox="1"/>
          <p:nvPr/>
        </p:nvSpPr>
        <p:spPr>
          <a:xfrm>
            <a:off x="32170254" y="6076612"/>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Preliminary Results</a:t>
            </a:r>
            <a:endParaRPr lang="en-US" sz="4400" b="1" dirty="0">
              <a:solidFill>
                <a:srgbClr val="B59A57"/>
              </a:solidFill>
              <a:latin typeface="Helvetica" panose="020B0604020202020204" pitchFamily="34" charset="0"/>
              <a:cs typeface="Helvetica" panose="020B0604020202020204" pitchFamily="34" charset="0"/>
            </a:endParaRPr>
          </a:p>
        </p:txBody>
      </p:sp>
      <p:sp>
        <p:nvSpPr>
          <p:cNvPr id="21" name="TextBox 20"/>
          <p:cNvSpPr txBox="1"/>
          <p:nvPr/>
        </p:nvSpPr>
        <p:spPr>
          <a:xfrm>
            <a:off x="32103010" y="22437255"/>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Conclusions</a:t>
            </a:r>
            <a:endParaRPr lang="en-US" sz="4400" b="1" dirty="0">
              <a:solidFill>
                <a:srgbClr val="B59A57"/>
              </a:solidFill>
              <a:latin typeface="Helvetica" panose="020B0604020202020204" pitchFamily="34" charset="0"/>
              <a:cs typeface="Helvetica" panose="020B0604020202020204" pitchFamily="34" charset="0"/>
            </a:endParaRPr>
          </a:p>
        </p:txBody>
      </p:sp>
      <p:sp>
        <p:nvSpPr>
          <p:cNvPr id="10" name="TextBox 9"/>
          <p:cNvSpPr txBox="1"/>
          <p:nvPr/>
        </p:nvSpPr>
        <p:spPr>
          <a:xfrm>
            <a:off x="1763122" y="7501300"/>
            <a:ext cx="11595282" cy="4893647"/>
          </a:xfrm>
          <a:prstGeom prst="rect">
            <a:avLst/>
          </a:prstGeom>
          <a:noFill/>
        </p:spPr>
        <p:txBody>
          <a:bodyPr wrap="square" rtlCol="0">
            <a:spAutoFit/>
          </a:bodyPr>
          <a:lstStyle/>
          <a:p>
            <a:pPr algn="just"/>
            <a:r>
              <a:rPr lang="en-US" sz="2400" dirty="0" smtClean="0">
                <a:solidFill>
                  <a:srgbClr val="19B34C"/>
                </a:solidFill>
                <a:latin typeface="Verdana" panose="020B0604030504040204" pitchFamily="34" charset="0"/>
                <a:ea typeface="Verdana" panose="020B0604030504040204" pitchFamily="34" charset="0"/>
                <a:cs typeface="Verdana" panose="020B0604030504040204" pitchFamily="34" charset="0"/>
              </a:rPr>
              <a:t>Sorbitan</a:t>
            </a:r>
            <a:r>
              <a:rPr lang="en-US" sz="2400" dirty="0" smtClean="0">
                <a:solidFill>
                  <a:srgbClr val="71AC54"/>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is an organic compound which is commonly used in areas such as food preservation and pharmaceutical production. </a:t>
            </a:r>
            <a:r>
              <a:rPr lang="en-US" sz="2400" dirty="0" smtClean="0">
                <a:latin typeface="Verdana" panose="020B0604030504040204" pitchFamily="34" charset="0"/>
                <a:ea typeface="Verdana" panose="020B0604030504040204" pitchFamily="34" charset="0"/>
                <a:cs typeface="Verdana" panose="020B0604030504040204" pitchFamily="34" charset="0"/>
              </a:rPr>
              <a:t>Initial studies investigated the cyclization of </a:t>
            </a:r>
            <a:r>
              <a:rPr lang="en-US" sz="2400" dirty="0" err="1" smtClean="0">
                <a:solidFill>
                  <a:srgbClr val="19B34C"/>
                </a:solidFill>
                <a:latin typeface="Verdana" panose="020B0604030504040204" pitchFamily="34" charset="0"/>
                <a:ea typeface="Verdana" panose="020B0604030504040204" pitchFamily="34" charset="0"/>
                <a:cs typeface="Verdana" panose="020B0604030504040204" pitchFamily="34" charset="0"/>
              </a:rPr>
              <a:t>galactitol</a:t>
            </a:r>
            <a:r>
              <a:rPr lang="en-US" sz="2400" dirty="0" smtClean="0">
                <a:latin typeface="Verdana" panose="020B0604030504040204" pitchFamily="34" charset="0"/>
                <a:ea typeface="Verdana" panose="020B0604030504040204" pitchFamily="34" charset="0"/>
                <a:cs typeface="Verdana" panose="020B0604030504040204" pitchFamily="34" charset="0"/>
              </a:rPr>
              <a:t>, a simple sugar, </a:t>
            </a:r>
            <a:r>
              <a:rPr lang="en-US" sz="2400" dirty="0" smtClean="0">
                <a:latin typeface="Verdana" panose="020B0604030504040204" pitchFamily="34" charset="0"/>
                <a:ea typeface="Verdana" panose="020B0604030504040204" pitchFamily="34" charset="0"/>
                <a:cs typeface="Verdana" panose="020B0604030504040204" pitchFamily="34" charset="0"/>
              </a:rPr>
              <a:t>to </a:t>
            </a:r>
            <a:r>
              <a:rPr lang="en-US" sz="2400" dirty="0" err="1">
                <a:solidFill>
                  <a:srgbClr val="19B34C"/>
                </a:solidFill>
                <a:latin typeface="Verdana" panose="020B0604030504040204" pitchFamily="34" charset="0"/>
                <a:ea typeface="Verdana" panose="020B0604030504040204" pitchFamily="34" charset="0"/>
                <a:cs typeface="Verdana" panose="020B0604030504040204" pitchFamily="34" charset="0"/>
              </a:rPr>
              <a:t>sorbitan</a:t>
            </a:r>
            <a:r>
              <a:rPr lang="en-US" sz="2400" dirty="0">
                <a:solidFill>
                  <a:srgbClr val="19B34C"/>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promoted by </a:t>
            </a:r>
            <a:r>
              <a:rPr lang="en-US" sz="240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allyltrimethylsilane</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and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tris(pentafluorophenyl)borane</a:t>
            </a:r>
            <a:r>
              <a:rPr lang="en-US" sz="2400" i="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(BCF</a:t>
            </a:r>
            <a:r>
              <a:rPr lang="en-US" sz="2400" i="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a:t>
            </a:r>
            <a:r>
              <a:rPr lang="en-US" sz="2400" dirty="0" smtClean="0">
                <a:latin typeface="Verdana" panose="020B0604030504040204" pitchFamily="34" charset="0"/>
                <a:ea typeface="Verdana" panose="020B0604030504040204" pitchFamily="34" charset="0"/>
                <a:cs typeface="Verdana" panose="020B0604030504040204" pitchFamily="34" charset="0"/>
              </a:rPr>
              <a:t>. The reactivity and selectivity of the cyclization were analyzed using nuclear </a:t>
            </a:r>
            <a:r>
              <a:rPr lang="en-US" sz="2400" dirty="0" smtClean="0">
                <a:latin typeface="Verdana" panose="020B0604030504040204" pitchFamily="34" charset="0"/>
                <a:ea typeface="Verdana" panose="020B0604030504040204" pitchFamily="34" charset="0"/>
                <a:cs typeface="Verdana" panose="020B0604030504040204" pitchFamily="34" charset="0"/>
              </a:rPr>
              <a:t>magnetic resonance spectroscopy (NMR</a:t>
            </a:r>
            <a:r>
              <a:rPr lang="en-US" sz="2400" dirty="0" smtClean="0">
                <a:latin typeface="Verdana" panose="020B0604030504040204" pitchFamily="34" charset="0"/>
                <a:ea typeface="Verdana" panose="020B0604030504040204" pitchFamily="34" charset="0"/>
                <a:cs typeface="Verdana" panose="020B0604030504040204" pitchFamily="34" charset="0"/>
              </a:rPr>
              <a:t>). Preliminary </a:t>
            </a:r>
            <a:r>
              <a:rPr lang="en-US" sz="2400" dirty="0" smtClean="0">
                <a:latin typeface="Verdana" panose="020B0604030504040204" pitchFamily="34" charset="0"/>
                <a:ea typeface="Verdana" panose="020B0604030504040204" pitchFamily="34" charset="0"/>
                <a:cs typeface="Verdana" panose="020B0604030504040204" pitchFamily="34" charset="0"/>
              </a:rPr>
              <a:t>results have shown that </a:t>
            </a:r>
            <a:r>
              <a:rPr lang="en-US" sz="2400" dirty="0" smtClean="0">
                <a:latin typeface="Verdana" panose="020B0604030504040204" pitchFamily="34" charset="0"/>
                <a:ea typeface="Verdana" panose="020B0604030504040204" pitchFamily="34" charset="0"/>
                <a:cs typeface="Verdana" panose="020B0604030504040204" pitchFamily="34" charset="0"/>
              </a:rPr>
              <a:t>the combination of </a:t>
            </a:r>
            <a:r>
              <a:rPr lang="en-US" sz="240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allyltrimethylsilane</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and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BCF</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catalyze </a:t>
            </a:r>
            <a:r>
              <a:rPr lang="en-US" sz="2400" dirty="0" smtClean="0">
                <a:latin typeface="Verdana" panose="020B0604030504040204" pitchFamily="34" charset="0"/>
                <a:ea typeface="Verdana" panose="020B0604030504040204" pitchFamily="34" charset="0"/>
                <a:cs typeface="Verdana" panose="020B0604030504040204" pitchFamily="34" charset="0"/>
              </a:rPr>
              <a:t>the </a:t>
            </a:r>
            <a:r>
              <a:rPr lang="en-US" sz="2400" dirty="0" smtClean="0">
                <a:latin typeface="Verdana" panose="020B0604030504040204" pitchFamily="34" charset="0"/>
                <a:ea typeface="Verdana" panose="020B0604030504040204" pitchFamily="34" charset="0"/>
                <a:cs typeface="Verdana" panose="020B0604030504040204" pitchFamily="34" charset="0"/>
              </a:rPr>
              <a:t>reaction of simple </a:t>
            </a:r>
            <a:r>
              <a:rPr lang="en-US" sz="2400" dirty="0" smtClean="0">
                <a:latin typeface="Verdana" panose="020B0604030504040204" pitchFamily="34" charset="0"/>
                <a:ea typeface="Verdana" panose="020B0604030504040204" pitchFamily="34" charset="0"/>
                <a:cs typeface="Verdana" panose="020B0604030504040204" pitchFamily="34" charset="0"/>
              </a:rPr>
              <a:t>sugars </a:t>
            </a:r>
            <a:r>
              <a:rPr lang="en-US" sz="2400" dirty="0" smtClean="0">
                <a:solidFill>
                  <a:srgbClr val="19B34C"/>
                </a:solidFill>
                <a:latin typeface="Verdana" panose="020B0604030504040204" pitchFamily="34" charset="0"/>
                <a:ea typeface="Verdana" panose="020B0604030504040204" pitchFamily="34" charset="0"/>
                <a:cs typeface="Verdana" panose="020B0604030504040204" pitchFamily="34" charset="0"/>
              </a:rPr>
              <a:t>galactitol</a:t>
            </a:r>
            <a:r>
              <a:rPr lang="en-US" sz="2400" dirty="0" smtClean="0">
                <a:latin typeface="Verdana" panose="020B0604030504040204" pitchFamily="34" charset="0"/>
                <a:ea typeface="Verdana" panose="020B0604030504040204" pitchFamily="34" charset="0"/>
                <a:cs typeface="Verdana" panose="020B0604030504040204" pitchFamily="34" charset="0"/>
              </a:rPr>
              <a:t> and </a:t>
            </a:r>
            <a:r>
              <a:rPr lang="en-US" sz="2400" dirty="0" smtClean="0">
                <a:solidFill>
                  <a:srgbClr val="19B34C"/>
                </a:solidFill>
                <a:latin typeface="Verdana" panose="020B0604030504040204" pitchFamily="34" charset="0"/>
                <a:ea typeface="Verdana" panose="020B0604030504040204" pitchFamily="34" charset="0"/>
                <a:cs typeface="Verdana" panose="020B0604030504040204" pitchFamily="34" charset="0"/>
              </a:rPr>
              <a:t>sorbitol</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Without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BCF</a:t>
            </a:r>
            <a:r>
              <a:rPr lang="en-US" sz="2400" dirty="0" smtClean="0">
                <a:latin typeface="Verdana" panose="020B0604030504040204" pitchFamily="34" charset="0"/>
                <a:ea typeface="Verdana" panose="020B0604030504040204" pitchFamily="34" charset="0"/>
                <a:cs typeface="Verdana" panose="020B0604030504040204" pitchFamily="34" charset="0"/>
              </a:rPr>
              <a:t>, no conversion of the starting </a:t>
            </a:r>
            <a:r>
              <a:rPr lang="en-US" sz="2400" dirty="0" err="1" smtClean="0">
                <a:latin typeface="Verdana" panose="020B0604030504040204" pitchFamily="34" charset="0"/>
                <a:ea typeface="Verdana" panose="020B0604030504040204" pitchFamily="34" charset="0"/>
                <a:cs typeface="Verdana" panose="020B0604030504040204" pitchFamily="34" charset="0"/>
              </a:rPr>
              <a:t>galactitol</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occurred and with only </a:t>
            </a:r>
            <a:r>
              <a:rPr lang="en-US" sz="2400" dirty="0">
                <a:solidFill>
                  <a:srgbClr val="0000FF"/>
                </a:solidFill>
                <a:latin typeface="Verdana" panose="020B0604030504040204" pitchFamily="34" charset="0"/>
                <a:ea typeface="Verdana" panose="020B0604030504040204" pitchFamily="34" charset="0"/>
                <a:cs typeface="Verdana" panose="020B0604030504040204" pitchFamily="34" charset="0"/>
              </a:rPr>
              <a:t>BCF </a:t>
            </a:r>
            <a:r>
              <a:rPr lang="en-US" sz="2400" dirty="0" smtClean="0">
                <a:latin typeface="Verdana" panose="020B0604030504040204" pitchFamily="34" charset="0"/>
                <a:ea typeface="Verdana" panose="020B0604030504040204" pitchFamily="34" charset="0"/>
                <a:cs typeface="Verdana" panose="020B0604030504040204" pitchFamily="34" charset="0"/>
              </a:rPr>
              <a:t>the reaction is less selective. </a:t>
            </a:r>
            <a:r>
              <a:rPr lang="en-US" sz="2400" dirty="0" smtClean="0">
                <a:latin typeface="Verdana" panose="020B0604030504040204" pitchFamily="34" charset="0"/>
                <a:ea typeface="Verdana" panose="020B0604030504040204" pitchFamily="34" charset="0"/>
                <a:cs typeface="Verdana" panose="020B0604030504040204" pitchFamily="34" charset="0"/>
              </a:rPr>
              <a:t>An unexpected reaction between </a:t>
            </a:r>
            <a:r>
              <a:rPr lang="en-US"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allyltrimethylsilane</a:t>
            </a:r>
            <a:r>
              <a:rPr lang="en-US" sz="2400" dirty="0" smtClean="0">
                <a:latin typeface="Verdana" panose="020B0604030504040204" pitchFamily="34" charset="0"/>
                <a:ea typeface="Verdana" panose="020B0604030504040204" pitchFamily="34" charset="0"/>
                <a:cs typeface="Verdana" panose="020B0604030504040204" pitchFamily="34" charset="0"/>
              </a:rPr>
              <a:t> and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BCF</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in the absence of </a:t>
            </a:r>
            <a:r>
              <a:rPr lang="en-US" sz="2400" dirty="0" err="1">
                <a:solidFill>
                  <a:srgbClr val="19B34C"/>
                </a:solidFill>
                <a:latin typeface="Verdana" panose="020B0604030504040204" pitchFamily="34" charset="0"/>
                <a:ea typeface="Verdana" panose="020B0604030504040204" pitchFamily="34" charset="0"/>
                <a:cs typeface="Verdana" panose="020B0604030504040204" pitchFamily="34" charset="0"/>
              </a:rPr>
              <a:t>galactitol</a:t>
            </a:r>
            <a:r>
              <a:rPr lang="en-US" sz="2400" dirty="0">
                <a:solidFill>
                  <a:srgbClr val="19B34C"/>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yielded </a:t>
            </a:r>
            <a:r>
              <a:rPr lang="en-US" sz="2400" dirty="0" smtClean="0">
                <a:latin typeface="Verdana" panose="020B0604030504040204" pitchFamily="34" charset="0"/>
                <a:ea typeface="Verdana" panose="020B0604030504040204" pitchFamily="34" charset="0"/>
                <a:cs typeface="Verdana" panose="020B0604030504040204" pitchFamily="34" charset="0"/>
              </a:rPr>
              <a:t>several distinct </a:t>
            </a:r>
            <a:r>
              <a:rPr lang="en-US" sz="2400" dirty="0" smtClean="0">
                <a:latin typeface="Verdana" panose="020B0604030504040204" pitchFamily="34" charset="0"/>
                <a:ea typeface="Verdana" panose="020B0604030504040204" pitchFamily="34" charset="0"/>
                <a:cs typeface="Verdana" panose="020B0604030504040204" pitchFamily="34" charset="0"/>
              </a:rPr>
              <a:t>products</a:t>
            </a:r>
            <a:r>
              <a:rPr lang="en-US" sz="2400" dirty="0" smtClean="0">
                <a:latin typeface="Verdana" panose="020B0604030504040204" pitchFamily="34" charset="0"/>
                <a:ea typeface="Verdana" panose="020B0604030504040204" pitchFamily="34" charset="0"/>
                <a:cs typeface="Verdana" panose="020B0604030504040204" pitchFamily="34" charset="0"/>
              </a:rPr>
              <a:t>. Future research </a:t>
            </a:r>
            <a:r>
              <a:rPr lang="en-US" sz="2400" dirty="0" smtClean="0">
                <a:latin typeface="Verdana" panose="020B0604030504040204" pitchFamily="34" charset="0"/>
                <a:ea typeface="Verdana" panose="020B0604030504040204" pitchFamily="34" charset="0"/>
                <a:cs typeface="Verdana" panose="020B0604030504040204" pitchFamily="34" charset="0"/>
              </a:rPr>
              <a:t>will focus </a:t>
            </a:r>
            <a:r>
              <a:rPr lang="en-US" sz="2400" dirty="0" smtClean="0">
                <a:latin typeface="Verdana" panose="020B0604030504040204" pitchFamily="34" charset="0"/>
                <a:ea typeface="Verdana" panose="020B0604030504040204" pitchFamily="34" charset="0"/>
                <a:cs typeface="Verdana" panose="020B0604030504040204" pitchFamily="34" charset="0"/>
              </a:rPr>
              <a:t>on identifying and analyzing the </a:t>
            </a:r>
            <a:r>
              <a:rPr lang="en-US" sz="2400" dirty="0" smtClean="0">
                <a:latin typeface="Verdana" panose="020B0604030504040204" pitchFamily="34" charset="0"/>
                <a:ea typeface="Verdana" panose="020B0604030504040204" pitchFamily="34" charset="0"/>
                <a:cs typeface="Verdana" panose="020B0604030504040204" pitchFamily="34" charset="0"/>
              </a:rPr>
              <a:t>products and optimizing the selective formation of </a:t>
            </a:r>
            <a:r>
              <a:rPr lang="en-US" sz="2400" dirty="0" err="1" smtClean="0">
                <a:solidFill>
                  <a:srgbClr val="19B34C"/>
                </a:solidFill>
                <a:latin typeface="Verdana" panose="020B0604030504040204" pitchFamily="34" charset="0"/>
                <a:ea typeface="Verdana" panose="020B0604030504040204" pitchFamily="34" charset="0"/>
                <a:cs typeface="Verdana" panose="020B0604030504040204" pitchFamily="34" charset="0"/>
              </a:rPr>
              <a:t>sorbitan</a:t>
            </a:r>
            <a:r>
              <a:rPr lang="en-US" sz="2400" dirty="0" smtClean="0">
                <a:latin typeface="Verdana" panose="020B0604030504040204" pitchFamily="34" charset="0"/>
                <a:ea typeface="Verdana" panose="020B0604030504040204" pitchFamily="34" charset="0"/>
                <a:cs typeface="Verdana" panose="020B0604030504040204" pitchFamily="34" charset="0"/>
              </a:rPr>
              <a:t>.</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763122" y="14245926"/>
            <a:ext cx="11595282" cy="2308324"/>
          </a:xfrm>
          <a:prstGeom prst="rect">
            <a:avLst/>
          </a:prstGeom>
          <a:noFill/>
        </p:spPr>
        <p:txBody>
          <a:bodyPr wrap="square" rtlCol="0">
            <a:spAutoFit/>
          </a:bodyPr>
          <a:lstStyle/>
          <a:p>
            <a:pPr algn="just"/>
            <a:r>
              <a:rPr lang="en-US" sz="2400" dirty="0" smtClean="0">
                <a:latin typeface="Verdana" panose="020B0604030504040204" pitchFamily="34" charset="0"/>
                <a:ea typeface="Verdana" panose="020B0604030504040204" pitchFamily="34" charset="0"/>
                <a:cs typeface="Verdana" panose="020B0604030504040204" pitchFamily="34" charset="0"/>
              </a:rPr>
              <a:t>Sorbitan is an organic compound which is a common emulsifier. Currently, this compound is synthesized from crude oils, an unselective and inefficient process which requires high amounts of energy. One of the broad goals this research is developing practical alternatives to the usage of crude oils in the synthesis of useful feedstock (such as sorbitan) for consumer goods.</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pic>
        <p:nvPicPr>
          <p:cNvPr id="22" name="Picture 21"/>
          <p:cNvPicPr>
            <a:picLocks noChangeAspect="1"/>
          </p:cNvPicPr>
          <p:nvPr/>
        </p:nvPicPr>
        <p:blipFill>
          <a:blip r:embed="rId5"/>
          <a:stretch>
            <a:fillRect/>
          </a:stretch>
        </p:blipFill>
        <p:spPr>
          <a:xfrm>
            <a:off x="7943231" y="16828115"/>
            <a:ext cx="4571257" cy="4571257"/>
          </a:xfrm>
          <a:prstGeom prst="rect">
            <a:avLst/>
          </a:prstGeom>
        </p:spPr>
      </p:pic>
      <p:sp>
        <p:nvSpPr>
          <p:cNvPr id="25" name="TextBox 24"/>
          <p:cNvSpPr txBox="1"/>
          <p:nvPr/>
        </p:nvSpPr>
        <p:spPr>
          <a:xfrm>
            <a:off x="8171830" y="21598715"/>
            <a:ext cx="4592875" cy="830997"/>
          </a:xfrm>
          <a:prstGeom prst="rect">
            <a:avLst/>
          </a:prstGeom>
          <a:noFill/>
        </p:spPr>
        <p:txBody>
          <a:bodyPr wrap="square" rtlCol="0">
            <a:spAutoFit/>
          </a:bodyPr>
          <a:lstStyle/>
          <a:p>
            <a:pPr algn="just"/>
            <a:r>
              <a:rPr lang="en-US" sz="1600" dirty="0" smtClean="0">
                <a:latin typeface="Helvetica" panose="020B0604020202020204" pitchFamily="34" charset="0"/>
                <a:ea typeface="Verdana" panose="020B0604030504040204" pitchFamily="34" charset="0"/>
                <a:cs typeface="Helvetica" panose="020B0604020202020204" pitchFamily="34" charset="0"/>
              </a:rPr>
              <a:t>Simple sugar alcohol galactitol, which can be readily found in corn syrup and fruits</a:t>
            </a:r>
          </a:p>
          <a:p>
            <a:pPr algn="just"/>
            <a:r>
              <a:rPr lang="en-US" sz="1600" dirty="0" smtClean="0">
                <a:latin typeface="Helvetica" panose="020B0604020202020204" pitchFamily="34" charset="0"/>
                <a:ea typeface="Verdana" panose="020B0604030504040204" pitchFamily="34" charset="0"/>
                <a:cs typeface="Helvetica" panose="020B0604020202020204" pitchFamily="34" charset="0"/>
              </a:rPr>
              <a:t>(Image credit: B. Kearney)</a:t>
            </a:r>
            <a:endParaRPr lang="en-US" sz="1600" dirty="0">
              <a:latin typeface="Helvetica" panose="020B0604020202020204" pitchFamily="34" charset="0"/>
              <a:ea typeface="Verdana" panose="020B0604030504040204" pitchFamily="34" charset="0"/>
              <a:cs typeface="Helvetica" panose="020B0604020202020204" pitchFamily="34" charset="0"/>
            </a:endParaRPr>
          </a:p>
        </p:txBody>
      </p:sp>
      <p:sp>
        <p:nvSpPr>
          <p:cNvPr id="26" name="TextBox 25"/>
          <p:cNvSpPr txBox="1"/>
          <p:nvPr/>
        </p:nvSpPr>
        <p:spPr>
          <a:xfrm>
            <a:off x="1855560" y="16783258"/>
            <a:ext cx="5225884" cy="4893647"/>
          </a:xfrm>
          <a:prstGeom prst="rect">
            <a:avLst/>
          </a:prstGeom>
          <a:noFill/>
        </p:spPr>
        <p:txBody>
          <a:bodyPr wrap="square" rtlCol="0">
            <a:spAutoFit/>
          </a:bodyPr>
          <a:lstStyle/>
          <a:p>
            <a:pPr algn="just"/>
            <a:r>
              <a:rPr lang="en-US" sz="2400" dirty="0" smtClean="0">
                <a:latin typeface="Verdana" panose="020B0604030504040204" pitchFamily="34" charset="0"/>
                <a:ea typeface="Verdana" panose="020B0604030504040204" pitchFamily="34" charset="0"/>
                <a:cs typeface="Verdana" panose="020B0604030504040204" pitchFamily="34" charset="0"/>
              </a:rPr>
              <a:t>In the proposed mechanism, sorbitan is synthesized from a sugar such as galactitol, with the addition of </a:t>
            </a:r>
            <a:r>
              <a:rPr lang="en-US"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allyltrimethylsilane</a:t>
            </a:r>
            <a:r>
              <a:rPr lang="en-US" sz="2400" dirty="0" smtClean="0">
                <a:latin typeface="Verdana" panose="020B0604030504040204" pitchFamily="34" charset="0"/>
                <a:ea typeface="Verdana" panose="020B0604030504040204" pitchFamily="34" charset="0"/>
                <a:cs typeface="Verdana" panose="020B0604030504040204" pitchFamily="34" charset="0"/>
              </a:rPr>
              <a:t> and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tris(pentafluorophenyl)borane (BCF)</a:t>
            </a:r>
            <a:r>
              <a:rPr lang="en-US" sz="2400" dirty="0" smtClean="0">
                <a:latin typeface="Verdana" panose="020B0604030504040204" pitchFamily="34" charset="0"/>
                <a:ea typeface="Verdana" panose="020B0604030504040204" pitchFamily="34" charset="0"/>
                <a:cs typeface="Verdana" panose="020B0604030504040204" pitchFamily="34" charset="0"/>
              </a:rPr>
              <a:t>. In previously reported </a:t>
            </a:r>
            <a:r>
              <a:rPr lang="en-US" sz="2400" dirty="0" smtClean="0">
                <a:latin typeface="Verdana" panose="020B0604030504040204" pitchFamily="34" charset="0"/>
                <a:ea typeface="Verdana" panose="020B0604030504040204" pitchFamily="34" charset="0"/>
                <a:cs typeface="Verdana" panose="020B0604030504040204" pitchFamily="34" charset="0"/>
              </a:rPr>
              <a:t>experiments,</a:t>
            </a:r>
            <a:r>
              <a:rPr lang="en-US" sz="2400" baseline="30000" dirty="0" smtClean="0">
                <a:latin typeface="Verdana" panose="020B0604030504040204" pitchFamily="34" charset="0"/>
                <a:ea typeface="Verdana" panose="020B0604030504040204" pitchFamily="34" charset="0"/>
                <a:cs typeface="Verdana" panose="020B0604030504040204" pitchFamily="34" charset="0"/>
              </a:rPr>
              <a:t>1</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it was found that the polarization of a silicon-hydride bond </a:t>
            </a:r>
            <a:r>
              <a:rPr lang="en-US" sz="2400" dirty="0">
                <a:latin typeface="Verdana" panose="020B0604030504040204" pitchFamily="34" charset="0"/>
                <a:ea typeface="Verdana" panose="020B0604030504040204" pitchFamily="34" charset="0"/>
                <a:cs typeface="Verdana" panose="020B0604030504040204" pitchFamily="34" charset="0"/>
              </a:rPr>
              <a:t>(</a:t>
            </a:r>
            <a:r>
              <a:rPr lang="en-US" sz="2400" b="1" dirty="0">
                <a:latin typeface="Verdana" panose="020B0604030504040204" pitchFamily="34" charset="0"/>
                <a:ea typeface="Verdana" panose="020B0604030504040204" pitchFamily="34" charset="0"/>
                <a:cs typeface="Verdana" panose="020B0604030504040204" pitchFamily="34" charset="0"/>
              </a:rPr>
              <a:t>Complex I</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leads to facile reduction of </a:t>
            </a:r>
            <a:r>
              <a:rPr lang="en-US" sz="2400" dirty="0" smtClean="0">
                <a:latin typeface="Verdana" panose="020B0604030504040204" pitchFamily="34" charset="0"/>
                <a:ea typeface="Verdana" panose="020B0604030504040204" pitchFamily="34" charset="0"/>
                <a:cs typeface="Verdana" panose="020B0604030504040204" pitchFamily="34" charset="0"/>
              </a:rPr>
              <a:t>alcohols </a:t>
            </a:r>
            <a:r>
              <a:rPr lang="en-US" sz="2400" dirty="0" smtClean="0">
                <a:latin typeface="Verdana" panose="020B0604030504040204" pitchFamily="34" charset="0"/>
                <a:ea typeface="Verdana" panose="020B0604030504040204" pitchFamily="34" charset="0"/>
                <a:cs typeface="Verdana" panose="020B0604030504040204" pitchFamily="34" charset="0"/>
              </a:rPr>
              <a:t>on </a:t>
            </a:r>
            <a:r>
              <a:rPr lang="en-US" sz="2400" dirty="0" smtClean="0">
                <a:latin typeface="Verdana" panose="020B0604030504040204" pitchFamily="34" charset="0"/>
                <a:ea typeface="Verdana" panose="020B0604030504040204" pitchFamily="34" charset="0"/>
                <a:cs typeface="Verdana" panose="020B0604030504040204" pitchFamily="34" charset="0"/>
              </a:rPr>
              <a:t>sugars </a:t>
            </a:r>
            <a:r>
              <a:rPr lang="en-US" sz="2400" dirty="0">
                <a:latin typeface="Verdana" panose="020B0604030504040204" pitchFamily="34" charset="0"/>
                <a:ea typeface="Verdana" panose="020B0604030504040204" pitchFamily="34" charset="0"/>
                <a:cs typeface="Verdana" panose="020B0604030504040204" pitchFamily="34" charset="0"/>
              </a:rPr>
              <a:t>like </a:t>
            </a:r>
            <a:r>
              <a:rPr lang="en-US" sz="2400" dirty="0" err="1">
                <a:latin typeface="Verdana" panose="020B0604030504040204" pitchFamily="34" charset="0"/>
                <a:ea typeface="Verdana" panose="020B0604030504040204" pitchFamily="34" charset="0"/>
                <a:cs typeface="Verdana" panose="020B0604030504040204" pitchFamily="34" charset="0"/>
              </a:rPr>
              <a:t>galactitol</a:t>
            </a:r>
            <a:r>
              <a:rPr lang="en-US" sz="2400" dirty="0">
                <a:latin typeface="Verdana" panose="020B0604030504040204" pitchFamily="34" charset="0"/>
                <a:ea typeface="Verdana" panose="020B0604030504040204" pitchFamily="34" charset="0"/>
                <a:cs typeface="Verdana" panose="020B0604030504040204" pitchFamily="34" charset="0"/>
              </a:rPr>
              <a:t> or </a:t>
            </a:r>
            <a:r>
              <a:rPr lang="en-US" sz="2400" dirty="0" smtClean="0">
                <a:latin typeface="Verdana" panose="020B0604030504040204" pitchFamily="34" charset="0"/>
                <a:ea typeface="Verdana" panose="020B0604030504040204" pitchFamily="34" charset="0"/>
                <a:cs typeface="Verdana" panose="020B0604030504040204" pitchFamily="34" charset="0"/>
              </a:rPr>
              <a:t>sorbitol.</a:t>
            </a:r>
            <a:r>
              <a:rPr lang="en-US" sz="2400" baseline="30000" dirty="0" smtClean="0">
                <a:latin typeface="Verdana" panose="020B0604030504040204" pitchFamily="34" charset="0"/>
                <a:ea typeface="Verdana" panose="020B0604030504040204" pitchFamily="34" charset="0"/>
                <a:cs typeface="Verdana" panose="020B0604030504040204" pitchFamily="34" charset="0"/>
              </a:rPr>
              <a:t>2</a:t>
            </a:r>
            <a:endParaRPr lang="en-US" sz="2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7" name="TextBox 26"/>
          <p:cNvSpPr txBox="1"/>
          <p:nvPr/>
        </p:nvSpPr>
        <p:spPr>
          <a:xfrm>
            <a:off x="32101530" y="29080066"/>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References</a:t>
            </a:r>
            <a:endParaRPr lang="en-US" sz="4400" b="1" dirty="0">
              <a:solidFill>
                <a:srgbClr val="B59A57"/>
              </a:solidFill>
              <a:latin typeface="Helvetica" panose="020B0604020202020204" pitchFamily="34" charset="0"/>
              <a:cs typeface="Helvetica" panose="020B0604020202020204" pitchFamily="34" charset="0"/>
            </a:endParaRPr>
          </a:p>
        </p:txBody>
      </p:sp>
      <p:sp>
        <p:nvSpPr>
          <p:cNvPr id="28" name="TextBox 27"/>
          <p:cNvSpPr txBox="1"/>
          <p:nvPr/>
        </p:nvSpPr>
        <p:spPr>
          <a:xfrm>
            <a:off x="30210871" y="29951107"/>
            <a:ext cx="11189135" cy="1264449"/>
          </a:xfrm>
          <a:prstGeom prst="rect">
            <a:avLst/>
          </a:prstGeom>
          <a:noFill/>
        </p:spPr>
        <p:txBody>
          <a:bodyPr wrap="square" rtlCol="0">
            <a:spAutoFit/>
          </a:bodyPr>
          <a:lstStyle/>
          <a:p>
            <a:pPr marL="1431925" indent="-1431925" algn="just">
              <a:spcAft>
                <a:spcPts val="500"/>
              </a:spcAft>
            </a:pPr>
            <a:r>
              <a:rPr lang="en-US" sz="2400" dirty="0" smtClean="0"/>
              <a:t>1) Adduci</a:t>
            </a:r>
            <a:r>
              <a:rPr lang="en-US" sz="2400" dirty="0"/>
              <a:t>, </a:t>
            </a:r>
            <a:r>
              <a:rPr lang="en-US" sz="2400" dirty="0" smtClean="0"/>
              <a:t>L.; </a:t>
            </a:r>
            <a:r>
              <a:rPr lang="en-US" sz="2400" dirty="0"/>
              <a:t>Bender, </a:t>
            </a:r>
            <a:r>
              <a:rPr lang="en-US" sz="2400" dirty="0" smtClean="0"/>
              <a:t>T.; </a:t>
            </a:r>
            <a:r>
              <a:rPr lang="en-US" sz="2400" dirty="0"/>
              <a:t>Dabrowski, </a:t>
            </a:r>
            <a:r>
              <a:rPr lang="en-US" sz="2400" dirty="0" smtClean="0"/>
              <a:t>J.; </a:t>
            </a:r>
            <a:r>
              <a:rPr lang="en-US" sz="2400" dirty="0" err="1"/>
              <a:t>Gagné</a:t>
            </a:r>
            <a:r>
              <a:rPr lang="en-US" sz="2400" dirty="0"/>
              <a:t>, </a:t>
            </a:r>
            <a:r>
              <a:rPr lang="en-US" sz="2400" dirty="0" smtClean="0"/>
              <a:t>M. </a:t>
            </a:r>
            <a:r>
              <a:rPr lang="en-US" sz="2400" i="1" dirty="0" smtClean="0"/>
              <a:t>Nature Chem</a:t>
            </a:r>
            <a:r>
              <a:rPr lang="en-US" sz="2400" dirty="0" smtClean="0"/>
              <a:t>. </a:t>
            </a:r>
            <a:r>
              <a:rPr lang="en-US" sz="2400" b="1" dirty="0"/>
              <a:t>2015</a:t>
            </a:r>
            <a:r>
              <a:rPr lang="en-US" sz="2400" dirty="0"/>
              <a:t>, </a:t>
            </a:r>
            <a:r>
              <a:rPr lang="en-US" sz="2400" i="1" dirty="0"/>
              <a:t>7</a:t>
            </a:r>
            <a:r>
              <a:rPr lang="en-US" sz="2400" dirty="0"/>
              <a:t>, </a:t>
            </a:r>
            <a:r>
              <a:rPr lang="en-US" sz="2400" dirty="0" smtClean="0"/>
              <a:t>576–581.</a:t>
            </a:r>
          </a:p>
          <a:p>
            <a:pPr algn="just"/>
            <a:r>
              <a:rPr lang="sv-SE" sz="2400" dirty="0" smtClean="0"/>
              <a:t>2) Parks, D.; Blackwell, J.; Piers, W. </a:t>
            </a:r>
            <a:r>
              <a:rPr lang="sv-SE" sz="2400" i="1" dirty="0" smtClean="0"/>
              <a:t>J</a:t>
            </a:r>
            <a:r>
              <a:rPr lang="sv-SE" sz="2400" i="1" dirty="0"/>
              <a:t>. Org. Chem</a:t>
            </a:r>
            <a:r>
              <a:rPr lang="sv-SE" sz="2400" dirty="0"/>
              <a:t>. </a:t>
            </a:r>
            <a:r>
              <a:rPr lang="sv-SE" sz="2400" b="1" dirty="0"/>
              <a:t>2000</a:t>
            </a:r>
            <a:r>
              <a:rPr lang="sv-SE" sz="2400" dirty="0"/>
              <a:t>, </a:t>
            </a:r>
            <a:r>
              <a:rPr lang="sv-SE" sz="2400" i="1" dirty="0"/>
              <a:t>65</a:t>
            </a:r>
            <a:r>
              <a:rPr lang="sv-SE" sz="2400" dirty="0"/>
              <a:t>, </a:t>
            </a:r>
            <a:r>
              <a:rPr lang="sv-SE" sz="2400" dirty="0" smtClean="0"/>
              <a:t>3090-3098).; </a:t>
            </a:r>
            <a:r>
              <a:rPr lang="sv-SE" sz="2400" dirty="0"/>
              <a:t>Sakata</a:t>
            </a:r>
            <a:r>
              <a:rPr lang="sv-SE" sz="2400" dirty="0" smtClean="0"/>
              <a:t>, K.; Fujimoto, H.</a:t>
            </a:r>
            <a:r>
              <a:rPr lang="sv-SE" sz="2400" b="1" dirty="0" smtClean="0">
                <a:solidFill>
                  <a:srgbClr val="FF0000"/>
                </a:solidFill>
              </a:rPr>
              <a:t> </a:t>
            </a:r>
            <a:r>
              <a:rPr lang="sv-SE" sz="2400" i="1" dirty="0" smtClean="0"/>
              <a:t>J</a:t>
            </a:r>
            <a:r>
              <a:rPr lang="sv-SE" sz="2400" i="1" dirty="0"/>
              <a:t>. Org. Chem. </a:t>
            </a:r>
            <a:r>
              <a:rPr lang="sv-SE" sz="2400" b="1" dirty="0"/>
              <a:t>2013</a:t>
            </a:r>
            <a:r>
              <a:rPr lang="sv-SE" sz="2400" dirty="0"/>
              <a:t>, </a:t>
            </a:r>
            <a:r>
              <a:rPr lang="sv-SE" sz="2400" i="1" dirty="0"/>
              <a:t>78</a:t>
            </a:r>
            <a:r>
              <a:rPr lang="sv-SE" sz="2400" dirty="0"/>
              <a:t>, </a:t>
            </a:r>
            <a:r>
              <a:rPr lang="sv-SE" sz="2400" dirty="0" smtClean="0"/>
              <a:t>12505 -12512</a:t>
            </a:r>
            <a:r>
              <a:rPr lang="sv-SE" sz="2400" b="1" dirty="0" smtClean="0">
                <a:solidFill>
                  <a:srgbClr val="FF0000"/>
                </a:solidFill>
              </a:rPr>
              <a:t>.</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p:cNvSpPr txBox="1"/>
          <p:nvPr/>
        </p:nvSpPr>
        <p:spPr>
          <a:xfrm>
            <a:off x="15591331" y="23807002"/>
            <a:ext cx="11595282" cy="7294305"/>
          </a:xfrm>
          <a:prstGeom prst="rect">
            <a:avLst/>
          </a:prstGeom>
          <a:noFill/>
        </p:spPr>
        <p:txBody>
          <a:bodyPr wrap="square" rtlCol="0">
            <a:spAutoFit/>
          </a:bodyPr>
          <a:lstStyle/>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sz="2400" b="1" dirty="0" smtClean="0">
                <a:latin typeface="Verdana" panose="020B0604030504040204" pitchFamily="34" charset="0"/>
                <a:ea typeface="Verdana" panose="020B0604030504040204" pitchFamily="34" charset="0"/>
                <a:cs typeface="Verdana" panose="020B0604030504040204" pitchFamily="34" charset="0"/>
              </a:rPr>
              <a:t>Procedures</a:t>
            </a:r>
            <a:r>
              <a:rPr lang="en-US" sz="2400"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Silyl protection of sorbitol and </a:t>
            </a:r>
            <a:r>
              <a:rPr lang="en-US" sz="2400" dirty="0" err="1" smtClean="0">
                <a:latin typeface="Verdana" panose="020B0604030504040204" pitchFamily="34" charset="0"/>
                <a:ea typeface="Verdana" panose="020B0604030504040204" pitchFamily="34" charset="0"/>
                <a:cs typeface="Verdana" panose="020B0604030504040204" pitchFamily="34" charset="0"/>
              </a:rPr>
              <a:t>galactitol</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(12.0 equiv. </a:t>
            </a:r>
            <a:r>
              <a:rPr lang="en-US" sz="2400" dirty="0" err="1" smtClean="0">
                <a:latin typeface="Verdana" panose="020B0604030504040204" pitchFamily="34" charset="0"/>
                <a:ea typeface="Verdana" panose="020B0604030504040204" pitchFamily="34" charset="0"/>
                <a:cs typeface="Verdana" panose="020B0604030504040204" pitchFamily="34" charset="0"/>
              </a:rPr>
              <a:t>trimethylsilyl</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chloride, </a:t>
            </a:r>
            <a:r>
              <a:rPr lang="en-US" sz="2400" dirty="0" smtClean="0">
                <a:latin typeface="Verdana" panose="020B0604030504040204" pitchFamily="34" charset="0"/>
                <a:ea typeface="Verdana" panose="020B0604030504040204" pitchFamily="34" charset="0"/>
                <a:cs typeface="Verdana" panose="020B0604030504040204" pitchFamily="34" charset="0"/>
              </a:rPr>
              <a:t>pyridine, 22 °C, 12 h)</a:t>
            </a: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Catalytic reactions (5 </a:t>
            </a:r>
            <a:r>
              <a:rPr lang="en-US" sz="2400" dirty="0" err="1" smtClean="0">
                <a:latin typeface="Verdana" panose="020B0604030504040204" pitchFamily="34" charset="0"/>
                <a:ea typeface="Verdana" panose="020B0604030504040204" pitchFamily="34" charset="0"/>
                <a:cs typeface="Verdana" panose="020B0604030504040204" pitchFamily="34" charset="0"/>
              </a:rPr>
              <a:t>mol</a:t>
            </a:r>
            <a:r>
              <a:rPr lang="en-US" sz="2400" dirty="0" smtClean="0">
                <a:latin typeface="Verdana" panose="020B0604030504040204" pitchFamily="34" charset="0"/>
                <a:ea typeface="Verdana" panose="020B0604030504040204" pitchFamily="34" charset="0"/>
                <a:cs typeface="Verdana" panose="020B0604030504040204" pitchFamily="34" charset="0"/>
              </a:rPr>
              <a:t> % BCF, 1.0 equiv. </a:t>
            </a:r>
            <a:r>
              <a:rPr lang="en-US" sz="2400" dirty="0" err="1" smtClean="0">
                <a:latin typeface="Verdana" panose="020B0604030504040204" pitchFamily="34" charset="0"/>
                <a:ea typeface="Verdana" panose="020B0604030504040204" pitchFamily="34" charset="0"/>
                <a:cs typeface="Verdana" panose="020B0604030504040204" pitchFamily="34" charset="0"/>
              </a:rPr>
              <a:t>allylisilane</a:t>
            </a:r>
            <a:r>
              <a:rPr lang="en-US" sz="2400" dirty="0" smtClean="0">
                <a:latin typeface="Verdana" panose="020B0604030504040204" pitchFamily="34" charset="0"/>
                <a:ea typeface="Verdana" panose="020B0604030504040204" pitchFamily="34" charset="0"/>
                <a:cs typeface="Verdana" panose="020B0604030504040204" pitchFamily="34" charset="0"/>
              </a:rPr>
              <a:t>, 0.6 mL solvent, 22°C, 24 h, NMR tube)</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N</a:t>
            </a:r>
            <a:r>
              <a:rPr lang="en-US" sz="2400" baseline="-25000" dirty="0" smtClean="0">
                <a:latin typeface="Verdana" panose="020B0604030504040204" pitchFamily="34" charset="0"/>
                <a:ea typeface="Verdana" panose="020B0604030504040204" pitchFamily="34" charset="0"/>
                <a:cs typeface="Verdana" panose="020B0604030504040204" pitchFamily="34" charset="0"/>
              </a:rPr>
              <a:t>2</a:t>
            </a:r>
            <a:r>
              <a:rPr lang="en-US" sz="2400" dirty="0" smtClean="0">
                <a:latin typeface="Verdana" panose="020B0604030504040204" pitchFamily="34" charset="0"/>
                <a:ea typeface="Verdana" panose="020B0604030504040204" pitchFamily="34" charset="0"/>
                <a:cs typeface="Verdana" panose="020B0604030504040204" pitchFamily="34" charset="0"/>
              </a:rPr>
              <a:t> atmosphere reactions (</a:t>
            </a:r>
            <a:r>
              <a:rPr lang="en-US" sz="2400" dirty="0" smtClean="0">
                <a:latin typeface="Verdana" panose="020B0604030504040204" pitchFamily="34" charset="0"/>
                <a:ea typeface="Verdana" panose="020B0604030504040204" pitchFamily="34" charset="0"/>
                <a:cs typeface="Verdana" panose="020B0604030504040204" pitchFamily="34" charset="0"/>
              </a:rPr>
              <a:t>22 °C</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flame-dried vials, septa seal)</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Separation of products with deactivated alumina column</a:t>
            </a: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Deprotection of </a:t>
            </a:r>
            <a:r>
              <a:rPr lang="en-US" sz="2400" dirty="0" smtClean="0">
                <a:latin typeface="Verdana" panose="020B0604030504040204" pitchFamily="34" charset="0"/>
                <a:ea typeface="Verdana" panose="020B0604030504040204" pitchFamily="34" charset="0"/>
                <a:cs typeface="Verdana" panose="020B0604030504040204" pitchFamily="34" charset="0"/>
              </a:rPr>
              <a:t>cyclization products </a:t>
            </a:r>
            <a:r>
              <a:rPr lang="en-US" sz="2400" dirty="0" smtClean="0">
                <a:latin typeface="Verdana" panose="020B0604030504040204" pitchFamily="34" charset="0"/>
                <a:ea typeface="Verdana" panose="020B0604030504040204" pitchFamily="34" charset="0"/>
                <a:cs typeface="Verdana" panose="020B0604030504040204" pitchFamily="34" charset="0"/>
              </a:rPr>
              <a:t>with </a:t>
            </a:r>
            <a:r>
              <a:rPr lang="en-US" sz="2400" dirty="0" err="1" smtClean="0">
                <a:latin typeface="Verdana" panose="020B0604030504040204" pitchFamily="34" charset="0"/>
                <a:ea typeface="Verdana" panose="020B0604030504040204" pitchFamily="34" charset="0"/>
                <a:cs typeface="Verdana" panose="020B0604030504040204" pitchFamily="34" charset="0"/>
              </a:rPr>
              <a:t>Dowex</a:t>
            </a:r>
            <a:r>
              <a:rPr lang="en-US" sz="2400" baseline="30000" dirty="0" smtClean="0">
                <a:latin typeface="Verdana" panose="020B0604030504040204" pitchFamily="34" charset="0"/>
                <a:ea typeface="Verdana" panose="020B0604030504040204" pitchFamily="34" charset="0"/>
                <a:cs typeface="Verdana" panose="020B0604030504040204" pitchFamily="34" charset="0"/>
              </a:rPr>
              <a:t>®</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resin (</a:t>
            </a:r>
            <a:r>
              <a:rPr lang="en-US" sz="2400" dirty="0" smtClean="0">
                <a:latin typeface="Verdana" panose="020B0604030504040204" pitchFamily="34" charset="0"/>
                <a:ea typeface="Verdana" panose="020B0604030504040204" pitchFamily="34" charset="0"/>
                <a:cs typeface="Verdana" panose="020B0604030504040204" pitchFamily="34" charset="0"/>
              </a:rPr>
              <a:t>22°C</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methanol, 2 h)</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buFont typeface="Arial" panose="020B0604020202020204" pitchFamily="34" charset="0"/>
              <a:buChar char="•"/>
            </a:pP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b="1" dirty="0" smtClean="0">
                <a:latin typeface="Verdana" panose="020B0604030504040204" pitchFamily="34" charset="0"/>
                <a:ea typeface="Verdana" panose="020B0604030504040204" pitchFamily="34" charset="0"/>
                <a:cs typeface="Verdana" panose="020B0604030504040204" pitchFamily="34" charset="0"/>
              </a:rPr>
              <a:t>Analytical Techniques</a:t>
            </a:r>
            <a:r>
              <a:rPr lang="en-US" sz="2400"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NMR spectroscopy – </a:t>
            </a:r>
            <a:r>
              <a:rPr lang="en-US" sz="2400" baseline="30000" dirty="0" smtClean="0">
                <a:latin typeface="Verdana" panose="020B0604030504040204" pitchFamily="34" charset="0"/>
                <a:ea typeface="Verdana" panose="020B0604030504040204" pitchFamily="34" charset="0"/>
                <a:cs typeface="Verdana" panose="020B0604030504040204" pitchFamily="34" charset="0"/>
              </a:rPr>
              <a:t>1</a:t>
            </a:r>
            <a:r>
              <a:rPr lang="en-US" sz="2400" dirty="0" smtClean="0">
                <a:latin typeface="Verdana" panose="020B0604030504040204" pitchFamily="34" charset="0"/>
                <a:ea typeface="Verdana" panose="020B0604030504040204" pitchFamily="34" charset="0"/>
                <a:cs typeface="Verdana" panose="020B0604030504040204" pitchFamily="34" charset="0"/>
              </a:rPr>
              <a:t>H, </a:t>
            </a:r>
            <a:r>
              <a:rPr lang="en-US" sz="2400" baseline="30000" dirty="0" smtClean="0">
                <a:latin typeface="Verdana" panose="020B0604030504040204" pitchFamily="34" charset="0"/>
                <a:ea typeface="Verdana" panose="020B0604030504040204" pitchFamily="34" charset="0"/>
                <a:cs typeface="Verdana" panose="020B0604030504040204" pitchFamily="34" charset="0"/>
              </a:rPr>
              <a:t>13</a:t>
            </a:r>
            <a:r>
              <a:rPr lang="en-US" sz="2400" dirty="0" smtClean="0">
                <a:latin typeface="Verdana" panose="020B0604030504040204" pitchFamily="34" charset="0"/>
                <a:ea typeface="Verdana" panose="020B0604030504040204" pitchFamily="34" charset="0"/>
                <a:cs typeface="Verdana" panose="020B0604030504040204" pitchFamily="34" charset="0"/>
              </a:rPr>
              <a:t>C, </a:t>
            </a:r>
            <a:r>
              <a:rPr lang="en-US" sz="2400" baseline="30000" dirty="0" smtClean="0">
                <a:latin typeface="Verdana" panose="020B0604030504040204" pitchFamily="34" charset="0"/>
                <a:ea typeface="Verdana" panose="020B0604030504040204" pitchFamily="34" charset="0"/>
                <a:cs typeface="Verdana" panose="020B0604030504040204" pitchFamily="34" charset="0"/>
              </a:rPr>
              <a:t>19</a:t>
            </a:r>
            <a:r>
              <a:rPr lang="en-US" sz="2400" dirty="0" smtClean="0">
                <a:latin typeface="Verdana" panose="020B0604030504040204" pitchFamily="34" charset="0"/>
                <a:ea typeface="Verdana" panose="020B0604030504040204" pitchFamily="34" charset="0"/>
                <a:cs typeface="Verdana" panose="020B0604030504040204" pitchFamily="34" charset="0"/>
              </a:rPr>
              <a:t>F </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1600" dirty="0" smtClean="0">
                <a:latin typeface="Verdana" panose="020B0604030504040204" pitchFamily="34" charset="0"/>
                <a:ea typeface="Verdana" panose="020B0604030504040204" pitchFamily="34" charset="0"/>
                <a:cs typeface="Verdana" panose="020B0604030504040204" pitchFamily="34" charset="0"/>
              </a:rPr>
              <a:t>•</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2D </a:t>
            </a:r>
            <a:r>
              <a:rPr lang="en-US" sz="2400" dirty="0" smtClean="0">
                <a:latin typeface="Verdana" panose="020B0604030504040204" pitchFamily="34" charset="0"/>
                <a:ea typeface="Verdana" panose="020B0604030504040204" pitchFamily="34" charset="0"/>
                <a:cs typeface="Verdana" panose="020B0604030504040204" pitchFamily="34" charset="0"/>
              </a:rPr>
              <a:t>NMR – COSY, HSQC</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p:cNvSpPr txBox="1"/>
          <p:nvPr/>
        </p:nvSpPr>
        <p:spPr>
          <a:xfrm>
            <a:off x="15591331" y="8068355"/>
            <a:ext cx="11595282" cy="7663636"/>
          </a:xfrm>
          <a:prstGeom prst="rect">
            <a:avLst/>
          </a:prstGeom>
          <a:noFill/>
        </p:spPr>
        <p:txBody>
          <a:bodyPr wrap="square" rtlCol="0">
            <a:spAutoFit/>
          </a:bodyPr>
          <a:lstStyle/>
          <a:p>
            <a:pPr algn="just"/>
            <a:r>
              <a:rPr lang="en-US" sz="2400" dirty="0">
                <a:latin typeface="Verdana" panose="020B0604030504040204" pitchFamily="34" charset="0"/>
                <a:ea typeface="Verdana" panose="020B0604030504040204" pitchFamily="34" charset="0"/>
                <a:cs typeface="Verdana" panose="020B0604030504040204" pitchFamily="34" charset="0"/>
              </a:rPr>
              <a:t>The first reactions that were run were control reactions, which established </a:t>
            </a:r>
            <a:r>
              <a:rPr lang="en-US" sz="2400" strike="sngStrike" dirty="0">
                <a:latin typeface="Verdana" panose="020B0604030504040204" pitchFamily="34" charset="0"/>
                <a:ea typeface="Verdana" panose="020B0604030504040204" pitchFamily="34" charset="0"/>
                <a:cs typeface="Verdana" panose="020B0604030504040204" pitchFamily="34" charset="0"/>
              </a:rPr>
              <a:t>set</a:t>
            </a:r>
            <a:r>
              <a:rPr lang="en-US" sz="2400" dirty="0">
                <a:latin typeface="Verdana" panose="020B0604030504040204" pitchFamily="34" charset="0"/>
                <a:ea typeface="Verdana" panose="020B0604030504040204" pitchFamily="34" charset="0"/>
                <a:cs typeface="Verdana" panose="020B0604030504040204" pitchFamily="34" charset="0"/>
              </a:rPr>
              <a:t> parameters and </a:t>
            </a:r>
            <a:r>
              <a:rPr lang="en-US" sz="2400" dirty="0" smtClean="0">
                <a:latin typeface="Verdana" panose="020B0604030504040204" pitchFamily="34" charset="0"/>
                <a:ea typeface="Verdana" panose="020B0604030504040204" pitchFamily="34" charset="0"/>
                <a:cs typeface="Verdana" panose="020B0604030504040204" pitchFamily="34" charset="0"/>
              </a:rPr>
              <a:t>provided insight into the </a:t>
            </a:r>
            <a:r>
              <a:rPr lang="en-US" sz="2400" dirty="0">
                <a:latin typeface="Verdana" panose="020B0604030504040204" pitchFamily="34" charset="0"/>
                <a:ea typeface="Verdana" panose="020B0604030504040204" pitchFamily="34" charset="0"/>
                <a:cs typeface="Verdana" panose="020B0604030504040204" pitchFamily="34" charset="0"/>
              </a:rPr>
              <a:t>chemical interactions between any two of the three major reagents (</a:t>
            </a:r>
            <a:r>
              <a:rPr lang="en-US" sz="2400" dirty="0">
                <a:solidFill>
                  <a:srgbClr val="19B34C"/>
                </a:solidFill>
                <a:latin typeface="Verdana" panose="020B0604030504040204" pitchFamily="34" charset="0"/>
                <a:ea typeface="Verdana" panose="020B0604030504040204" pitchFamily="34" charset="0"/>
                <a:cs typeface="Verdana" panose="020B0604030504040204" pitchFamily="34" charset="0"/>
              </a:rPr>
              <a:t>galactitol</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allyltrimethylsilane</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00FF"/>
                </a:solidFill>
                <a:latin typeface="Verdana" panose="020B0604030504040204" pitchFamily="34" charset="0"/>
                <a:ea typeface="Verdana" panose="020B0604030504040204" pitchFamily="34" charset="0"/>
                <a:cs typeface="Verdana" panose="020B0604030504040204" pitchFamily="34" charset="0"/>
              </a:rPr>
              <a:t>BCF</a:t>
            </a:r>
            <a:r>
              <a:rPr lang="en-US" sz="2400" dirty="0" smtClean="0">
                <a:latin typeface="Verdana" panose="020B0604030504040204" pitchFamily="34" charset="0"/>
                <a:ea typeface="Verdana" panose="020B0604030504040204" pitchFamily="34" charset="0"/>
                <a:cs typeface="Verdana" panose="020B0604030504040204" pitchFamily="34" charset="0"/>
              </a:rPr>
              <a:t>). Based </a:t>
            </a:r>
            <a:r>
              <a:rPr lang="en-US" sz="2400" dirty="0" smtClean="0">
                <a:latin typeface="Verdana" panose="020B0604030504040204" pitchFamily="34" charset="0"/>
                <a:ea typeface="Verdana" panose="020B0604030504040204" pitchFamily="34" charset="0"/>
                <a:cs typeface="Verdana" panose="020B0604030504040204" pitchFamily="34" charset="0"/>
              </a:rPr>
              <a:t>on the results shown in </a:t>
            </a:r>
            <a:r>
              <a:rPr lang="en-US" sz="2400" b="1" dirty="0" smtClean="0">
                <a:latin typeface="Verdana" panose="020B0604030504040204" pitchFamily="34" charset="0"/>
                <a:ea typeface="Verdana" panose="020B0604030504040204" pitchFamily="34" charset="0"/>
                <a:cs typeface="Verdana" panose="020B0604030504040204" pitchFamily="34" charset="0"/>
              </a:rPr>
              <a:t>Fig. 1</a:t>
            </a:r>
            <a:r>
              <a:rPr lang="en-US" sz="2400" dirty="0" smtClean="0">
                <a:latin typeface="Verdana" panose="020B0604030504040204" pitchFamily="34" charset="0"/>
                <a:ea typeface="Verdana" panose="020B0604030504040204" pitchFamily="34" charset="0"/>
                <a:cs typeface="Verdana" panose="020B0604030504040204" pitchFamily="34" charset="0"/>
              </a:rPr>
              <a:t>, the focus of the research split into two different directions:</a:t>
            </a:r>
          </a:p>
          <a:p>
            <a:pPr algn="just"/>
            <a:endParaRPr lang="en-US" sz="2400" b="1" dirty="0">
              <a:latin typeface="Verdana" panose="020B0604030504040204" pitchFamily="34" charset="0"/>
              <a:ea typeface="Verdana" panose="020B0604030504040204" pitchFamily="34" charset="0"/>
              <a:cs typeface="Verdana" panose="020B0604030504040204" pitchFamily="34" charset="0"/>
            </a:endParaRPr>
          </a:p>
          <a:p>
            <a:pPr algn="just"/>
            <a:r>
              <a:rPr lang="en-US" sz="2400" b="1" dirty="0" smtClean="0">
                <a:latin typeface="Verdana" panose="020B0604030504040204" pitchFamily="34" charset="0"/>
                <a:ea typeface="Verdana" panose="020B0604030504040204" pitchFamily="34" charset="0"/>
                <a:cs typeface="Verdana" panose="020B0604030504040204" pitchFamily="34" charset="0"/>
              </a:rPr>
              <a:t>Conversion of Sugars to </a:t>
            </a:r>
            <a:r>
              <a:rPr lang="en-US" sz="2400" b="1" dirty="0" err="1" smtClean="0">
                <a:latin typeface="Verdana" panose="020B0604030504040204" pitchFamily="34" charset="0"/>
                <a:ea typeface="Verdana" panose="020B0604030504040204" pitchFamily="34" charset="0"/>
                <a:cs typeface="Verdana" panose="020B0604030504040204" pitchFamily="34" charset="0"/>
              </a:rPr>
              <a:t>Sorbitan</a:t>
            </a:r>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Reaction conditions were probed to optimize both the conversion and selectivity. </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2400" strike="sngStrike"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sz="2400" i="1" u="sng" dirty="0" smtClean="0">
                <a:latin typeface="Verdana" panose="020B0604030504040204" pitchFamily="34" charset="0"/>
                <a:ea typeface="Verdana" panose="020B0604030504040204" pitchFamily="34" charset="0"/>
                <a:cs typeface="Verdana" panose="020B0604030504040204" pitchFamily="34" charset="0"/>
              </a:rPr>
              <a:t>Reaction Conditions</a:t>
            </a:r>
            <a:r>
              <a:rPr lang="en-US" sz="2400" i="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Atmosphere of reaction – air (oxygen present) or under nitrogen (no oxygen)</a:t>
            </a: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Presence of molecular sieves (absorb water from reagents)</a:t>
            </a:r>
          </a:p>
          <a:p>
            <a:pPr marL="342900" indent="-342900" algn="just">
              <a:lnSpc>
                <a:spcPct val="150000"/>
              </a:lnSpc>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Catalytic or stoichiometric amounts – change in amount of starting reagents</a:t>
            </a:r>
          </a:p>
        </p:txBody>
      </p:sp>
      <p:sp>
        <p:nvSpPr>
          <p:cNvPr id="24" name="TextBox 23"/>
          <p:cNvSpPr txBox="1"/>
          <p:nvPr/>
        </p:nvSpPr>
        <p:spPr>
          <a:xfrm>
            <a:off x="1877178" y="23890225"/>
            <a:ext cx="10887528" cy="1569660"/>
          </a:xfrm>
          <a:prstGeom prst="rect">
            <a:avLst/>
          </a:prstGeom>
          <a:noFill/>
        </p:spPr>
        <p:txBody>
          <a:bodyPr wrap="square" rtlCol="0">
            <a:spAutoFit/>
          </a:bodyPr>
          <a:lstStyle/>
          <a:p>
            <a:pPr algn="just"/>
            <a:r>
              <a:rPr lang="en-US" sz="2400" dirty="0" smtClean="0">
                <a:latin typeface="Verdana" panose="020B0604030504040204" pitchFamily="34" charset="0"/>
                <a:ea typeface="Verdana" panose="020B0604030504040204" pitchFamily="34" charset="0"/>
                <a:cs typeface="Verdana" panose="020B0604030504040204" pitchFamily="34" charset="0"/>
              </a:rPr>
              <a:t>Our experiments focused </a:t>
            </a:r>
            <a:r>
              <a:rPr lang="en-US" sz="2400" dirty="0" smtClean="0">
                <a:latin typeface="Verdana" panose="020B0604030504040204" pitchFamily="34" charset="0"/>
                <a:ea typeface="Verdana" panose="020B0604030504040204" pitchFamily="34" charset="0"/>
                <a:cs typeface="Verdana" panose="020B0604030504040204" pitchFamily="34" charset="0"/>
              </a:rPr>
              <a:t>on investigating a different type of bond polarization, using the pi</a:t>
            </a:r>
            <a:r>
              <a:rPr lang="el-GR"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interaction of the allyl group on the </a:t>
            </a:r>
            <a:r>
              <a:rPr lang="en-US" sz="240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allyltrimethylsilane</a:t>
            </a:r>
            <a:r>
              <a:rPr lang="en-US"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a:t>
            </a:r>
            <a:r>
              <a:rPr lang="en-US" sz="2400" b="1" dirty="0" smtClean="0">
                <a:latin typeface="Verdana" panose="020B0604030504040204" pitchFamily="34" charset="0"/>
                <a:ea typeface="Verdana" panose="020B0604030504040204" pitchFamily="34" charset="0"/>
                <a:cs typeface="Verdana" panose="020B0604030504040204" pitchFamily="34" charset="0"/>
              </a:rPr>
              <a:t>Complex II</a:t>
            </a:r>
            <a:r>
              <a:rPr lang="en-US" sz="2400" dirty="0" smtClean="0">
                <a:latin typeface="Verdana" panose="020B0604030504040204" pitchFamily="34" charset="0"/>
                <a:ea typeface="Verdana" panose="020B0604030504040204" pitchFamily="34" charset="0"/>
                <a:cs typeface="Verdana" panose="020B0604030504040204" pitchFamily="34" charset="0"/>
              </a:rPr>
              <a:t>) instead of the silicon-hydride interaction (</a:t>
            </a:r>
            <a:r>
              <a:rPr lang="en-US" sz="2400" b="1" dirty="0" smtClean="0">
                <a:latin typeface="Verdana" panose="020B0604030504040204" pitchFamily="34" charset="0"/>
                <a:ea typeface="Verdana" panose="020B0604030504040204" pitchFamily="34" charset="0"/>
                <a:cs typeface="Verdana" panose="020B0604030504040204" pitchFamily="34" charset="0"/>
              </a:rPr>
              <a:t>Complex I</a:t>
            </a:r>
            <a:r>
              <a:rPr lang="en-US" sz="2400" dirty="0" smtClean="0">
                <a:latin typeface="Verdana" panose="020B0604030504040204" pitchFamily="34" charset="0"/>
                <a:ea typeface="Verdana" panose="020B0604030504040204" pitchFamily="34" charset="0"/>
                <a:cs typeface="Verdana" panose="020B0604030504040204" pitchFamily="34" charset="0"/>
              </a:rPr>
              <a:t>)</a:t>
            </a:r>
            <a:r>
              <a:rPr lang="en-US" sz="2400" b="1" dirty="0" smtClean="0">
                <a:latin typeface="Verdana" panose="020B0604030504040204" pitchFamily="34" charset="0"/>
                <a:ea typeface="Verdana" panose="020B0604030504040204" pitchFamily="34" charset="0"/>
                <a:cs typeface="Verdana" panose="020B0604030504040204" pitchFamily="34" charset="0"/>
              </a:rPr>
              <a:t>.</a:t>
            </a:r>
            <a:r>
              <a:rPr lang="en-US" sz="2400" dirty="0" smtClean="0">
                <a:latin typeface="Verdana" panose="020B0604030504040204" pitchFamily="34" charset="0"/>
                <a:ea typeface="Verdana" panose="020B0604030504040204" pitchFamily="34" charset="0"/>
                <a:cs typeface="Verdana" panose="020B0604030504040204" pitchFamily="34" charset="0"/>
              </a:rPr>
              <a:t> </a:t>
            </a:r>
            <a:endParaRPr lang="en-US" sz="2400" dirty="0"/>
          </a:p>
        </p:txBody>
      </p:sp>
      <p:graphicFrame>
        <p:nvGraphicFramePr>
          <p:cNvPr id="34" name="Object 33"/>
          <p:cNvGraphicFramePr>
            <a:graphicFrameLocks noChangeAspect="1"/>
          </p:cNvGraphicFramePr>
          <p:nvPr>
            <p:extLst>
              <p:ext uri="{D42A27DB-BD31-4B8C-83A1-F6EECF244321}">
                <p14:modId xmlns:p14="http://schemas.microsoft.com/office/powerpoint/2010/main" val="3124694745"/>
              </p:ext>
            </p:extLst>
          </p:nvPr>
        </p:nvGraphicFramePr>
        <p:xfrm>
          <a:off x="2889968" y="25726874"/>
          <a:ext cx="8457014" cy="5150694"/>
        </p:xfrm>
        <a:graphic>
          <a:graphicData uri="http://schemas.openxmlformats.org/presentationml/2006/ole">
            <mc:AlternateContent xmlns:mc="http://schemas.openxmlformats.org/markup-compatibility/2006">
              <mc:Choice xmlns:v="urn:schemas-microsoft-com:vml" Requires="v">
                <p:oleObj spid="_x0000_s1114" name="CS ChemDraw Drawing" r:id="rId6" imgW="8319527" imgH="5067372" progId="ChemDraw.Document.6.0">
                  <p:embed/>
                </p:oleObj>
              </mc:Choice>
              <mc:Fallback>
                <p:oleObj name="CS ChemDraw Drawing" r:id="rId6" imgW="8319527" imgH="5067372" progId="ChemDraw.Document.6.0">
                  <p:embed/>
                  <p:pic>
                    <p:nvPicPr>
                      <p:cNvPr id="0" name=""/>
                      <p:cNvPicPr/>
                      <p:nvPr/>
                    </p:nvPicPr>
                    <p:blipFill>
                      <a:blip r:embed="rId7"/>
                      <a:stretch>
                        <a:fillRect/>
                      </a:stretch>
                    </p:blipFill>
                    <p:spPr>
                      <a:xfrm>
                        <a:off x="2889968" y="25726874"/>
                        <a:ext cx="8457014" cy="5150694"/>
                      </a:xfrm>
                      <a:prstGeom prst="rect">
                        <a:avLst/>
                      </a:prstGeom>
                    </p:spPr>
                  </p:pic>
                </p:oleObj>
              </mc:Fallback>
            </mc:AlternateContent>
          </a:graphicData>
        </a:graphic>
      </p:graphicFrame>
      <p:sp>
        <p:nvSpPr>
          <p:cNvPr id="38" name="TextBox 37"/>
          <p:cNvSpPr txBox="1"/>
          <p:nvPr/>
        </p:nvSpPr>
        <p:spPr>
          <a:xfrm>
            <a:off x="15436162" y="6343312"/>
            <a:ext cx="11764282" cy="1446550"/>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Activation of Allylsilane for Sorbitan Production</a:t>
            </a:r>
            <a:endParaRPr lang="en-US" sz="4400" b="1" dirty="0">
              <a:solidFill>
                <a:srgbClr val="B59A57"/>
              </a:solidFill>
              <a:latin typeface="Helvetica" panose="020B0604020202020204" pitchFamily="34" charset="0"/>
              <a:cs typeface="Helvetica" panose="020B0604020202020204" pitchFamily="34" charset="0"/>
            </a:endParaRPr>
          </a:p>
        </p:txBody>
      </p:sp>
      <p:sp>
        <p:nvSpPr>
          <p:cNvPr id="39" name="TextBox 38"/>
          <p:cNvSpPr txBox="1"/>
          <p:nvPr/>
        </p:nvSpPr>
        <p:spPr>
          <a:xfrm>
            <a:off x="15436161" y="20280991"/>
            <a:ext cx="11595282" cy="2677656"/>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BCF Activation of </a:t>
            </a:r>
            <a:r>
              <a:rPr lang="en-US" sz="2400" b="1" dirty="0" err="1" smtClean="0">
                <a:latin typeface="Verdana" panose="020B0604030504040204" pitchFamily="34" charset="0"/>
                <a:ea typeface="Verdana" panose="020B0604030504040204" pitchFamily="34" charset="0"/>
                <a:cs typeface="Verdana" panose="020B0604030504040204" pitchFamily="34" charset="0"/>
              </a:rPr>
              <a:t>Allylsilane</a:t>
            </a:r>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algn="ctr"/>
            <a:endParaRPr lang="en-US" sz="2400" b="1"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smtClean="0">
                <a:latin typeface="Verdana" panose="020B0604030504040204" pitchFamily="34" charset="0"/>
                <a:ea typeface="Verdana" panose="020B0604030504040204" pitchFamily="34" charset="0"/>
                <a:cs typeface="Verdana" panose="020B0604030504040204" pitchFamily="34" charset="0"/>
              </a:rPr>
              <a:t>With </a:t>
            </a:r>
            <a:r>
              <a:rPr lang="en-US" sz="2400" dirty="0" smtClean="0">
                <a:latin typeface="Verdana" panose="020B0604030504040204" pitchFamily="34" charset="0"/>
                <a:ea typeface="Verdana" panose="020B0604030504040204" pitchFamily="34" charset="0"/>
                <a:cs typeface="Verdana" panose="020B0604030504040204" pitchFamily="34" charset="0"/>
              </a:rPr>
              <a:t>the unexpected </a:t>
            </a:r>
            <a:r>
              <a:rPr lang="en-US" sz="2400" dirty="0" smtClean="0">
                <a:latin typeface="Verdana" panose="020B0604030504040204" pitchFamily="34" charset="0"/>
                <a:ea typeface="Verdana" panose="020B0604030504040204" pitchFamily="34" charset="0"/>
                <a:cs typeface="Verdana" panose="020B0604030504040204" pitchFamily="34" charset="0"/>
              </a:rPr>
              <a:t>formation </a:t>
            </a:r>
            <a:r>
              <a:rPr lang="en-US" sz="2400" dirty="0" smtClean="0">
                <a:latin typeface="Verdana" panose="020B0604030504040204" pitchFamily="34" charset="0"/>
                <a:ea typeface="Verdana" panose="020B0604030504040204" pitchFamily="34" charset="0"/>
                <a:cs typeface="Verdana" panose="020B0604030504040204" pitchFamily="34" charset="0"/>
              </a:rPr>
              <a:t>of </a:t>
            </a:r>
            <a:r>
              <a:rPr lang="en-US" sz="2400" dirty="0" smtClean="0">
                <a:latin typeface="Verdana" panose="020B0604030504040204" pitchFamily="34" charset="0"/>
                <a:ea typeface="Verdana" panose="020B0604030504040204" pitchFamily="34" charset="0"/>
                <a:cs typeface="Verdana" panose="020B0604030504040204" pitchFamily="34" charset="0"/>
              </a:rPr>
              <a:t>products </a:t>
            </a:r>
            <a:r>
              <a:rPr lang="en-US" sz="2400" dirty="0" smtClean="0">
                <a:latin typeface="Verdana" panose="020B0604030504040204" pitchFamily="34" charset="0"/>
                <a:ea typeface="Verdana" panose="020B0604030504040204" pitchFamily="34" charset="0"/>
                <a:cs typeface="Verdana" panose="020B0604030504040204" pitchFamily="34" charset="0"/>
              </a:rPr>
              <a:t>in </a:t>
            </a:r>
            <a:r>
              <a:rPr lang="en-US" sz="2400" dirty="0" smtClean="0">
                <a:latin typeface="Verdana" panose="020B0604030504040204" pitchFamily="34" charset="0"/>
                <a:ea typeface="Verdana" panose="020B0604030504040204" pitchFamily="34" charset="0"/>
                <a:cs typeface="Verdana" panose="020B0604030504040204" pitchFamily="34" charset="0"/>
              </a:rPr>
              <a:t>the control </a:t>
            </a:r>
            <a:r>
              <a:rPr lang="en-US" sz="2400" dirty="0" smtClean="0">
                <a:latin typeface="Verdana" panose="020B0604030504040204" pitchFamily="34" charset="0"/>
                <a:ea typeface="Verdana" panose="020B0604030504040204" pitchFamily="34" charset="0"/>
                <a:cs typeface="Verdana" panose="020B0604030504040204" pitchFamily="34" charset="0"/>
              </a:rPr>
              <a:t>reaction of </a:t>
            </a:r>
            <a:r>
              <a:rPr lang="en-US"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allylsilane</a:t>
            </a:r>
            <a:r>
              <a:rPr lang="en-US" sz="2400" dirty="0" smtClean="0">
                <a:latin typeface="Verdana" panose="020B0604030504040204" pitchFamily="34" charset="0"/>
                <a:ea typeface="Verdana" panose="020B0604030504040204" pitchFamily="34" charset="0"/>
                <a:cs typeface="Verdana" panose="020B0604030504040204" pitchFamily="34" charset="0"/>
              </a:rPr>
              <a:t> and </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BCF</a:t>
            </a:r>
            <a:r>
              <a:rPr lang="en-US" sz="2400" dirty="0">
                <a:latin typeface="Verdana" panose="020B0604030504040204" pitchFamily="34" charset="0"/>
                <a:ea typeface="Verdana" panose="020B0604030504040204" pitchFamily="34" charset="0"/>
                <a:cs typeface="Verdana" panose="020B0604030504040204" pitchFamily="34" charset="0"/>
              </a:rPr>
              <a:t>,</a:t>
            </a:r>
            <a:r>
              <a:rPr lang="en-US" sz="2400" dirty="0" smtClean="0">
                <a:latin typeface="Verdana" panose="020B0604030504040204" pitchFamily="34" charset="0"/>
                <a:ea typeface="Verdana" panose="020B0604030504040204" pitchFamily="34" charset="0"/>
                <a:cs typeface="Verdana" panose="020B0604030504040204" pitchFamily="34" charset="0"/>
              </a:rPr>
              <a:t> we first examined whether </a:t>
            </a:r>
            <a:r>
              <a:rPr lang="en-US" sz="2400" dirty="0" smtClean="0">
                <a:latin typeface="Verdana" panose="020B0604030504040204" pitchFamily="34" charset="0"/>
                <a:ea typeface="Verdana" panose="020B0604030504040204" pitchFamily="34" charset="0"/>
                <a:cs typeface="Verdana" panose="020B0604030504040204" pitchFamily="34" charset="0"/>
              </a:rPr>
              <a:t>the product arises from reaction of the activated </a:t>
            </a:r>
            <a:r>
              <a:rPr lang="en-US"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allylsilane</a:t>
            </a:r>
            <a:r>
              <a:rPr lang="en-US" sz="2400" dirty="0" smtClean="0">
                <a:latin typeface="Verdana" panose="020B0604030504040204" pitchFamily="34" charset="0"/>
                <a:ea typeface="Verdana" panose="020B0604030504040204" pitchFamily="34" charset="0"/>
                <a:cs typeface="Verdana" panose="020B0604030504040204" pitchFamily="34" charset="0"/>
              </a:rPr>
              <a:t> with the solvent (CHCl</a:t>
            </a:r>
            <a:r>
              <a:rPr lang="en-US" sz="2400" baseline="-25000" dirty="0" smtClean="0">
                <a:latin typeface="Verdana" panose="020B0604030504040204" pitchFamily="34" charset="0"/>
                <a:ea typeface="Verdana" panose="020B0604030504040204" pitchFamily="34" charset="0"/>
                <a:cs typeface="Verdana" panose="020B0604030504040204" pitchFamily="34" charset="0"/>
              </a:rPr>
              <a:t>3</a:t>
            </a:r>
            <a:r>
              <a:rPr lang="en-US" sz="2400" dirty="0" smtClean="0">
                <a:latin typeface="Verdana" panose="020B0604030504040204" pitchFamily="34" charset="0"/>
                <a:ea typeface="Verdana" panose="020B0604030504040204" pitchFamily="34" charset="0"/>
                <a:cs typeface="Verdana" panose="020B0604030504040204" pitchFamily="34" charset="0"/>
              </a:rPr>
              <a:t>), a variety of </a:t>
            </a:r>
            <a:r>
              <a:rPr lang="en-US" sz="2400" dirty="0">
                <a:latin typeface="Verdana" panose="020B0604030504040204" pitchFamily="34" charset="0"/>
                <a:ea typeface="Verdana" panose="020B0604030504040204" pitchFamily="34" charset="0"/>
                <a:cs typeface="Verdana" panose="020B0604030504040204" pitchFamily="34" charset="0"/>
              </a:rPr>
              <a:t>solvents </a:t>
            </a:r>
            <a:r>
              <a:rPr lang="en-US" sz="2400" dirty="0" smtClean="0">
                <a:latin typeface="Verdana" panose="020B0604030504040204" pitchFamily="34" charset="0"/>
                <a:ea typeface="Verdana" panose="020B0604030504040204" pitchFamily="34" charset="0"/>
                <a:cs typeface="Verdana" panose="020B0604030504040204" pitchFamily="34" charset="0"/>
              </a:rPr>
              <a:t>were investigated, including: tetrahydrofuran, methylene chloride, chloroform-d, methanol-d</a:t>
            </a:r>
            <a:r>
              <a:rPr lang="en-US" sz="2400" baseline="-25000" dirty="0" smtClean="0">
                <a:latin typeface="Verdana" panose="020B0604030504040204" pitchFamily="34" charset="0"/>
                <a:ea typeface="Verdana" panose="020B0604030504040204" pitchFamily="34" charset="0"/>
                <a:cs typeface="Verdana" panose="020B0604030504040204" pitchFamily="34" charset="0"/>
              </a:rPr>
              <a:t>4</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a:latin typeface="Verdana" panose="020B0604030504040204" pitchFamily="34" charset="0"/>
                <a:ea typeface="Verdana" panose="020B0604030504040204" pitchFamily="34" charset="0"/>
                <a:cs typeface="Verdana" panose="020B0604030504040204" pitchFamily="34" charset="0"/>
              </a:rPr>
              <a:t>and </a:t>
            </a:r>
            <a:r>
              <a:rPr lang="en-US" sz="2400" dirty="0" smtClean="0">
                <a:latin typeface="Verdana" panose="020B0604030504040204" pitchFamily="34" charset="0"/>
                <a:ea typeface="Verdana" panose="020B0604030504040204" pitchFamily="34" charset="0"/>
                <a:cs typeface="Verdana" panose="020B0604030504040204" pitchFamily="34" charset="0"/>
              </a:rPr>
              <a:t>toluene-d</a:t>
            </a:r>
            <a:r>
              <a:rPr lang="en-US" sz="2400" baseline="-25000" dirty="0" smtClean="0">
                <a:latin typeface="Verdana" panose="020B0604030504040204" pitchFamily="34" charset="0"/>
                <a:ea typeface="Verdana" panose="020B0604030504040204" pitchFamily="34" charset="0"/>
                <a:cs typeface="Verdana" panose="020B0604030504040204" pitchFamily="34" charset="0"/>
              </a:rPr>
              <a:t>8 </a:t>
            </a:r>
            <a:r>
              <a:rPr lang="en-US" sz="2400" dirty="0" smtClean="0">
                <a:latin typeface="Verdana" panose="020B0604030504040204" pitchFamily="34" charset="0"/>
                <a:ea typeface="Verdana" panose="020B0604030504040204" pitchFamily="34" charset="0"/>
                <a:cs typeface="Verdana" panose="020B0604030504040204" pitchFamily="34" charset="0"/>
              </a:rPr>
              <a:t>(</a:t>
            </a:r>
            <a:r>
              <a:rPr lang="en-US" sz="2400" b="1" dirty="0" smtClean="0">
                <a:latin typeface="Verdana" panose="020B0604030504040204" pitchFamily="34" charset="0"/>
                <a:ea typeface="Verdana" panose="020B0604030504040204" pitchFamily="34" charset="0"/>
                <a:cs typeface="Verdana" panose="020B0604030504040204" pitchFamily="34" charset="0"/>
              </a:rPr>
              <a:t>Fig. 2</a:t>
            </a:r>
            <a:r>
              <a:rPr lang="en-US" sz="2400" dirty="0" smtClean="0">
                <a:latin typeface="Verdana" panose="020B0604030504040204" pitchFamily="34" charset="0"/>
                <a:ea typeface="Verdana" panose="020B0604030504040204" pitchFamily="34" charset="0"/>
                <a:cs typeface="Verdana" panose="020B0604030504040204" pitchFamily="34" charset="0"/>
              </a:rPr>
              <a:t>). </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41" name="TextBox 40"/>
          <p:cNvSpPr txBox="1"/>
          <p:nvPr/>
        </p:nvSpPr>
        <p:spPr>
          <a:xfrm>
            <a:off x="15591331" y="19587779"/>
            <a:ext cx="11277826" cy="338554"/>
          </a:xfrm>
          <a:prstGeom prst="rect">
            <a:avLst/>
          </a:prstGeom>
          <a:noFill/>
        </p:spPr>
        <p:txBody>
          <a:bodyPr wrap="square" rtlCol="0">
            <a:spAutoFit/>
          </a:bodyPr>
          <a:lstStyle/>
          <a:p>
            <a:r>
              <a:rPr lang="en-US" sz="1600" b="1" dirty="0" smtClean="0">
                <a:latin typeface="Helvetica" panose="020B0604020202020204" pitchFamily="34" charset="0"/>
                <a:ea typeface="Verdana" panose="020B0604030504040204" pitchFamily="34" charset="0"/>
                <a:cs typeface="Helvetica" panose="020B0604020202020204" pitchFamily="34" charset="0"/>
              </a:rPr>
              <a:t>Scheme 1</a:t>
            </a:r>
            <a:r>
              <a:rPr lang="en-US" sz="1600" dirty="0" smtClean="0">
                <a:latin typeface="Helvetica" panose="020B0604020202020204" pitchFamily="34" charset="0"/>
                <a:ea typeface="Verdana" panose="020B0604030504040204" pitchFamily="34" charset="0"/>
                <a:cs typeface="Helvetica" panose="020B0604020202020204" pitchFamily="34" charset="0"/>
              </a:rPr>
              <a:t>. Conversion of </a:t>
            </a:r>
            <a:r>
              <a:rPr lang="en-US" sz="1600" dirty="0" smtClean="0">
                <a:latin typeface="Helvetica" panose="020B0604020202020204" pitchFamily="34" charset="0"/>
                <a:ea typeface="Verdana" panose="020B0604030504040204" pitchFamily="34" charset="0"/>
                <a:cs typeface="Helvetica" panose="020B0604020202020204" pitchFamily="34" charset="0"/>
              </a:rPr>
              <a:t>sorbitol </a:t>
            </a:r>
            <a:r>
              <a:rPr lang="en-US" sz="1600" dirty="0" smtClean="0">
                <a:latin typeface="Helvetica" panose="020B0604020202020204" pitchFamily="34" charset="0"/>
                <a:ea typeface="Verdana" panose="020B0604030504040204" pitchFamily="34" charset="0"/>
                <a:cs typeface="Helvetica" panose="020B0604020202020204" pitchFamily="34" charset="0"/>
              </a:rPr>
              <a:t>and galactitol to sorbitan utilizing B(C</a:t>
            </a:r>
            <a:r>
              <a:rPr lang="en-US" sz="1600" baseline="-25000" dirty="0" smtClean="0">
                <a:latin typeface="Helvetica" panose="020B0604020202020204" pitchFamily="34" charset="0"/>
                <a:ea typeface="Verdana" panose="020B0604030504040204" pitchFamily="34" charset="0"/>
                <a:cs typeface="Helvetica" panose="020B0604020202020204" pitchFamily="34" charset="0"/>
              </a:rPr>
              <a:t>6</a:t>
            </a:r>
            <a:r>
              <a:rPr lang="en-US" sz="1600" dirty="0" smtClean="0">
                <a:latin typeface="Helvetica" panose="020B0604020202020204" pitchFamily="34" charset="0"/>
                <a:ea typeface="Verdana" panose="020B0604030504040204" pitchFamily="34" charset="0"/>
                <a:cs typeface="Helvetica" panose="020B0604020202020204" pitchFamily="34" charset="0"/>
              </a:rPr>
              <a:t>F</a:t>
            </a:r>
            <a:r>
              <a:rPr lang="en-US" sz="1600" baseline="-25000" dirty="0" smtClean="0">
                <a:latin typeface="Helvetica" panose="020B0604020202020204" pitchFamily="34" charset="0"/>
                <a:ea typeface="Verdana" panose="020B0604030504040204" pitchFamily="34" charset="0"/>
                <a:cs typeface="Helvetica" panose="020B0604020202020204" pitchFamily="34" charset="0"/>
              </a:rPr>
              <a:t>5</a:t>
            </a:r>
            <a:r>
              <a:rPr lang="en-US" sz="1600" dirty="0" smtClean="0">
                <a:latin typeface="Helvetica" panose="020B0604020202020204" pitchFamily="34" charset="0"/>
                <a:ea typeface="Verdana" panose="020B0604030504040204" pitchFamily="34" charset="0"/>
                <a:cs typeface="Helvetica" panose="020B0604020202020204" pitchFamily="34" charset="0"/>
              </a:rPr>
              <a:t>)</a:t>
            </a:r>
            <a:r>
              <a:rPr lang="en-US" sz="1600" baseline="-25000" dirty="0" smtClean="0">
                <a:latin typeface="Helvetica" panose="020B0604020202020204" pitchFamily="34" charset="0"/>
                <a:ea typeface="Verdana" panose="020B0604030504040204" pitchFamily="34" charset="0"/>
                <a:cs typeface="Helvetica" panose="020B0604020202020204" pitchFamily="34" charset="0"/>
              </a:rPr>
              <a:t>3</a:t>
            </a:r>
            <a:r>
              <a:rPr lang="en-US" sz="1600" dirty="0" smtClean="0">
                <a:latin typeface="Helvetica" panose="020B0604020202020204" pitchFamily="34" charset="0"/>
                <a:ea typeface="Verdana" panose="020B0604030504040204" pitchFamily="34" charset="0"/>
                <a:cs typeface="Helvetica" panose="020B0604020202020204" pitchFamily="34" charset="0"/>
              </a:rPr>
              <a:t>-allylisilane catalysis.</a:t>
            </a:r>
            <a:endParaRPr lang="en-US" sz="1600" dirty="0">
              <a:latin typeface="Helvetica" panose="020B0604020202020204" pitchFamily="34" charset="0"/>
              <a:ea typeface="Verdana" panose="020B0604030504040204" pitchFamily="34" charset="0"/>
              <a:cs typeface="Helvetica" panose="020B0604020202020204" pitchFamily="34" charset="0"/>
            </a:endParaRPr>
          </a:p>
        </p:txBody>
      </p:sp>
      <p:pic>
        <p:nvPicPr>
          <p:cNvPr id="45" name="Picture 44"/>
          <p:cNvPicPr>
            <a:picLocks noChangeAspect="1"/>
          </p:cNvPicPr>
          <p:nvPr/>
        </p:nvPicPr>
        <p:blipFill>
          <a:blip r:embed="rId8"/>
          <a:stretch>
            <a:fillRect/>
          </a:stretch>
        </p:blipFill>
        <p:spPr>
          <a:xfrm>
            <a:off x="31405222" y="7152907"/>
            <a:ext cx="9305925" cy="6610350"/>
          </a:xfrm>
          <a:prstGeom prst="rect">
            <a:avLst/>
          </a:prstGeom>
        </p:spPr>
      </p:pic>
      <p:sp>
        <p:nvSpPr>
          <p:cNvPr id="49" name="TextBox 48"/>
          <p:cNvSpPr txBox="1"/>
          <p:nvPr/>
        </p:nvSpPr>
        <p:spPr>
          <a:xfrm>
            <a:off x="31405222" y="13966051"/>
            <a:ext cx="9305925" cy="584775"/>
          </a:xfrm>
          <a:prstGeom prst="rect">
            <a:avLst/>
          </a:prstGeom>
          <a:noFill/>
        </p:spPr>
        <p:txBody>
          <a:bodyPr wrap="square" rtlCol="0">
            <a:spAutoFit/>
          </a:bodyPr>
          <a:lstStyle/>
          <a:p>
            <a:pPr algn="just"/>
            <a:r>
              <a:rPr lang="en-US" sz="1600" b="1" dirty="0" smtClean="0">
                <a:latin typeface="Helvetica" panose="020B0604020202020204" pitchFamily="34" charset="0"/>
                <a:ea typeface="Verdana" panose="020B0604030504040204" pitchFamily="34" charset="0"/>
                <a:cs typeface="Helvetica" panose="020B0604020202020204" pitchFamily="34" charset="0"/>
              </a:rPr>
              <a:t>Figure 1.</a:t>
            </a:r>
            <a:r>
              <a:rPr lang="en-US" sz="1600" dirty="0" smtClean="0">
                <a:latin typeface="Helvetica" panose="020B0604020202020204" pitchFamily="34" charset="0"/>
                <a:ea typeface="Verdana" panose="020B0604030504040204" pitchFamily="34" charset="0"/>
                <a:cs typeface="Helvetica" panose="020B0604020202020204" pitchFamily="34" charset="0"/>
              </a:rPr>
              <a:t> </a:t>
            </a:r>
            <a:r>
              <a:rPr lang="en-US" sz="1600" baseline="30000" dirty="0">
                <a:latin typeface="Helvetica" panose="020B0604020202020204" pitchFamily="34" charset="0"/>
                <a:ea typeface="Verdana" panose="020B0604030504040204" pitchFamily="34" charset="0"/>
                <a:cs typeface="Helvetica" panose="020B0604020202020204" pitchFamily="34" charset="0"/>
              </a:rPr>
              <a:t>1</a:t>
            </a:r>
            <a:r>
              <a:rPr lang="en-US" sz="1600" dirty="0">
                <a:latin typeface="Helvetica" panose="020B0604020202020204" pitchFamily="34" charset="0"/>
                <a:ea typeface="Verdana" panose="020B0604030504040204" pitchFamily="34" charset="0"/>
                <a:cs typeface="Helvetica" panose="020B0604020202020204" pitchFamily="34" charset="0"/>
              </a:rPr>
              <a:t>H </a:t>
            </a:r>
            <a:r>
              <a:rPr lang="en-US" sz="1600" dirty="0" smtClean="0">
                <a:latin typeface="Helvetica" panose="020B0604020202020204" pitchFamily="34" charset="0"/>
                <a:ea typeface="Verdana" panose="020B0604030504040204" pitchFamily="34" charset="0"/>
                <a:cs typeface="Helvetica" panose="020B0604020202020204" pitchFamily="34" charset="0"/>
              </a:rPr>
              <a:t>NMR</a:t>
            </a:r>
            <a:r>
              <a:rPr lang="en-US" sz="1600" dirty="0">
                <a:latin typeface="Helvetica" panose="020B0604020202020204" pitchFamily="34" charset="0"/>
                <a:ea typeface="Verdana" panose="020B0604030504040204" pitchFamily="34" charset="0"/>
                <a:cs typeface="Helvetica" panose="020B0604020202020204" pitchFamily="34" charset="0"/>
              </a:rPr>
              <a:t> </a:t>
            </a:r>
            <a:r>
              <a:rPr lang="en-US" sz="1600" dirty="0" smtClean="0">
                <a:latin typeface="Helvetica" panose="020B0604020202020204" pitchFamily="34" charset="0"/>
                <a:ea typeface="Verdana" panose="020B0604030504040204" pitchFamily="34" charset="0"/>
                <a:cs typeface="Helvetica" panose="020B0604020202020204" pitchFamily="34" charset="0"/>
              </a:rPr>
              <a:t>(CDCl</a:t>
            </a:r>
            <a:r>
              <a:rPr lang="en-US" sz="1600" baseline="-25000" dirty="0" smtClean="0">
                <a:latin typeface="Helvetica" panose="020B0604020202020204" pitchFamily="34" charset="0"/>
                <a:ea typeface="Verdana" panose="020B0604030504040204" pitchFamily="34" charset="0"/>
                <a:cs typeface="Helvetica" panose="020B0604020202020204" pitchFamily="34" charset="0"/>
              </a:rPr>
              <a:t>3</a:t>
            </a:r>
            <a:r>
              <a:rPr lang="en-US" sz="1600" dirty="0">
                <a:latin typeface="Helvetica" panose="020B0604020202020204" pitchFamily="34" charset="0"/>
                <a:ea typeface="Verdana" panose="020B0604030504040204" pitchFamily="34" charset="0"/>
                <a:cs typeface="Helvetica" panose="020B0604020202020204" pitchFamily="34" charset="0"/>
              </a:rPr>
              <a:t>, 500 MHz)</a:t>
            </a:r>
            <a:r>
              <a:rPr lang="en-US" sz="1600" dirty="0" smtClean="0">
                <a:latin typeface="Helvetica" panose="020B0604020202020204" pitchFamily="34" charset="0"/>
                <a:ea typeface="Verdana" panose="020B0604030504040204" pitchFamily="34" charset="0"/>
                <a:cs typeface="Helvetica" panose="020B0604020202020204" pitchFamily="34" charset="0"/>
              </a:rPr>
              <a:t> Analysis with Mestrenova</a:t>
            </a:r>
            <a:r>
              <a:rPr lang="en-US" sz="1600" baseline="30000" dirty="0"/>
              <a:t>©</a:t>
            </a:r>
            <a:r>
              <a:rPr lang="en-US" sz="1600" dirty="0" smtClean="0">
                <a:latin typeface="Helvetica" panose="020B0604020202020204" pitchFamily="34" charset="0"/>
                <a:ea typeface="Verdana" panose="020B0604030504040204" pitchFamily="34" charset="0"/>
                <a:cs typeface="Helvetica" panose="020B0604020202020204" pitchFamily="34" charset="0"/>
              </a:rPr>
              <a:t> of Control Reactions after 2 hours under air.</a:t>
            </a:r>
          </a:p>
        </p:txBody>
      </p:sp>
      <p:grpSp>
        <p:nvGrpSpPr>
          <p:cNvPr id="13" name="Group 12"/>
          <p:cNvGrpSpPr/>
          <p:nvPr/>
        </p:nvGrpSpPr>
        <p:grpSpPr>
          <a:xfrm>
            <a:off x="15597906" y="16036086"/>
            <a:ext cx="11441417" cy="3340100"/>
            <a:chOff x="15597906" y="16169436"/>
            <a:chExt cx="11441417" cy="3340100"/>
          </a:xfrm>
        </p:grpSpPr>
        <p:sp>
          <p:nvSpPr>
            <p:cNvPr id="51" name="Rectangle 50"/>
            <p:cNvSpPr/>
            <p:nvPr/>
          </p:nvSpPr>
          <p:spPr>
            <a:xfrm>
              <a:off x="25152867" y="16586812"/>
              <a:ext cx="1886456" cy="208829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 name="Rectangle 51"/>
            <p:cNvSpPr/>
            <p:nvPr/>
          </p:nvSpPr>
          <p:spPr>
            <a:xfrm>
              <a:off x="15597906" y="16169436"/>
              <a:ext cx="2994894" cy="33401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53" name="Object 52"/>
            <p:cNvGraphicFramePr>
              <a:graphicFrameLocks noChangeAspect="1"/>
            </p:cNvGraphicFramePr>
            <p:nvPr>
              <p:extLst>
                <p:ext uri="{D42A27DB-BD31-4B8C-83A1-F6EECF244321}">
                  <p14:modId xmlns:p14="http://schemas.microsoft.com/office/powerpoint/2010/main" val="1956973587"/>
                </p:ext>
              </p:extLst>
            </p:nvPr>
          </p:nvGraphicFramePr>
          <p:xfrm>
            <a:off x="15724907" y="16169436"/>
            <a:ext cx="11271250" cy="3340100"/>
          </p:xfrm>
          <a:graphic>
            <a:graphicData uri="http://schemas.openxmlformats.org/presentationml/2006/ole">
              <mc:AlternateContent xmlns:mc="http://schemas.openxmlformats.org/markup-compatibility/2006">
                <mc:Choice xmlns:v="urn:schemas-microsoft-com:vml" Requires="v">
                  <p:oleObj spid="_x0000_s1115" name="CS ChemDraw Drawing" r:id="rId9" imgW="13520798" imgH="4002010" progId="ChemDraw.Document.6.0">
                    <p:embed/>
                  </p:oleObj>
                </mc:Choice>
                <mc:Fallback>
                  <p:oleObj name="CS ChemDraw Drawing" r:id="rId9" imgW="13520798" imgH="4002010" progId="ChemDraw.Document.6.0">
                    <p:embed/>
                    <p:pic>
                      <p:nvPicPr>
                        <p:cNvPr id="0" name=""/>
                        <p:cNvPicPr/>
                        <p:nvPr/>
                      </p:nvPicPr>
                      <p:blipFill>
                        <a:blip r:embed="rId10"/>
                        <a:stretch>
                          <a:fillRect/>
                        </a:stretch>
                      </p:blipFill>
                      <p:spPr>
                        <a:xfrm>
                          <a:off x="15724907" y="16169436"/>
                          <a:ext cx="11271250" cy="3340100"/>
                        </a:xfrm>
                        <a:prstGeom prst="rect">
                          <a:avLst/>
                        </a:prstGeom>
                      </p:spPr>
                    </p:pic>
                  </p:oleObj>
                </mc:Fallback>
              </mc:AlternateContent>
            </a:graphicData>
          </a:graphic>
        </p:graphicFrame>
      </p:grpSp>
      <p:pic>
        <p:nvPicPr>
          <p:cNvPr id="50" name="Picture 49"/>
          <p:cNvPicPr>
            <a:picLocks noChangeAspect="1"/>
          </p:cNvPicPr>
          <p:nvPr/>
        </p:nvPicPr>
        <p:blipFill>
          <a:blip r:embed="rId11"/>
          <a:stretch>
            <a:fillRect/>
          </a:stretch>
        </p:blipFill>
        <p:spPr>
          <a:xfrm>
            <a:off x="31405222" y="14808662"/>
            <a:ext cx="9344025" cy="6581775"/>
          </a:xfrm>
          <a:prstGeom prst="rect">
            <a:avLst/>
          </a:prstGeom>
        </p:spPr>
      </p:pic>
      <p:sp>
        <p:nvSpPr>
          <p:cNvPr id="55" name="TextBox 54"/>
          <p:cNvSpPr txBox="1"/>
          <p:nvPr/>
        </p:nvSpPr>
        <p:spPr>
          <a:xfrm>
            <a:off x="31405222" y="21573356"/>
            <a:ext cx="9305925" cy="584775"/>
          </a:xfrm>
          <a:prstGeom prst="rect">
            <a:avLst/>
          </a:prstGeom>
          <a:noFill/>
        </p:spPr>
        <p:txBody>
          <a:bodyPr wrap="square" rtlCol="0">
            <a:spAutoFit/>
          </a:bodyPr>
          <a:lstStyle/>
          <a:p>
            <a:pPr algn="just"/>
            <a:r>
              <a:rPr lang="en-US" sz="1600" b="1" dirty="0" smtClean="0">
                <a:latin typeface="Helvetica" panose="020B0604020202020204" pitchFamily="34" charset="0"/>
                <a:ea typeface="Verdana" panose="020B0604030504040204" pitchFamily="34" charset="0"/>
                <a:cs typeface="Helvetica" panose="020B0604020202020204" pitchFamily="34" charset="0"/>
              </a:rPr>
              <a:t>Figure 2. </a:t>
            </a:r>
            <a:r>
              <a:rPr lang="en-US" sz="1600" baseline="30000" dirty="0">
                <a:latin typeface="Helvetica" panose="020B0604020202020204" pitchFamily="34" charset="0"/>
                <a:ea typeface="Verdana" panose="020B0604030504040204" pitchFamily="34" charset="0"/>
                <a:cs typeface="Helvetica" panose="020B0604020202020204" pitchFamily="34" charset="0"/>
              </a:rPr>
              <a:t>1</a:t>
            </a:r>
            <a:r>
              <a:rPr lang="en-US" sz="1600" dirty="0">
                <a:latin typeface="Helvetica" panose="020B0604020202020204" pitchFamily="34" charset="0"/>
                <a:ea typeface="Verdana" panose="020B0604030504040204" pitchFamily="34" charset="0"/>
                <a:cs typeface="Helvetica" panose="020B0604020202020204" pitchFamily="34" charset="0"/>
              </a:rPr>
              <a:t>H </a:t>
            </a:r>
            <a:r>
              <a:rPr lang="en-US" sz="1600" dirty="0" smtClean="0">
                <a:latin typeface="Helvetica" panose="020B0604020202020204" pitchFamily="34" charset="0"/>
                <a:ea typeface="Verdana" panose="020B0604030504040204" pitchFamily="34" charset="0"/>
                <a:cs typeface="Helvetica" panose="020B0604020202020204" pitchFamily="34" charset="0"/>
              </a:rPr>
              <a:t>NMR</a:t>
            </a:r>
            <a:r>
              <a:rPr lang="en-US" sz="1600" dirty="0">
                <a:latin typeface="Helvetica" panose="020B0604020202020204" pitchFamily="34" charset="0"/>
                <a:ea typeface="Verdana" panose="020B0604030504040204" pitchFamily="34" charset="0"/>
                <a:cs typeface="Helvetica" panose="020B0604020202020204" pitchFamily="34" charset="0"/>
              </a:rPr>
              <a:t> </a:t>
            </a:r>
            <a:r>
              <a:rPr lang="en-US" sz="1600" dirty="0" smtClean="0">
                <a:latin typeface="Helvetica" panose="020B0604020202020204" pitchFamily="34" charset="0"/>
                <a:ea typeface="Verdana" panose="020B0604030504040204" pitchFamily="34" charset="0"/>
                <a:cs typeface="Helvetica" panose="020B0604020202020204" pitchFamily="34" charset="0"/>
              </a:rPr>
              <a:t>(CDCl</a:t>
            </a:r>
            <a:r>
              <a:rPr lang="en-US" sz="1600" baseline="-25000" dirty="0" smtClean="0">
                <a:latin typeface="Helvetica" panose="020B0604020202020204" pitchFamily="34" charset="0"/>
                <a:ea typeface="Verdana" panose="020B0604030504040204" pitchFamily="34" charset="0"/>
                <a:cs typeface="Helvetica" panose="020B0604020202020204" pitchFamily="34" charset="0"/>
              </a:rPr>
              <a:t>3</a:t>
            </a:r>
            <a:r>
              <a:rPr lang="en-US" sz="1600" dirty="0">
                <a:latin typeface="Helvetica" panose="020B0604020202020204" pitchFamily="34" charset="0"/>
                <a:ea typeface="Verdana" panose="020B0604030504040204" pitchFamily="34" charset="0"/>
                <a:cs typeface="Helvetica" panose="020B0604020202020204" pitchFamily="34" charset="0"/>
              </a:rPr>
              <a:t>, 500 MHz)</a:t>
            </a:r>
            <a:r>
              <a:rPr lang="en-US" sz="1600" dirty="0" smtClean="0">
                <a:latin typeface="Helvetica" panose="020B0604020202020204" pitchFamily="34" charset="0"/>
                <a:ea typeface="Verdana" panose="020B0604030504040204" pitchFamily="34" charset="0"/>
                <a:cs typeface="Helvetica" panose="020B0604020202020204" pitchFamily="34" charset="0"/>
              </a:rPr>
              <a:t> Analysis with Mestrenova</a:t>
            </a:r>
            <a:r>
              <a:rPr lang="en-US" sz="1600" baseline="30000" dirty="0"/>
              <a:t>©</a:t>
            </a:r>
            <a:r>
              <a:rPr lang="en-US" sz="1600" dirty="0" smtClean="0">
                <a:latin typeface="Helvetica" panose="020B0604020202020204" pitchFamily="34" charset="0"/>
                <a:ea typeface="Verdana" panose="020B0604030504040204" pitchFamily="34" charset="0"/>
                <a:cs typeface="Helvetica" panose="020B0604020202020204" pitchFamily="34" charset="0"/>
              </a:rPr>
              <a:t> of Allylsilane+BCF reactions after quenching under air</a:t>
            </a:r>
          </a:p>
        </p:txBody>
      </p:sp>
      <p:sp>
        <p:nvSpPr>
          <p:cNvPr id="54" name="Rectangle 53"/>
          <p:cNvSpPr/>
          <p:nvPr/>
        </p:nvSpPr>
        <p:spPr>
          <a:xfrm>
            <a:off x="32285940" y="17954971"/>
            <a:ext cx="1130610" cy="2472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2285939" y="17985105"/>
            <a:ext cx="2660861" cy="246221"/>
          </a:xfrm>
          <a:prstGeom prst="rect">
            <a:avLst/>
          </a:prstGeom>
          <a:noFill/>
        </p:spPr>
        <p:txBody>
          <a:bodyPr wrap="square" rtlCol="0">
            <a:spAutoFit/>
          </a:bodyPr>
          <a:lstStyle/>
          <a:p>
            <a:r>
              <a:rPr lang="en-US" sz="1000" dirty="0" smtClean="0">
                <a:latin typeface="Helvetica" panose="020B0604020202020204" pitchFamily="34" charset="0"/>
                <a:ea typeface="Verdana" panose="020B0604030504040204" pitchFamily="34" charset="0"/>
                <a:cs typeface="Helvetica" panose="020B0604020202020204" pitchFamily="34" charset="0"/>
              </a:rPr>
              <a:t>Toluene</a:t>
            </a:r>
            <a:endParaRPr lang="en-US" sz="1000" dirty="0">
              <a:latin typeface="Helvetica" panose="020B0604020202020204" pitchFamily="34" charset="0"/>
              <a:ea typeface="Verdana" panose="020B0604030504040204" pitchFamily="34" charset="0"/>
              <a:cs typeface="Helvetica" panose="020B0604020202020204" pitchFamily="34" charset="0"/>
            </a:endParaRPr>
          </a:p>
        </p:txBody>
      </p:sp>
      <p:sp>
        <p:nvSpPr>
          <p:cNvPr id="57" name="TextBox 56"/>
          <p:cNvSpPr txBox="1"/>
          <p:nvPr/>
        </p:nvSpPr>
        <p:spPr>
          <a:xfrm>
            <a:off x="30292182" y="23423198"/>
            <a:ext cx="10906943" cy="5937523"/>
          </a:xfrm>
          <a:prstGeom prst="rect">
            <a:avLst/>
          </a:prstGeom>
          <a:noFill/>
        </p:spPr>
        <p:txBody>
          <a:bodyPr wrap="square" rtlCol="0">
            <a:spAutoFit/>
          </a:bodyPr>
          <a:lstStyle/>
          <a:p>
            <a:pPr lvl="0" algn="just">
              <a:spcAft>
                <a:spcPts val="800"/>
              </a:spcAft>
            </a:pP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Conversion of Sugars to </a:t>
            </a:r>
            <a:r>
              <a:rPr lang="en-US" sz="2400" b="1" dirty="0" err="1" smtClean="0">
                <a:solidFill>
                  <a:prstClr val="black"/>
                </a:solidFill>
                <a:latin typeface="Verdana" panose="020B0604030504040204" pitchFamily="34" charset="0"/>
                <a:ea typeface="Verdana" panose="020B0604030504040204" pitchFamily="34" charset="0"/>
                <a:cs typeface="Verdana" panose="020B0604030504040204" pitchFamily="34" charset="0"/>
              </a:rPr>
              <a:t>Sorbitan</a:t>
            </a:r>
            <a:endPar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0" algn="just">
              <a:spcAft>
                <a:spcPts val="800"/>
              </a:spcAft>
            </a:pPr>
            <a:endParaRPr lang="en-US" sz="600" b="1"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42900" lvl="0" indent="-342900" algn="just">
              <a:spcAft>
                <a:spcPts val="500"/>
              </a:spcAft>
              <a:buFont typeface="Arial" panose="020B0604020202020204" pitchFamily="34" charset="0"/>
              <a:buChar char="•"/>
            </a:pP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B(C</a:t>
            </a:r>
            <a:r>
              <a:rPr lang="en-US" sz="2400" baseline="-25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F</a:t>
            </a:r>
            <a:r>
              <a:rPr lang="en-US" sz="2400" baseline="-25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5</a:t>
            </a:r>
            <a:r>
              <a:rPr lang="en-US" sz="24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a:t>
            </a:r>
            <a:r>
              <a:rPr lang="en-US" sz="2400" baseline="-25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3</a:t>
            </a: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 must be present for products to form (</a:t>
            </a: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Fig. </a:t>
            </a: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1</a:t>
            </a: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342900" lvl="0" indent="-342900" algn="just">
              <a:spcAft>
                <a:spcPts val="500"/>
              </a:spcAft>
              <a:buFont typeface="Arial" panose="020B0604020202020204" pitchFamily="34" charset="0"/>
              <a:buChar char="•"/>
            </a:pPr>
            <a:r>
              <a:rPr lang="en-US"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Allylsilane</a:t>
            </a: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 increases selectivity of reaction, little effect on reaction rate</a:t>
            </a:r>
          </a:p>
          <a:p>
            <a:pPr marL="342900" lvl="0" indent="-342900" algn="just">
              <a:spcAft>
                <a:spcPts val="500"/>
              </a:spcAft>
              <a:buFont typeface="Arial" panose="020B0604020202020204" pitchFamily="34" charset="0"/>
              <a:buChar char="•"/>
            </a:pP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Water, found in starting material, is detrimental to the reaction, molecular sieves absorb water leading to improved selectivity but decreased reactivity</a:t>
            </a:r>
          </a:p>
          <a:p>
            <a:pPr marL="342900" lvl="0" indent="-342900" algn="just">
              <a:lnSpc>
                <a:spcPct val="150000"/>
              </a:lnSpc>
              <a:buFont typeface="Arial" panose="020B0604020202020204" pitchFamily="34" charset="0"/>
              <a:buChar char="•"/>
            </a:pP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Initial results for reactions performed under N</a:t>
            </a:r>
            <a:r>
              <a:rPr lang="en-US" sz="2400" baseline="-250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2</a:t>
            </a: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 are </a:t>
            </a: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inconclusive</a:t>
            </a:r>
          </a:p>
          <a:p>
            <a:pPr lvl="0" algn="just">
              <a:lnSpc>
                <a:spcPct val="150000"/>
              </a:lnSpc>
            </a:pPr>
            <a:endParaRPr lang="en-US" sz="60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a:p>
            <a:pPr lvl="0" algn="just">
              <a:spcBef>
                <a:spcPts val="500"/>
              </a:spcBef>
              <a:spcAft>
                <a:spcPts val="800"/>
              </a:spcAft>
            </a:pP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BCF </a:t>
            </a:r>
            <a:r>
              <a:rPr lang="en-US" sz="2400" b="1" dirty="0">
                <a:solidFill>
                  <a:prstClr val="black"/>
                </a:solidFill>
                <a:latin typeface="Verdana" panose="020B0604030504040204" pitchFamily="34" charset="0"/>
                <a:ea typeface="Verdana" panose="020B0604030504040204" pitchFamily="34" charset="0"/>
                <a:cs typeface="Verdana" panose="020B0604030504040204" pitchFamily="34" charset="0"/>
              </a:rPr>
              <a:t>Activation of </a:t>
            </a: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Allylsilane</a:t>
            </a:r>
          </a:p>
          <a:p>
            <a:pPr marL="350838" lvl="0" indent="-350838" algn="just">
              <a:spcAft>
                <a:spcPts val="500"/>
              </a:spcAft>
              <a:buFont typeface="Arial" panose="020B0604020202020204" pitchFamily="34" charset="0"/>
              <a:buChar char="•"/>
            </a:pP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New product formation occurs; characterization ongoing</a:t>
            </a:r>
          </a:p>
          <a:p>
            <a:pPr marL="350838" lvl="0" indent="-350838" algn="just">
              <a:buFont typeface="Arial" panose="020B0604020202020204" pitchFamily="34" charset="0"/>
              <a:buChar char="•"/>
            </a:pP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Solvents effect selectivity and reactivity, but form the same product (</a:t>
            </a: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Fig. </a:t>
            </a:r>
            <a:r>
              <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2</a:t>
            </a:r>
            <a:r>
              <a:rPr lang="en-US" sz="2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dirty="0"/>
          </a:p>
          <a:p>
            <a:pPr marL="342900" lvl="0" indent="-342900" algn="just">
              <a:buFont typeface="Arial" panose="020B0604020202020204" pitchFamily="34" charset="0"/>
              <a:buChar char="•"/>
            </a:pPr>
            <a:endParaRPr lang="en-US" sz="2400" b="1"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3152018" y="22792408"/>
            <a:ext cx="7813964" cy="769441"/>
          </a:xfrm>
          <a:prstGeom prst="rect">
            <a:avLst/>
          </a:prstGeom>
          <a:noFill/>
        </p:spPr>
        <p:txBody>
          <a:bodyPr wrap="square" rtlCol="0">
            <a:spAutoFit/>
          </a:bodyPr>
          <a:lstStyle/>
          <a:p>
            <a:pPr algn="ctr"/>
            <a:r>
              <a:rPr lang="en-US" sz="4400" b="1" dirty="0" smtClean="0">
                <a:solidFill>
                  <a:srgbClr val="B59A57"/>
                </a:solidFill>
                <a:latin typeface="Helvetica" panose="020B0604020202020204" pitchFamily="34" charset="0"/>
                <a:cs typeface="Helvetica" panose="020B0604020202020204" pitchFamily="34" charset="0"/>
              </a:rPr>
              <a:t>BCF Activation of </a:t>
            </a:r>
            <a:r>
              <a:rPr lang="en-US" sz="4400" b="1" dirty="0" err="1" smtClean="0">
                <a:solidFill>
                  <a:srgbClr val="B59A57"/>
                </a:solidFill>
                <a:latin typeface="Helvetica" panose="020B0604020202020204" pitchFamily="34" charset="0"/>
                <a:cs typeface="Helvetica" panose="020B0604020202020204" pitchFamily="34" charset="0"/>
              </a:rPr>
              <a:t>Allylsilane</a:t>
            </a:r>
            <a:endParaRPr lang="en-US" sz="4400" b="1" dirty="0">
              <a:solidFill>
                <a:srgbClr val="B59A57"/>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94619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2551</TotalTime>
  <Words>871</Words>
  <Application>Microsoft Office PowerPoint</Application>
  <PresentationFormat>Custom</PresentationFormat>
  <Paragraphs>62</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Adobe Garamond Pro</vt:lpstr>
      <vt:lpstr>Arial</vt:lpstr>
      <vt:lpstr>Calibri</vt:lpstr>
      <vt:lpstr>Calibri Light</vt:lpstr>
      <vt:lpstr>Helvetica</vt:lpstr>
      <vt:lpstr>Verdana</vt:lpstr>
      <vt:lpstr>Office Theme</vt:lpstr>
      <vt:lpstr>CS ChemDraw Drawing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Kearney</dc:creator>
  <cp:lastModifiedBy>Jen</cp:lastModifiedBy>
  <cp:revision>87</cp:revision>
  <dcterms:created xsi:type="dcterms:W3CDTF">2016-07-13T14:36:37Z</dcterms:created>
  <dcterms:modified xsi:type="dcterms:W3CDTF">2016-07-18T13:57:55Z</dcterms:modified>
</cp:coreProperties>
</file>