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618" r:id="rId2"/>
    <p:sldId id="256" r:id="rId3"/>
    <p:sldId id="257" r:id="rId4"/>
    <p:sldId id="258" r:id="rId5"/>
    <p:sldId id="617" r:id="rId6"/>
    <p:sldId id="616" r:id="rId7"/>
    <p:sldId id="610" r:id="rId8"/>
    <p:sldId id="611" r:id="rId9"/>
    <p:sldId id="556" r:id="rId10"/>
    <p:sldId id="603" r:id="rId11"/>
    <p:sldId id="612" r:id="rId12"/>
    <p:sldId id="613" r:id="rId13"/>
    <p:sldId id="604" r:id="rId14"/>
    <p:sldId id="614" r:id="rId15"/>
    <p:sldId id="606" r:id="rId16"/>
    <p:sldId id="605" r:id="rId17"/>
    <p:sldId id="607" r:id="rId18"/>
    <p:sldId id="608" r:id="rId19"/>
    <p:sldId id="609" r:id="rId20"/>
    <p:sldId id="615" r:id="rId21"/>
    <p:sldId id="61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B347"/>
    <a:srgbClr val="25ABE2"/>
    <a:srgbClr val="7CA65F"/>
    <a:srgbClr val="C0243C"/>
    <a:srgbClr val="689FDA"/>
    <a:srgbClr val="E04F5F"/>
    <a:srgbClr val="93DAB1"/>
    <a:srgbClr val="702C79"/>
    <a:srgbClr val="ACACAC"/>
    <a:srgbClr val="C57A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87" autoAdjust="0"/>
    <p:restoredTop sz="95033" autoAdjust="0"/>
  </p:normalViewPr>
  <p:slideViewPr>
    <p:cSldViewPr snapToGrid="0">
      <p:cViewPr varScale="1">
        <p:scale>
          <a:sx n="82" d="100"/>
          <a:sy n="82" d="100"/>
        </p:scale>
        <p:origin x="610" y="72"/>
      </p:cViewPr>
      <p:guideLst>
        <p:guide orient="horz" pos="2160"/>
        <p:guide pos="3840"/>
      </p:guideLst>
    </p:cSldViewPr>
  </p:slideViewPr>
  <p:notesTextViewPr>
    <p:cViewPr>
      <p:scale>
        <a:sx n="125" d="100"/>
        <a:sy n="125" d="100"/>
      </p:scale>
      <p:origin x="0" y="0"/>
    </p:cViewPr>
  </p:notesTextViewPr>
  <p:sorterViewPr>
    <p:cViewPr>
      <p:scale>
        <a:sx n="70" d="100"/>
        <a:sy n="70" d="100"/>
      </p:scale>
      <p:origin x="0" y="-128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t>12-11-2024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t>‹#›</a:t>
            </a:fld>
            <a:endParaRPr lang="en-IN" dirty="0"/>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CE78FA9-11CF-A132-4DF0-0859C2D582A4}"/>
              </a:ext>
            </a:extLst>
          </p:cNvPr>
          <p:cNvSpPr>
            <a:spLocks noGrp="1" noRot="1" noChangeAspect="1" noChangeArrowheads="1" noTextEdit="1"/>
          </p:cNvSpPr>
          <p:nvPr>
            <p:ph type="sldImg"/>
          </p:nvPr>
        </p:nvSpPr>
        <p:spPr>
          <a:xfrm>
            <a:off x="1150938" y="692150"/>
            <a:ext cx="4556125" cy="3416300"/>
          </a:xfrm>
          <a:ln cap="flat"/>
        </p:spPr>
      </p:sp>
      <p:sp>
        <p:nvSpPr>
          <p:cNvPr id="9219" name="Rectangle 3">
            <a:extLst>
              <a:ext uri="{FF2B5EF4-FFF2-40B4-BE49-F238E27FC236}">
                <a16:creationId xmlns:a16="http://schemas.microsoft.com/office/drawing/2014/main" id="{D9D2DFA1-37E4-350E-4BD9-F26BF60AB098}"/>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BOOT PROCESS OCCURS ?  Reset event on CPU (power up, reboot) causes instruction register to be loaded with a predefined memory location. It contains a jump instruction that transfers execution to the location of Bootstrap program.  This program is form of ROM, since RAM is in unknown state at system startup. ROM is convenient as it needs no initialization and can’t be affected by virus.</a:t>
            </a:r>
            <a:endParaRPr lang="en-IN" dirty="0"/>
          </a:p>
        </p:txBody>
      </p:sp>
      <p:sp>
        <p:nvSpPr>
          <p:cNvPr id="4" name="Slide Number Placeholder 3"/>
          <p:cNvSpPr>
            <a:spLocks noGrp="1"/>
          </p:cNvSpPr>
          <p:nvPr>
            <p:ph type="sldNum" sz="quarter" idx="5"/>
          </p:nvPr>
        </p:nvSpPr>
        <p:spPr/>
        <p:txBody>
          <a:bodyPr/>
          <a:lstStyle/>
          <a:p>
            <a:fld id="{496AB637-DE7B-412A-905E-BF65587B459D}" type="slidenum">
              <a:rPr lang="en-IN" smtClean="0"/>
              <a:t>9</a:t>
            </a:fld>
            <a:endParaRPr lang="en-IN" dirty="0"/>
          </a:p>
        </p:txBody>
      </p:sp>
    </p:spTree>
    <p:extLst>
      <p:ext uri="{BB962C8B-B14F-4D97-AF65-F5344CB8AC3E}">
        <p14:creationId xmlns:p14="http://schemas.microsoft.com/office/powerpoint/2010/main" val="3177620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Run diagnostics to determine the state of machine. If diagnostics pass, booting continues.  Runs a Power-On Self Test (POST) to check the devices that the computer will rely on, are functioning.  BIOS goes through a preconfigured list of devices until it finds one that is bootable. If it finds no such device, an error is given and the boot process stops.  Initializes CPU registers, device controllers and contents of the main memory. After this, it loads the OS.</a:t>
            </a:r>
            <a:endParaRPr lang="en-IN" dirty="0"/>
          </a:p>
        </p:txBody>
      </p:sp>
      <p:sp>
        <p:nvSpPr>
          <p:cNvPr id="4" name="Slide Number Placeholder 3"/>
          <p:cNvSpPr>
            <a:spLocks noGrp="1"/>
          </p:cNvSpPr>
          <p:nvPr>
            <p:ph type="sldNum" sz="quarter" idx="5"/>
          </p:nvPr>
        </p:nvSpPr>
        <p:spPr/>
        <p:txBody>
          <a:bodyPr/>
          <a:lstStyle/>
          <a:p>
            <a:fld id="{496AB637-DE7B-412A-905E-BF65587B459D}" type="slidenum">
              <a:rPr lang="en-IN" smtClean="0"/>
              <a:t>10</a:t>
            </a:fld>
            <a:endParaRPr lang="en-IN" dirty="0"/>
          </a:p>
        </p:txBody>
      </p:sp>
    </p:spTree>
    <p:extLst>
      <p:ext uri="{BB962C8B-B14F-4D97-AF65-F5344CB8AC3E}">
        <p14:creationId xmlns:p14="http://schemas.microsoft.com/office/powerpoint/2010/main" val="2859983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finding a bootable device, the BIOS loads and executes its boot sector.</a:t>
            </a:r>
          </a:p>
          <a:p>
            <a:endParaRPr lang="en-US" dirty="0"/>
          </a:p>
          <a:p>
            <a:r>
              <a:rPr lang="en-US" dirty="0"/>
              <a:t>In the case of a hard drive, this is referred to as the master boot record (MBR) and is often not OS specific. </a:t>
            </a:r>
          </a:p>
          <a:p>
            <a:endParaRPr lang="en-US" dirty="0"/>
          </a:p>
          <a:p>
            <a:r>
              <a:rPr lang="en-US" dirty="0"/>
              <a:t>The MBR code checks the partition table for an active partition. If one is found, the MBR code loads that partition's boot sector and executes it. </a:t>
            </a:r>
          </a:p>
          <a:p>
            <a:endParaRPr lang="en-US" dirty="0"/>
          </a:p>
          <a:p>
            <a:r>
              <a:rPr lang="en-US" dirty="0"/>
              <a:t>The boot sector is often operating system specific, however in most operating systems its main function is to load and execute a kernel, which continues startup.</a:t>
            </a:r>
          </a:p>
          <a:p>
            <a:endParaRPr lang="en-US" dirty="0"/>
          </a:p>
          <a:p>
            <a:r>
              <a:rPr lang="en-US" dirty="0"/>
              <a:t>If there is no active partition or the active partition's boot sector is invalid, the MBR may load a secondary boot loader and pass control to it and this secondary boot loader will select a partition (often via user input) and load its boot sector.  Examples of secondary boot loaders  GRUB – </a:t>
            </a:r>
            <a:r>
              <a:rPr lang="en-US" dirty="0" err="1"/>
              <a:t>GRand</a:t>
            </a:r>
            <a:r>
              <a:rPr lang="en-US" dirty="0"/>
              <a:t> Unified Bootloader  LILO – </a:t>
            </a:r>
            <a:r>
              <a:rPr lang="en-US" dirty="0" err="1"/>
              <a:t>LInux</a:t>
            </a:r>
            <a:r>
              <a:rPr lang="en-US" dirty="0"/>
              <a:t> </a:t>
            </a:r>
            <a:r>
              <a:rPr lang="en-US" dirty="0" err="1"/>
              <a:t>LOader</a:t>
            </a:r>
            <a:r>
              <a:rPr lang="en-US" dirty="0"/>
              <a:t>  NTLDR – NT Loader</a:t>
            </a:r>
          </a:p>
        </p:txBody>
      </p:sp>
      <p:sp>
        <p:nvSpPr>
          <p:cNvPr id="4" name="Slide Number Placeholder 3"/>
          <p:cNvSpPr>
            <a:spLocks noGrp="1"/>
          </p:cNvSpPr>
          <p:nvPr>
            <p:ph type="sldNum" sz="quarter" idx="10"/>
          </p:nvPr>
        </p:nvSpPr>
        <p:spPr/>
        <p:txBody>
          <a:bodyPr/>
          <a:lstStyle/>
          <a:p>
            <a:fld id="{496AB637-DE7B-412A-905E-BF65587B459D}" type="slidenum">
              <a:rPr lang="en-IN" smtClean="0"/>
              <a:t>13</a:t>
            </a:fld>
            <a:endParaRPr lang="en-IN" dirty="0"/>
          </a:p>
        </p:txBody>
      </p:sp>
    </p:spTree>
    <p:extLst>
      <p:ext uri="{BB962C8B-B14F-4D97-AF65-F5344CB8AC3E}">
        <p14:creationId xmlns:p14="http://schemas.microsoft.com/office/powerpoint/2010/main" val="327540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6AB637-DE7B-412A-905E-BF65587B459D}" type="slidenum">
              <a:rPr lang="en-IN" smtClean="0"/>
              <a:t>14</a:t>
            </a:fld>
            <a:endParaRPr lang="en-IN" dirty="0"/>
          </a:p>
        </p:txBody>
      </p:sp>
    </p:spTree>
    <p:extLst>
      <p:ext uri="{BB962C8B-B14F-4D97-AF65-F5344CB8AC3E}">
        <p14:creationId xmlns:p14="http://schemas.microsoft.com/office/powerpoint/2010/main" val="3052168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is sample </a:t>
            </a:r>
            <a:r>
              <a:rPr lang="en-US" sz="1200" b="0" i="0" kern="1200" dirty="0" err="1">
                <a:solidFill>
                  <a:schemeClr val="tx1"/>
                </a:solidFill>
                <a:effectLst/>
                <a:latin typeface="+mn-lt"/>
                <a:ea typeface="+mn-ea"/>
                <a:cs typeface="+mn-cs"/>
              </a:rPr>
              <a:t>grub.conf</a:t>
            </a:r>
            <a:r>
              <a:rPr lang="en-US" sz="1200" b="0" i="0" kern="1200" dirty="0">
                <a:solidFill>
                  <a:schemeClr val="tx1"/>
                </a:solidFill>
                <a:effectLst/>
                <a:latin typeface="+mn-lt"/>
                <a:ea typeface="+mn-ea"/>
                <a:cs typeface="+mn-cs"/>
              </a:rPr>
              <a:t> of CentOS.</a:t>
            </a:r>
          </a:p>
          <a:p>
            <a:endParaRPr lang="en-US" sz="1200" b="0" i="0" kern="1200" dirty="0">
              <a:solidFill>
                <a:schemeClr val="tx1"/>
              </a:solidFill>
              <a:effectLst/>
              <a:latin typeface="+mn-lt"/>
              <a:ea typeface="+mn-ea"/>
              <a:cs typeface="+mn-cs"/>
            </a:endParaRPr>
          </a:p>
          <a:p>
            <a:r>
              <a:rPr lang="en-US" dirty="0"/>
              <a:t>#boot=/dev/</a:t>
            </a:r>
            <a:r>
              <a:rPr lang="en-US" dirty="0" err="1"/>
              <a:t>sda</a:t>
            </a:r>
            <a:endParaRPr lang="en-US" dirty="0"/>
          </a:p>
          <a:p>
            <a:r>
              <a:rPr lang="en-US" dirty="0"/>
              <a:t>default=0</a:t>
            </a:r>
          </a:p>
          <a:p>
            <a:r>
              <a:rPr lang="en-US" dirty="0"/>
              <a:t>timeout=5</a:t>
            </a:r>
          </a:p>
          <a:p>
            <a:r>
              <a:rPr lang="en-US" dirty="0" err="1"/>
              <a:t>splashimage</a:t>
            </a:r>
            <a:r>
              <a:rPr lang="en-US" dirty="0"/>
              <a:t>=(hd0,0)/boot/grub/splash.xpm.gz</a:t>
            </a:r>
          </a:p>
          <a:p>
            <a:r>
              <a:rPr lang="en-US" dirty="0" err="1"/>
              <a:t>hiddenmenu</a:t>
            </a:r>
            <a:endParaRPr lang="en-US" dirty="0"/>
          </a:p>
          <a:p>
            <a:r>
              <a:rPr lang="en-US" dirty="0"/>
              <a:t>title CentOS (2.6.18-194.el5PAE)</a:t>
            </a:r>
          </a:p>
          <a:p>
            <a:r>
              <a:rPr lang="en-US" dirty="0"/>
              <a:t>          root (hd0,0)</a:t>
            </a:r>
          </a:p>
          <a:p>
            <a:r>
              <a:rPr lang="en-US" dirty="0"/>
              <a:t>          kernel /boot/vmlinuz-2.6.18-194.el5PAE </a:t>
            </a:r>
            <a:r>
              <a:rPr lang="en-US" dirty="0" err="1"/>
              <a:t>ro</a:t>
            </a:r>
            <a:r>
              <a:rPr lang="en-US" dirty="0"/>
              <a:t> root=LABEL=/</a:t>
            </a:r>
          </a:p>
          <a:p>
            <a:r>
              <a:rPr lang="en-US" dirty="0"/>
              <a:t>          </a:t>
            </a:r>
            <a:r>
              <a:rPr lang="en-US" dirty="0" err="1"/>
              <a:t>initrd</a:t>
            </a:r>
            <a:r>
              <a:rPr lang="en-US" dirty="0"/>
              <a:t> /boot/initrd-2.6.18-194.el5PAE.img</a:t>
            </a:r>
          </a:p>
          <a:p>
            <a:endParaRPr lang="en-US" dirty="0"/>
          </a:p>
          <a:p>
            <a:r>
              <a:rPr lang="en-US" sz="1200" b="0" i="0" kern="1200" dirty="0">
                <a:solidFill>
                  <a:schemeClr val="tx1"/>
                </a:solidFill>
                <a:effectLst/>
                <a:latin typeface="+mn-lt"/>
                <a:ea typeface="+mn-ea"/>
                <a:cs typeface="+mn-cs"/>
              </a:rPr>
              <a:t>As you notice from the above info, it contains kernel and </a:t>
            </a:r>
            <a:r>
              <a:rPr lang="en-US" sz="1200" b="0" i="0" kern="1200" dirty="0" err="1">
                <a:solidFill>
                  <a:schemeClr val="tx1"/>
                </a:solidFill>
                <a:effectLst/>
                <a:latin typeface="+mn-lt"/>
                <a:ea typeface="+mn-ea"/>
                <a:cs typeface="+mn-cs"/>
              </a:rPr>
              <a:t>initrd</a:t>
            </a:r>
            <a:r>
              <a:rPr lang="en-US" sz="1200" b="0" i="0" kern="1200" dirty="0">
                <a:solidFill>
                  <a:schemeClr val="tx1"/>
                </a:solidFill>
                <a:effectLst/>
                <a:latin typeface="+mn-lt"/>
                <a:ea typeface="+mn-ea"/>
                <a:cs typeface="+mn-cs"/>
              </a:rPr>
              <a:t> image.</a:t>
            </a:r>
          </a:p>
          <a:p>
            <a:r>
              <a:rPr lang="en-US" sz="1200" b="0" i="0" kern="1200" dirty="0">
                <a:solidFill>
                  <a:schemeClr val="tx1"/>
                </a:solidFill>
                <a:effectLst/>
                <a:latin typeface="+mn-lt"/>
                <a:ea typeface="+mn-ea"/>
                <a:cs typeface="+mn-cs"/>
              </a:rPr>
              <a:t>So, in simple terms GRUB just loads and executes Kernel and </a:t>
            </a:r>
            <a:r>
              <a:rPr lang="en-US" sz="1200" b="0" i="0" kern="1200" dirty="0" err="1">
                <a:solidFill>
                  <a:schemeClr val="tx1"/>
                </a:solidFill>
                <a:effectLst/>
                <a:latin typeface="+mn-lt"/>
                <a:ea typeface="+mn-ea"/>
                <a:cs typeface="+mn-cs"/>
              </a:rPr>
              <a:t>initrd</a:t>
            </a:r>
            <a:r>
              <a:rPr lang="en-US" sz="1200" b="0" i="0" kern="1200" dirty="0">
                <a:solidFill>
                  <a:schemeClr val="tx1"/>
                </a:solidFill>
                <a:effectLst/>
                <a:latin typeface="+mn-lt"/>
                <a:ea typeface="+mn-ea"/>
                <a:cs typeface="+mn-cs"/>
              </a:rPr>
              <a:t> images.</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15</a:t>
            </a:fld>
            <a:endParaRPr lang="en-IN" dirty="0"/>
          </a:p>
        </p:txBody>
      </p:sp>
    </p:spTree>
    <p:extLst>
      <p:ext uri="{BB962C8B-B14F-4D97-AF65-F5344CB8AC3E}">
        <p14:creationId xmlns:p14="http://schemas.microsoft.com/office/powerpoint/2010/main" val="3094313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17</a:t>
            </a:fld>
            <a:endParaRPr lang="en-IN" dirty="0"/>
          </a:p>
        </p:txBody>
      </p:sp>
    </p:spTree>
    <p:extLst>
      <p:ext uri="{BB962C8B-B14F-4D97-AF65-F5344CB8AC3E}">
        <p14:creationId xmlns:p14="http://schemas.microsoft.com/office/powerpoint/2010/main" val="2392648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18</a:t>
            </a:fld>
            <a:endParaRPr lang="en-IN" dirty="0"/>
          </a:p>
        </p:txBody>
      </p:sp>
    </p:spTree>
    <p:extLst>
      <p:ext uri="{BB962C8B-B14F-4D97-AF65-F5344CB8AC3E}">
        <p14:creationId xmlns:p14="http://schemas.microsoft.com/office/powerpoint/2010/main" val="127378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t>19</a:t>
            </a:fld>
            <a:endParaRPr lang="en-IN" dirty="0"/>
          </a:p>
        </p:txBody>
      </p:sp>
    </p:spTree>
    <p:extLst>
      <p:ext uri="{BB962C8B-B14F-4D97-AF65-F5344CB8AC3E}">
        <p14:creationId xmlns:p14="http://schemas.microsoft.com/office/powerpoint/2010/main" val="1671866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t>12-11-2024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chemeClr val="accent2"/>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t>12-11-2024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t>12-11-2024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273980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t>12-11-2024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chemeClr val="accent2"/>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t>12-11-2024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t>12-11-2024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t>12-11-2024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t>12-11-2024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t>12-11-2024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t>12-11-2024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t>12-11-2024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t>‹#›</a:t>
            </a:fld>
            <a:endParaRPr lang="en-IN" dirty="0"/>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t>12-11-2024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t>‹#›</a:t>
            </a:fld>
            <a:endParaRPr lang="en-IN" dirty="0"/>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A82EEC-D9E1-3445-6F64-AD8F1F3E87B7}"/>
              </a:ext>
            </a:extLst>
          </p:cNvPr>
          <p:cNvSpPr>
            <a:spLocks noGrp="1"/>
          </p:cNvSpPr>
          <p:nvPr>
            <p:ph type="sldNum" sz="quarter" idx="12"/>
          </p:nvPr>
        </p:nvSpPr>
        <p:spPr/>
        <p:txBody>
          <a:bodyPr/>
          <a:lstStyle/>
          <a:p>
            <a:fld id="{EF369875-3547-471E-A8DD-BB6BF69B36A1}" type="slidenum">
              <a:rPr lang="en-IN" smtClean="0"/>
              <a:t>1</a:t>
            </a:fld>
            <a:endParaRPr lang="en-IN" dirty="0"/>
          </a:p>
        </p:txBody>
      </p:sp>
    </p:spTree>
    <p:extLst>
      <p:ext uri="{BB962C8B-B14F-4D97-AF65-F5344CB8AC3E}">
        <p14:creationId xmlns:p14="http://schemas.microsoft.com/office/powerpoint/2010/main" val="299314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6" name="Rectangle 5"/>
          <p:cNvSpPr/>
          <p:nvPr/>
        </p:nvSpPr>
        <p:spPr>
          <a:xfrm>
            <a:off x="507077"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(Continued) Linux booting process </a:t>
            </a:r>
            <a:endParaRPr lang="en-IN" sz="2400" b="1" i="1" spc="-20" dirty="0">
              <a:latin typeface="Helvetica" panose="020B0604020202020204" pitchFamily="2" charset="0"/>
              <a:cs typeface="Arial" panose="020B0604020202020204" pitchFamily="34" charset="0"/>
            </a:endParaRPr>
          </a:p>
        </p:txBody>
      </p:sp>
      <p:sp>
        <p:nvSpPr>
          <p:cNvPr id="7" name="AutoShape 4" descr="https://static.thegeekstuff.com/wp-content/uploads/2011/02/linux-boot-proces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saturation sat="0"/>
                    </a14:imgEffect>
                  </a14:imgLayer>
                </a14:imgProps>
              </a:ext>
            </a:extLst>
          </a:blip>
          <a:stretch>
            <a:fillRect/>
          </a:stretch>
        </p:blipFill>
        <p:spPr>
          <a:xfrm>
            <a:off x="6641632" y="1343288"/>
            <a:ext cx="5294310" cy="5212080"/>
          </a:xfrm>
          <a:prstGeom prst="rect">
            <a:avLst/>
          </a:prstGeom>
        </p:spPr>
      </p:pic>
      <p:sp>
        <p:nvSpPr>
          <p:cNvPr id="10" name="Rectangle 9"/>
          <p:cNvSpPr/>
          <p:nvPr/>
        </p:nvSpPr>
        <p:spPr>
          <a:xfrm>
            <a:off x="486464" y="1215495"/>
            <a:ext cx="5914335" cy="4985980"/>
          </a:xfrm>
          <a:prstGeom prst="rect">
            <a:avLst/>
          </a:prstGeom>
        </p:spPr>
        <p:txBody>
          <a:bodyPr wrap="square">
            <a:spAutoFit/>
          </a:bodyPr>
          <a:lstStyle/>
          <a:p>
            <a:r>
              <a:rPr lang="en-US" sz="2400" b="1" dirty="0">
                <a:solidFill>
                  <a:schemeClr val="accent5"/>
                </a:solidFill>
                <a:latin typeface="Times New Roman" panose="02020603050405020304" pitchFamily="18" charset="0"/>
                <a:cs typeface="Times New Roman" panose="02020603050405020304" pitchFamily="18" charset="0"/>
              </a:rPr>
              <a:t> BIOS</a:t>
            </a:r>
          </a:p>
          <a:p>
            <a:pPr marL="800100" lvl="1" indent="-342900" algn="just">
              <a:buClr>
                <a:schemeClr val="accent5"/>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BIOS stands for Basic Input / Output System.</a:t>
            </a:r>
            <a:endParaRPr lang="en-US" sz="1100" dirty="0">
              <a:solidFill>
                <a:srgbClr val="111111"/>
              </a:solidFill>
              <a:latin typeface="Times New Roman" panose="02020603050405020304" pitchFamily="18" charset="0"/>
              <a:cs typeface="Times New Roman" panose="02020603050405020304" pitchFamily="18" charset="0"/>
            </a:endParaRPr>
          </a:p>
          <a:p>
            <a:pPr marL="800100" lvl="1" indent="-342900" algn="just">
              <a:buClr>
                <a:schemeClr val="accent5"/>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Performs some system integrity checks.</a:t>
            </a:r>
            <a:endParaRPr lang="en-US" sz="900" dirty="0">
              <a:solidFill>
                <a:srgbClr val="111111"/>
              </a:solidFill>
              <a:latin typeface="Times New Roman" panose="02020603050405020304" pitchFamily="18" charset="0"/>
              <a:cs typeface="Times New Roman" panose="02020603050405020304" pitchFamily="18" charset="0"/>
            </a:endParaRPr>
          </a:p>
          <a:p>
            <a:pPr marL="800100" lvl="1" indent="-342900" algn="just">
              <a:buClr>
                <a:schemeClr val="accent5"/>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Searches, loads, and executes the boot loader program.</a:t>
            </a:r>
            <a:endParaRPr lang="en-US" sz="700" dirty="0">
              <a:solidFill>
                <a:srgbClr val="111111"/>
              </a:solidFill>
              <a:latin typeface="Times New Roman" panose="02020603050405020304" pitchFamily="18" charset="0"/>
              <a:cs typeface="Times New Roman" panose="02020603050405020304" pitchFamily="18" charset="0"/>
            </a:endParaRPr>
          </a:p>
          <a:p>
            <a:pPr marL="800100" lvl="1" indent="-342900" algn="just">
              <a:buClr>
                <a:schemeClr val="accent5"/>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It looks for boot loader in floppy, </a:t>
            </a:r>
            <a:r>
              <a:rPr lang="en-US" sz="2100" dirty="0" err="1">
                <a:solidFill>
                  <a:srgbClr val="111111"/>
                </a:solidFill>
                <a:latin typeface="Times New Roman" panose="02020603050405020304" pitchFamily="18" charset="0"/>
                <a:cs typeface="Times New Roman" panose="02020603050405020304" pitchFamily="18" charset="0"/>
              </a:rPr>
              <a:t>cd-rom</a:t>
            </a:r>
            <a:r>
              <a:rPr lang="en-US" sz="2100" dirty="0">
                <a:solidFill>
                  <a:srgbClr val="111111"/>
                </a:solidFill>
                <a:latin typeface="Times New Roman" panose="02020603050405020304" pitchFamily="18" charset="0"/>
                <a:cs typeface="Times New Roman" panose="02020603050405020304" pitchFamily="18" charset="0"/>
              </a:rPr>
              <a:t>, or hard drive. You can press a key (typically F12 of F2, but it depends on your system) during the BIOS startup to change the boot sequence.</a:t>
            </a:r>
          </a:p>
          <a:p>
            <a:pPr marL="800100" lvl="1" indent="-342900" algn="just">
              <a:buClr>
                <a:schemeClr val="accent5"/>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Once the boot loader program is detected and loaded into the memory, BIOS gives the control to it.</a:t>
            </a:r>
          </a:p>
          <a:p>
            <a:pPr marL="800100" lvl="1" indent="-342900" algn="just">
              <a:buClr>
                <a:schemeClr val="accent5"/>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So, in simple terms BIOS loads and executes the MBR boot loader.</a:t>
            </a:r>
            <a:endParaRPr lang="en-US" sz="2100" b="0" i="0" dirty="0">
              <a:solidFill>
                <a:srgbClr val="111111"/>
              </a:solidFill>
              <a:effectLst/>
              <a:latin typeface="Times New Roman" panose="02020603050405020304" pitchFamily="18" charset="0"/>
              <a:cs typeface="Times New Roman" panose="02020603050405020304" pitchFamily="18" charset="0"/>
            </a:endParaRPr>
          </a:p>
        </p:txBody>
      </p:sp>
      <p:sp>
        <p:nvSpPr>
          <p:cNvPr id="2" name="Rounded Rectangle 1"/>
          <p:cNvSpPr/>
          <p:nvPr/>
        </p:nvSpPr>
        <p:spPr>
          <a:xfrm>
            <a:off x="6641633" y="1357313"/>
            <a:ext cx="5245568" cy="9144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64478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1995-0428-E116-5560-8540F74048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D034AF-FBA9-DCEA-E4EF-F5F688F75E02}"/>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9934A7F1-DDF8-C3F1-DEE8-FC939B65B979}"/>
              </a:ext>
            </a:extLst>
          </p:cNvPr>
          <p:cNvSpPr>
            <a:spLocks noGrp="1"/>
          </p:cNvSpPr>
          <p:nvPr>
            <p:ph type="sldNum" sz="quarter" idx="12"/>
          </p:nvPr>
        </p:nvSpPr>
        <p:spPr/>
        <p:txBody>
          <a:bodyPr/>
          <a:lstStyle/>
          <a:p>
            <a:fld id="{EF369875-3547-471E-A8DD-BB6BF69B36A1}" type="slidenum">
              <a:rPr lang="en-IN" smtClean="0"/>
              <a:pPr/>
              <a:t>11</a:t>
            </a:fld>
            <a:endParaRPr lang="en-IN" dirty="0"/>
          </a:p>
        </p:txBody>
      </p:sp>
      <p:pic>
        <p:nvPicPr>
          <p:cNvPr id="6" name="Picture 5">
            <a:extLst>
              <a:ext uri="{FF2B5EF4-FFF2-40B4-BE49-F238E27FC236}">
                <a16:creationId xmlns:a16="http://schemas.microsoft.com/office/drawing/2014/main" id="{5065E874-12A0-BF94-D4B0-C04103DD5C17}"/>
              </a:ext>
            </a:extLst>
          </p:cNvPr>
          <p:cNvPicPr>
            <a:picLocks noChangeAspect="1"/>
          </p:cNvPicPr>
          <p:nvPr/>
        </p:nvPicPr>
        <p:blipFill>
          <a:blip r:embed="rId2"/>
          <a:stretch>
            <a:fillRect/>
          </a:stretch>
        </p:blipFill>
        <p:spPr>
          <a:xfrm>
            <a:off x="1832967" y="280548"/>
            <a:ext cx="8526065" cy="6296904"/>
          </a:xfrm>
          <a:prstGeom prst="rect">
            <a:avLst/>
          </a:prstGeom>
        </p:spPr>
      </p:pic>
    </p:spTree>
    <p:extLst>
      <p:ext uri="{BB962C8B-B14F-4D97-AF65-F5344CB8AC3E}">
        <p14:creationId xmlns:p14="http://schemas.microsoft.com/office/powerpoint/2010/main" val="166762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F751-568B-2A78-CE30-BEADEAC729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4F3D89-EB64-99FD-CCAF-1D89DE4DA020}"/>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311469E2-B6E0-1509-2780-24674D49E501}"/>
              </a:ext>
            </a:extLst>
          </p:cNvPr>
          <p:cNvSpPr>
            <a:spLocks noGrp="1"/>
          </p:cNvSpPr>
          <p:nvPr>
            <p:ph type="sldNum" sz="quarter" idx="12"/>
          </p:nvPr>
        </p:nvSpPr>
        <p:spPr/>
        <p:txBody>
          <a:bodyPr/>
          <a:lstStyle/>
          <a:p>
            <a:fld id="{EF369875-3547-471E-A8DD-BB6BF69B36A1}" type="slidenum">
              <a:rPr lang="en-IN" smtClean="0"/>
              <a:pPr/>
              <a:t>12</a:t>
            </a:fld>
            <a:endParaRPr lang="en-IN" dirty="0"/>
          </a:p>
        </p:txBody>
      </p:sp>
      <p:pic>
        <p:nvPicPr>
          <p:cNvPr id="6" name="Picture 5">
            <a:extLst>
              <a:ext uri="{FF2B5EF4-FFF2-40B4-BE49-F238E27FC236}">
                <a16:creationId xmlns:a16="http://schemas.microsoft.com/office/drawing/2014/main" id="{A24C2AD2-C843-7CB5-2A2A-2DC2D53BC75C}"/>
              </a:ext>
            </a:extLst>
          </p:cNvPr>
          <p:cNvPicPr>
            <a:picLocks noChangeAspect="1"/>
          </p:cNvPicPr>
          <p:nvPr/>
        </p:nvPicPr>
        <p:blipFill>
          <a:blip r:embed="rId2"/>
          <a:stretch>
            <a:fillRect/>
          </a:stretch>
        </p:blipFill>
        <p:spPr>
          <a:xfrm>
            <a:off x="2299757" y="556811"/>
            <a:ext cx="7592485" cy="5744377"/>
          </a:xfrm>
          <a:prstGeom prst="rect">
            <a:avLst/>
          </a:prstGeom>
        </p:spPr>
      </p:pic>
    </p:spTree>
    <p:extLst>
      <p:ext uri="{BB962C8B-B14F-4D97-AF65-F5344CB8AC3E}">
        <p14:creationId xmlns:p14="http://schemas.microsoft.com/office/powerpoint/2010/main" val="164666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saturation sat="0"/>
                    </a14:imgEffect>
                  </a14:imgLayer>
                </a14:imgProps>
              </a:ext>
            </a:extLst>
          </a:blip>
          <a:stretch>
            <a:fillRect/>
          </a:stretch>
        </p:blipFill>
        <p:spPr>
          <a:xfrm>
            <a:off x="6641632" y="1343288"/>
            <a:ext cx="5294310" cy="5212080"/>
          </a:xfrm>
          <a:prstGeom prst="rect">
            <a:avLst/>
          </a:prstGeom>
        </p:spPr>
      </p:pic>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7" name="AutoShape 4" descr="https://static.thegeekstuff.com/wp-content/uploads/2011/02/linux-boot-proces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86880" y="1228073"/>
            <a:ext cx="6205628" cy="5324535"/>
          </a:xfrm>
          <a:prstGeom prst="rect">
            <a:avLst/>
          </a:prstGeom>
        </p:spPr>
        <p:txBody>
          <a:bodyPr wrap="square">
            <a:spAutoFit/>
          </a:bodyPr>
          <a:lstStyle/>
          <a:p>
            <a:r>
              <a:rPr lang="en-US" sz="2400" b="1" dirty="0">
                <a:solidFill>
                  <a:schemeClr val="accent2"/>
                </a:solidFill>
                <a:latin typeface="Times New Roman" panose="02020603050405020304" pitchFamily="18" charset="0"/>
                <a:cs typeface="Times New Roman" panose="02020603050405020304" pitchFamily="18" charset="0"/>
              </a:rPr>
              <a:t>MBR</a:t>
            </a:r>
          </a:p>
          <a:p>
            <a:pPr marL="171450" indent="-171450">
              <a:buClr>
                <a:schemeClr val="accent2"/>
              </a:buClr>
              <a:buFont typeface="Wingdings" panose="05000000000000000000" pitchFamily="2" charset="2"/>
              <a:buChar char="Ø"/>
            </a:pPr>
            <a:endParaRPr lang="en-US" sz="1000" b="1" dirty="0">
              <a:solidFill>
                <a:srgbClr val="111111"/>
              </a:solidFill>
              <a:latin typeface="Times New Roman" panose="02020603050405020304" pitchFamily="18" charset="0"/>
              <a:cs typeface="Times New Roman" panose="02020603050405020304" pitchFamily="18" charset="0"/>
            </a:endParaRPr>
          </a:p>
          <a:p>
            <a:pPr marL="171450" indent="-171450" algn="ctr">
              <a:buClr>
                <a:schemeClr val="accent2"/>
              </a:buClr>
              <a:buFont typeface="Wingdings" panose="05000000000000000000" pitchFamily="2" charset="2"/>
              <a:buChar char="Ø"/>
            </a:pPr>
            <a:endParaRPr lang="en-US" sz="700" b="1"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accent2"/>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MBR stands for Master Boot Record.</a:t>
            </a:r>
          </a:p>
          <a:p>
            <a:pPr marL="342900" indent="-342900" algn="just">
              <a:buClr>
                <a:schemeClr val="accent2"/>
              </a:buClr>
              <a:buFont typeface="Wingdings" panose="05000000000000000000" pitchFamily="2" charset="2"/>
              <a:buChar char="Ø"/>
            </a:pPr>
            <a:endParaRPr lang="en-US"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accent2"/>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It is located in the 1st sector of the bootable disk. Typically /dev/</a:t>
            </a:r>
            <a:r>
              <a:rPr lang="en-US" sz="2100" dirty="0" err="1">
                <a:solidFill>
                  <a:srgbClr val="111111"/>
                </a:solidFill>
                <a:latin typeface="Times New Roman" panose="02020603050405020304" pitchFamily="18" charset="0"/>
                <a:cs typeface="Times New Roman" panose="02020603050405020304" pitchFamily="18" charset="0"/>
              </a:rPr>
              <a:t>hda</a:t>
            </a:r>
            <a:r>
              <a:rPr lang="en-US" sz="2100" dirty="0">
                <a:solidFill>
                  <a:srgbClr val="111111"/>
                </a:solidFill>
                <a:latin typeface="Times New Roman" panose="02020603050405020304" pitchFamily="18" charset="0"/>
                <a:cs typeface="Times New Roman" panose="02020603050405020304" pitchFamily="18" charset="0"/>
              </a:rPr>
              <a:t>, or /dev/</a:t>
            </a:r>
            <a:r>
              <a:rPr lang="en-US" sz="2100" dirty="0" err="1">
                <a:solidFill>
                  <a:srgbClr val="111111"/>
                </a:solidFill>
                <a:latin typeface="Times New Roman" panose="02020603050405020304" pitchFamily="18" charset="0"/>
                <a:cs typeface="Times New Roman" panose="02020603050405020304" pitchFamily="18" charset="0"/>
              </a:rPr>
              <a:t>sda</a:t>
            </a:r>
            <a:endParaRPr lang="en-US" sz="2100"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accent2"/>
              </a:buClr>
              <a:buFont typeface="Wingdings" panose="05000000000000000000" pitchFamily="2" charset="2"/>
              <a:buChar char="Ø"/>
            </a:pPr>
            <a:endParaRPr lang="en-US" sz="1600"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accent2"/>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MBR is less than 512 bytes in size. This has three components 1) primary boot loader info in 1st 446 bytes 2) partition table info in next 64 bytes 3) </a:t>
            </a:r>
            <a:r>
              <a:rPr lang="en-US" sz="2100" dirty="0" err="1">
                <a:solidFill>
                  <a:srgbClr val="111111"/>
                </a:solidFill>
                <a:latin typeface="Times New Roman" panose="02020603050405020304" pitchFamily="18" charset="0"/>
                <a:cs typeface="Times New Roman" panose="02020603050405020304" pitchFamily="18" charset="0"/>
              </a:rPr>
              <a:t>mbr</a:t>
            </a:r>
            <a:r>
              <a:rPr lang="en-US" sz="2100" dirty="0">
                <a:solidFill>
                  <a:srgbClr val="111111"/>
                </a:solidFill>
                <a:latin typeface="Times New Roman" panose="02020603050405020304" pitchFamily="18" charset="0"/>
                <a:cs typeface="Times New Roman" panose="02020603050405020304" pitchFamily="18" charset="0"/>
              </a:rPr>
              <a:t> validation check in last 2 bytes.</a:t>
            </a:r>
          </a:p>
          <a:p>
            <a:pPr marL="342900" indent="-342900" algn="just">
              <a:buClr>
                <a:schemeClr val="accent2"/>
              </a:buClr>
              <a:buFont typeface="Wingdings" panose="05000000000000000000" pitchFamily="2" charset="2"/>
              <a:buChar char="Ø"/>
            </a:pPr>
            <a:endParaRPr lang="en-US" sz="1400"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accent2"/>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It contains information about GRUB (or LILO in old systems).</a:t>
            </a:r>
          </a:p>
          <a:p>
            <a:pPr marL="342900" indent="-342900" algn="just">
              <a:buClr>
                <a:schemeClr val="accent2"/>
              </a:buClr>
              <a:buFont typeface="Wingdings" panose="05000000000000000000" pitchFamily="2" charset="2"/>
              <a:buChar char="Ø"/>
            </a:pPr>
            <a:endParaRPr lang="en-US" sz="1600"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accent2"/>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So, in simple terms MBR loads and executes the GRUB boot loader.</a:t>
            </a:r>
            <a:endParaRPr lang="en-US" sz="2100" b="0" i="0" dirty="0">
              <a:solidFill>
                <a:srgbClr val="111111"/>
              </a:solidFill>
              <a:effectLst/>
              <a:latin typeface="Times New Roman" panose="02020603050405020304" pitchFamily="18" charset="0"/>
              <a:cs typeface="Times New Roman" panose="02020603050405020304" pitchFamily="18" charset="0"/>
            </a:endParaRPr>
          </a:p>
        </p:txBody>
      </p:sp>
      <p:sp>
        <p:nvSpPr>
          <p:cNvPr id="11" name="Rounded Rectangle 10"/>
          <p:cNvSpPr/>
          <p:nvPr/>
        </p:nvSpPr>
        <p:spPr>
          <a:xfrm>
            <a:off x="6666003" y="2200275"/>
            <a:ext cx="524556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 name="Rectangle 12"/>
          <p:cNvSpPr/>
          <p:nvPr/>
        </p:nvSpPr>
        <p:spPr>
          <a:xfrm>
            <a:off x="507077"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(Continued) Linux booting process </a:t>
            </a:r>
            <a:endParaRPr lang="en-IN" sz="2400" b="1" i="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82235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4C7E-F52F-682C-5B74-58A0707153F3}"/>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4CA6A86E-FEDE-3AC3-7D0F-B77B222F2ADB}"/>
              </a:ext>
            </a:extLst>
          </p:cNvPr>
          <p:cNvPicPr>
            <a:picLocks noGrp="1" noChangeAspect="1"/>
          </p:cNvPicPr>
          <p:nvPr>
            <p:ph idx="1"/>
          </p:nvPr>
        </p:nvPicPr>
        <p:blipFill>
          <a:blip r:embed="rId3"/>
          <a:stretch>
            <a:fillRect/>
          </a:stretch>
        </p:blipFill>
        <p:spPr>
          <a:xfrm>
            <a:off x="1718957" y="227573"/>
            <a:ext cx="8754086" cy="6493901"/>
          </a:xfrm>
        </p:spPr>
      </p:pic>
      <p:sp>
        <p:nvSpPr>
          <p:cNvPr id="4" name="Slide Number Placeholder 3">
            <a:extLst>
              <a:ext uri="{FF2B5EF4-FFF2-40B4-BE49-F238E27FC236}">
                <a16:creationId xmlns:a16="http://schemas.microsoft.com/office/drawing/2014/main" id="{736DBBE8-F516-741B-0E66-B484B0A6E543}"/>
              </a:ext>
            </a:extLst>
          </p:cNvPr>
          <p:cNvSpPr>
            <a:spLocks noGrp="1"/>
          </p:cNvSpPr>
          <p:nvPr>
            <p:ph type="sldNum" sz="quarter" idx="12"/>
          </p:nvPr>
        </p:nvSpPr>
        <p:spPr/>
        <p:txBody>
          <a:bodyPr/>
          <a:lstStyle/>
          <a:p>
            <a:fld id="{EF369875-3547-471E-A8DD-BB6BF69B36A1}" type="slidenum">
              <a:rPr lang="en-IN" smtClean="0"/>
              <a:pPr/>
              <a:t>14</a:t>
            </a:fld>
            <a:endParaRPr lang="en-IN" dirty="0"/>
          </a:p>
        </p:txBody>
      </p:sp>
    </p:spTree>
    <p:extLst>
      <p:ext uri="{BB962C8B-B14F-4D97-AF65-F5344CB8AC3E}">
        <p14:creationId xmlns:p14="http://schemas.microsoft.com/office/powerpoint/2010/main" val="271349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7" name="AutoShape 4" descr="https://static.thegeekstuff.com/wp-content/uploads/2011/02/linux-boot-proces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duotone>
              <a:schemeClr val="accent1">
                <a:shade val="45000"/>
                <a:satMod val="135000"/>
              </a:schemeClr>
              <a:prstClr val="white"/>
            </a:duotone>
          </a:blip>
          <a:stretch>
            <a:fillRect/>
          </a:stretch>
        </p:blipFill>
        <p:spPr>
          <a:xfrm>
            <a:off x="6772276" y="1301891"/>
            <a:ext cx="5251226" cy="5169666"/>
          </a:xfrm>
          <a:prstGeom prst="rect">
            <a:avLst/>
          </a:prstGeom>
        </p:spPr>
      </p:pic>
      <p:sp>
        <p:nvSpPr>
          <p:cNvPr id="10" name="Rectangle 9"/>
          <p:cNvSpPr/>
          <p:nvPr/>
        </p:nvSpPr>
        <p:spPr>
          <a:xfrm>
            <a:off x="486879" y="1221413"/>
            <a:ext cx="6319932" cy="5647700"/>
          </a:xfrm>
          <a:prstGeom prst="rect">
            <a:avLst/>
          </a:prstGeom>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GRUB</a:t>
            </a:r>
          </a:p>
          <a:p>
            <a:endParaRPr lang="en-US" sz="1000" b="1" dirty="0">
              <a:solidFill>
                <a:srgbClr val="111111"/>
              </a:solidFill>
              <a:latin typeface="Times New Roman" panose="02020603050405020304" pitchFamily="18" charset="0"/>
              <a:cs typeface="Times New Roman" panose="02020603050405020304" pitchFamily="18" charset="0"/>
            </a:endParaRPr>
          </a:p>
          <a:p>
            <a:pPr algn="ctr"/>
            <a:endParaRPr lang="en-US" sz="700" b="1"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accent1"/>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GRUB stands for Grand Unified Bootloader.</a:t>
            </a:r>
          </a:p>
          <a:p>
            <a:pPr marL="342900" indent="-342900" algn="just">
              <a:buClr>
                <a:schemeClr val="accent1"/>
              </a:buClr>
              <a:buFont typeface="Wingdings" panose="05000000000000000000" pitchFamily="2" charset="2"/>
              <a:buChar char="Ø"/>
            </a:pPr>
            <a:endParaRPr lang="en-US" sz="1400"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accent1"/>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If you have multiple kernel images installed on your system, you can choose which one to be executed.</a:t>
            </a:r>
          </a:p>
          <a:p>
            <a:pPr marL="342900" indent="-342900" algn="just">
              <a:buClr>
                <a:schemeClr val="accent1"/>
              </a:buClr>
              <a:buFont typeface="Wingdings" panose="05000000000000000000" pitchFamily="2" charset="2"/>
              <a:buChar char="Ø"/>
            </a:pPr>
            <a:endParaRPr lang="en-US"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accent1"/>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GRUB displays a splash screen, waits for few seconds, if you do not enter anything, it loads the default kernel image as specified in the grub configuration file.</a:t>
            </a:r>
          </a:p>
          <a:p>
            <a:pPr marL="342900" indent="-342900" algn="just">
              <a:buClr>
                <a:schemeClr val="accent1"/>
              </a:buClr>
              <a:buFont typeface="Wingdings" panose="05000000000000000000" pitchFamily="2" charset="2"/>
              <a:buChar char="Ø"/>
            </a:pPr>
            <a:endParaRPr lang="en-US"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accent1"/>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GRUB has the knowledge of the filesystem (the older Linux loader LILO didn’t understand filesystem).</a:t>
            </a:r>
          </a:p>
          <a:p>
            <a:pPr marL="342900" indent="-342900" algn="just">
              <a:buClr>
                <a:schemeClr val="accent1"/>
              </a:buClr>
              <a:buFont typeface="Wingdings" panose="05000000000000000000" pitchFamily="2" charset="2"/>
              <a:buChar char="Ø"/>
            </a:pPr>
            <a:endParaRPr lang="en-US"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accent1"/>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Grub configuration file is /boot/grub/</a:t>
            </a:r>
            <a:r>
              <a:rPr lang="en-US" sz="2100" dirty="0" err="1">
                <a:solidFill>
                  <a:srgbClr val="111111"/>
                </a:solidFill>
                <a:latin typeface="Times New Roman" panose="02020603050405020304" pitchFamily="18" charset="0"/>
                <a:cs typeface="Times New Roman" panose="02020603050405020304" pitchFamily="18" charset="0"/>
              </a:rPr>
              <a:t>grub.conf</a:t>
            </a:r>
            <a:r>
              <a:rPr lang="en-US" sz="2100" dirty="0">
                <a:solidFill>
                  <a:srgbClr val="111111"/>
                </a:solidFill>
                <a:latin typeface="Times New Roman" panose="02020603050405020304" pitchFamily="18" charset="0"/>
                <a:cs typeface="Times New Roman" panose="02020603050405020304" pitchFamily="18" charset="0"/>
              </a:rPr>
              <a:t> (/</a:t>
            </a:r>
            <a:r>
              <a:rPr lang="en-US" sz="2100" dirty="0" err="1">
                <a:solidFill>
                  <a:srgbClr val="111111"/>
                </a:solidFill>
                <a:latin typeface="Times New Roman" panose="02020603050405020304" pitchFamily="18" charset="0"/>
                <a:cs typeface="Times New Roman" panose="02020603050405020304" pitchFamily="18" charset="0"/>
              </a:rPr>
              <a:t>etc</a:t>
            </a:r>
            <a:r>
              <a:rPr lang="en-US" sz="2100" dirty="0">
                <a:solidFill>
                  <a:srgbClr val="111111"/>
                </a:solidFill>
                <a:latin typeface="Times New Roman" panose="02020603050405020304" pitchFamily="18" charset="0"/>
                <a:cs typeface="Times New Roman" panose="02020603050405020304" pitchFamily="18" charset="0"/>
              </a:rPr>
              <a:t>/</a:t>
            </a:r>
            <a:r>
              <a:rPr lang="en-US" sz="2100" dirty="0" err="1">
                <a:solidFill>
                  <a:srgbClr val="111111"/>
                </a:solidFill>
                <a:latin typeface="Times New Roman" panose="02020603050405020304" pitchFamily="18" charset="0"/>
                <a:cs typeface="Times New Roman" panose="02020603050405020304" pitchFamily="18" charset="0"/>
              </a:rPr>
              <a:t>grub.conf</a:t>
            </a:r>
            <a:r>
              <a:rPr lang="en-US" sz="2100" dirty="0">
                <a:solidFill>
                  <a:srgbClr val="111111"/>
                </a:solidFill>
                <a:latin typeface="Times New Roman" panose="02020603050405020304" pitchFamily="18" charset="0"/>
                <a:cs typeface="Times New Roman" panose="02020603050405020304" pitchFamily="18" charset="0"/>
              </a:rPr>
              <a:t> is a link to this). The following is a sample </a:t>
            </a:r>
            <a:r>
              <a:rPr lang="en-US" sz="2100" dirty="0" err="1">
                <a:solidFill>
                  <a:srgbClr val="111111"/>
                </a:solidFill>
                <a:latin typeface="Times New Roman" panose="02020603050405020304" pitchFamily="18" charset="0"/>
                <a:cs typeface="Times New Roman" panose="02020603050405020304" pitchFamily="18" charset="0"/>
              </a:rPr>
              <a:t>grub.conf</a:t>
            </a:r>
            <a:r>
              <a:rPr lang="en-US" sz="2100" dirty="0">
                <a:solidFill>
                  <a:srgbClr val="111111"/>
                </a:solidFill>
                <a:latin typeface="Times New Roman" panose="02020603050405020304" pitchFamily="18" charset="0"/>
                <a:cs typeface="Times New Roman" panose="02020603050405020304" pitchFamily="18" charset="0"/>
              </a:rPr>
              <a:t> of CentOS.</a:t>
            </a:r>
            <a:endParaRPr lang="en-US" sz="2100" b="0" i="0" dirty="0">
              <a:solidFill>
                <a:srgbClr val="111111"/>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507077"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(Continued) Linux booting process </a:t>
            </a:r>
            <a:endParaRPr lang="en-IN" sz="2400" b="1" i="1" spc="-20" dirty="0">
              <a:latin typeface="Helvetica" panose="020B0604020202020204" pitchFamily="2" charset="0"/>
              <a:cs typeface="Arial" panose="020B0604020202020204" pitchFamily="34" charset="0"/>
            </a:endParaRPr>
          </a:p>
        </p:txBody>
      </p:sp>
      <p:sp>
        <p:nvSpPr>
          <p:cNvPr id="12" name="Rounded Rectangle 11"/>
          <p:cNvSpPr/>
          <p:nvPr/>
        </p:nvSpPr>
        <p:spPr>
          <a:xfrm>
            <a:off x="6751731" y="2986101"/>
            <a:ext cx="524556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94055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7" name="AutoShape 4" descr="https://static.thegeekstuff.com/wp-content/uploads/2011/02/linux-boot-proces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6969348" y="1311317"/>
            <a:ext cx="5222652" cy="5141536"/>
          </a:xfrm>
          <a:prstGeom prst="rect">
            <a:avLst/>
          </a:prstGeom>
        </p:spPr>
      </p:pic>
      <p:sp>
        <p:nvSpPr>
          <p:cNvPr id="10" name="Rectangle 9"/>
          <p:cNvSpPr/>
          <p:nvPr/>
        </p:nvSpPr>
        <p:spPr>
          <a:xfrm>
            <a:off x="269879" y="1089513"/>
            <a:ext cx="6713757" cy="5724644"/>
          </a:xfrm>
          <a:prstGeom prst="rect">
            <a:avLst/>
          </a:prstGeom>
        </p:spPr>
        <p:txBody>
          <a:bodyPr wrap="square">
            <a:spAutoFit/>
          </a:bodyPr>
          <a:lstStyle/>
          <a:p>
            <a:pPr>
              <a:lnSpc>
                <a:spcPct val="150000"/>
              </a:lnSpc>
            </a:pPr>
            <a:r>
              <a:rPr lang="en-US" sz="2400" b="1" dirty="0">
                <a:solidFill>
                  <a:schemeClr val="accent6">
                    <a:lumMod val="50000"/>
                  </a:schemeClr>
                </a:solidFill>
                <a:latin typeface="Times New Roman" panose="02020603050405020304" pitchFamily="18" charset="0"/>
                <a:cs typeface="Times New Roman" panose="02020603050405020304" pitchFamily="18" charset="0"/>
              </a:rPr>
              <a:t>Kernel</a:t>
            </a:r>
          </a:p>
          <a:p>
            <a:pPr marL="342900" indent="-342900" algn="just">
              <a:lnSpc>
                <a:spcPct val="150000"/>
              </a:lnSpc>
              <a:buClr>
                <a:schemeClr val="accent6">
                  <a:lumMod val="50000"/>
                </a:schemeClr>
              </a:buClr>
              <a:buFont typeface="Wingdings" panose="05000000000000000000" pitchFamily="2" charset="2"/>
              <a:buChar char="Ø"/>
            </a:pPr>
            <a:r>
              <a:rPr lang="en-US" sz="2000" dirty="0">
                <a:solidFill>
                  <a:srgbClr val="111111"/>
                </a:solidFill>
                <a:latin typeface="Times New Roman" panose="02020603050405020304" pitchFamily="18" charset="0"/>
                <a:cs typeface="Times New Roman" panose="02020603050405020304" pitchFamily="18" charset="0"/>
              </a:rPr>
              <a:t>Mounts the root file system as specified in the “root=” in </a:t>
            </a:r>
            <a:r>
              <a:rPr lang="en-US" sz="2000" dirty="0" err="1">
                <a:solidFill>
                  <a:srgbClr val="111111"/>
                </a:solidFill>
                <a:latin typeface="Times New Roman" panose="02020603050405020304" pitchFamily="18" charset="0"/>
                <a:cs typeface="Times New Roman" panose="02020603050405020304" pitchFamily="18" charset="0"/>
              </a:rPr>
              <a:t>grub.conf</a:t>
            </a:r>
            <a:endParaRPr lang="en-US" sz="2000" dirty="0">
              <a:solidFill>
                <a:srgbClr val="111111"/>
              </a:solidFill>
              <a:latin typeface="Times New Roman" panose="02020603050405020304" pitchFamily="18" charset="0"/>
              <a:cs typeface="Times New Roman" panose="02020603050405020304" pitchFamily="18" charset="0"/>
            </a:endParaRPr>
          </a:p>
          <a:p>
            <a:pPr marL="342900" indent="-342900" algn="just">
              <a:lnSpc>
                <a:spcPct val="150000"/>
              </a:lnSpc>
              <a:buClr>
                <a:schemeClr val="accent6">
                  <a:lumMod val="50000"/>
                </a:schemeClr>
              </a:buClr>
              <a:buFont typeface="Wingdings" panose="05000000000000000000" pitchFamily="2" charset="2"/>
              <a:buChar char="Ø"/>
            </a:pPr>
            <a:r>
              <a:rPr lang="en-US" sz="2000" dirty="0">
                <a:solidFill>
                  <a:srgbClr val="111111"/>
                </a:solidFill>
                <a:latin typeface="Times New Roman" panose="02020603050405020304" pitchFamily="18" charset="0"/>
                <a:cs typeface="Times New Roman" panose="02020603050405020304" pitchFamily="18" charset="0"/>
              </a:rPr>
              <a:t>Kernel executes the /</a:t>
            </a:r>
            <a:r>
              <a:rPr lang="en-US" sz="2000" dirty="0" err="1">
                <a:solidFill>
                  <a:srgbClr val="111111"/>
                </a:solidFill>
                <a:latin typeface="Times New Roman" panose="02020603050405020304" pitchFamily="18" charset="0"/>
                <a:cs typeface="Times New Roman" panose="02020603050405020304" pitchFamily="18" charset="0"/>
              </a:rPr>
              <a:t>sbin</a:t>
            </a:r>
            <a:r>
              <a:rPr lang="en-US" sz="2000" dirty="0">
                <a:solidFill>
                  <a:srgbClr val="111111"/>
                </a:solidFill>
                <a:latin typeface="Times New Roman" panose="02020603050405020304" pitchFamily="18" charset="0"/>
                <a:cs typeface="Times New Roman" panose="02020603050405020304" pitchFamily="18" charset="0"/>
              </a:rPr>
              <a:t>/</a:t>
            </a:r>
            <a:r>
              <a:rPr lang="en-US" sz="2000" dirty="0" err="1">
                <a:solidFill>
                  <a:srgbClr val="111111"/>
                </a:solidFill>
                <a:latin typeface="Times New Roman" panose="02020603050405020304" pitchFamily="18" charset="0"/>
                <a:cs typeface="Times New Roman" panose="02020603050405020304" pitchFamily="18" charset="0"/>
              </a:rPr>
              <a:t>init</a:t>
            </a:r>
            <a:r>
              <a:rPr lang="en-US" sz="2000" dirty="0">
                <a:solidFill>
                  <a:srgbClr val="111111"/>
                </a:solidFill>
                <a:latin typeface="Times New Roman" panose="02020603050405020304" pitchFamily="18" charset="0"/>
                <a:cs typeface="Times New Roman" panose="02020603050405020304" pitchFamily="18" charset="0"/>
              </a:rPr>
              <a:t> program.</a:t>
            </a:r>
          </a:p>
          <a:p>
            <a:pPr marL="342900" indent="-342900" algn="just">
              <a:lnSpc>
                <a:spcPct val="150000"/>
              </a:lnSpc>
              <a:buClr>
                <a:schemeClr val="accent6">
                  <a:lumMod val="50000"/>
                </a:schemeClr>
              </a:buClr>
              <a:buFont typeface="Wingdings" panose="05000000000000000000" pitchFamily="2" charset="2"/>
              <a:buChar char="Ø"/>
            </a:pPr>
            <a:r>
              <a:rPr lang="en-US" sz="2000" dirty="0">
                <a:solidFill>
                  <a:srgbClr val="111111"/>
                </a:solidFill>
                <a:latin typeface="Times New Roman" panose="02020603050405020304" pitchFamily="18" charset="0"/>
                <a:cs typeface="Times New Roman" panose="02020603050405020304" pitchFamily="18" charset="0"/>
              </a:rPr>
              <a:t>Since </a:t>
            </a:r>
            <a:r>
              <a:rPr lang="en-US" sz="2000" dirty="0" err="1">
                <a:solidFill>
                  <a:srgbClr val="111111"/>
                </a:solidFill>
                <a:latin typeface="Times New Roman" panose="02020603050405020304" pitchFamily="18" charset="0"/>
                <a:cs typeface="Times New Roman" panose="02020603050405020304" pitchFamily="18" charset="0"/>
              </a:rPr>
              <a:t>init</a:t>
            </a:r>
            <a:r>
              <a:rPr lang="en-US" sz="2000" dirty="0">
                <a:solidFill>
                  <a:srgbClr val="111111"/>
                </a:solidFill>
                <a:latin typeface="Times New Roman" panose="02020603050405020304" pitchFamily="18" charset="0"/>
                <a:cs typeface="Times New Roman" panose="02020603050405020304" pitchFamily="18" charset="0"/>
              </a:rPr>
              <a:t> was the 1st program to be executed by Linux Kernel, it has the process id (PID) of 1. Do a ‘</a:t>
            </a:r>
            <a:r>
              <a:rPr lang="en-US" sz="2000" dirty="0" err="1">
                <a:solidFill>
                  <a:srgbClr val="111111"/>
                </a:solidFill>
                <a:latin typeface="Times New Roman" panose="02020603050405020304" pitchFamily="18" charset="0"/>
                <a:cs typeface="Times New Roman" panose="02020603050405020304" pitchFamily="18" charset="0"/>
              </a:rPr>
              <a:t>ps</a:t>
            </a:r>
            <a:r>
              <a:rPr lang="en-US" sz="2000" dirty="0">
                <a:solidFill>
                  <a:srgbClr val="111111"/>
                </a:solidFill>
                <a:latin typeface="Times New Roman" panose="02020603050405020304" pitchFamily="18" charset="0"/>
                <a:cs typeface="Times New Roman" panose="02020603050405020304" pitchFamily="18" charset="0"/>
              </a:rPr>
              <a:t> -</a:t>
            </a:r>
            <a:r>
              <a:rPr lang="en-US" sz="2000" dirty="0" err="1">
                <a:solidFill>
                  <a:srgbClr val="111111"/>
                </a:solidFill>
                <a:latin typeface="Times New Roman" panose="02020603050405020304" pitchFamily="18" charset="0"/>
                <a:cs typeface="Times New Roman" panose="02020603050405020304" pitchFamily="18" charset="0"/>
              </a:rPr>
              <a:t>ef</a:t>
            </a:r>
            <a:r>
              <a:rPr lang="en-US" sz="2000" dirty="0">
                <a:solidFill>
                  <a:srgbClr val="111111"/>
                </a:solidFill>
                <a:latin typeface="Times New Roman" panose="02020603050405020304" pitchFamily="18" charset="0"/>
                <a:cs typeface="Times New Roman" panose="02020603050405020304" pitchFamily="18" charset="0"/>
              </a:rPr>
              <a:t> | grep </a:t>
            </a:r>
            <a:r>
              <a:rPr lang="en-US" sz="2000" dirty="0" err="1">
                <a:solidFill>
                  <a:srgbClr val="111111"/>
                </a:solidFill>
                <a:latin typeface="Times New Roman" panose="02020603050405020304" pitchFamily="18" charset="0"/>
                <a:cs typeface="Times New Roman" panose="02020603050405020304" pitchFamily="18" charset="0"/>
              </a:rPr>
              <a:t>init</a:t>
            </a:r>
            <a:r>
              <a:rPr lang="en-US" sz="2000" dirty="0">
                <a:solidFill>
                  <a:srgbClr val="111111"/>
                </a:solidFill>
                <a:latin typeface="Times New Roman" panose="02020603050405020304" pitchFamily="18" charset="0"/>
                <a:cs typeface="Times New Roman" panose="02020603050405020304" pitchFamily="18" charset="0"/>
              </a:rPr>
              <a:t>’ and check the </a:t>
            </a:r>
            <a:r>
              <a:rPr lang="en-US" sz="2000" dirty="0" err="1">
                <a:solidFill>
                  <a:srgbClr val="111111"/>
                </a:solidFill>
                <a:latin typeface="Times New Roman" panose="02020603050405020304" pitchFamily="18" charset="0"/>
                <a:cs typeface="Times New Roman" panose="02020603050405020304" pitchFamily="18" charset="0"/>
              </a:rPr>
              <a:t>pid</a:t>
            </a:r>
            <a:r>
              <a:rPr lang="en-US" sz="2000" dirty="0">
                <a:solidFill>
                  <a:srgbClr val="111111"/>
                </a:solidFill>
                <a:latin typeface="Times New Roman" panose="02020603050405020304" pitchFamily="18" charset="0"/>
                <a:cs typeface="Times New Roman" panose="02020603050405020304" pitchFamily="18" charset="0"/>
              </a:rPr>
              <a:t>.</a:t>
            </a:r>
          </a:p>
          <a:p>
            <a:pPr marL="342900" indent="-342900" algn="just">
              <a:lnSpc>
                <a:spcPct val="150000"/>
              </a:lnSpc>
              <a:buClr>
                <a:schemeClr val="accent6">
                  <a:lumMod val="50000"/>
                </a:schemeClr>
              </a:buClr>
              <a:buFont typeface="Wingdings" panose="05000000000000000000" pitchFamily="2" charset="2"/>
              <a:buChar char="Ø"/>
            </a:pPr>
            <a:r>
              <a:rPr lang="en-US" sz="2000" dirty="0" err="1">
                <a:solidFill>
                  <a:srgbClr val="111111"/>
                </a:solidFill>
                <a:latin typeface="Times New Roman" panose="02020603050405020304" pitchFamily="18" charset="0"/>
                <a:cs typeface="Times New Roman" panose="02020603050405020304" pitchFamily="18" charset="0"/>
              </a:rPr>
              <a:t>initrd</a:t>
            </a:r>
            <a:r>
              <a:rPr lang="en-US" sz="2000" dirty="0">
                <a:solidFill>
                  <a:srgbClr val="111111"/>
                </a:solidFill>
                <a:latin typeface="Times New Roman" panose="02020603050405020304" pitchFamily="18" charset="0"/>
                <a:cs typeface="Times New Roman" panose="02020603050405020304" pitchFamily="18" charset="0"/>
              </a:rPr>
              <a:t> stands for Initial RAM Disk.</a:t>
            </a:r>
          </a:p>
          <a:p>
            <a:pPr marL="342900" indent="-342900" algn="just">
              <a:lnSpc>
                <a:spcPct val="150000"/>
              </a:lnSpc>
              <a:buClr>
                <a:schemeClr val="accent6">
                  <a:lumMod val="50000"/>
                </a:schemeClr>
              </a:buClr>
              <a:buFont typeface="Wingdings" panose="05000000000000000000" pitchFamily="2" charset="2"/>
              <a:buChar char="Ø"/>
            </a:pPr>
            <a:r>
              <a:rPr lang="en-US" sz="2000" dirty="0" err="1">
                <a:solidFill>
                  <a:srgbClr val="111111"/>
                </a:solidFill>
                <a:latin typeface="Times New Roman" panose="02020603050405020304" pitchFamily="18" charset="0"/>
                <a:cs typeface="Times New Roman" panose="02020603050405020304" pitchFamily="18" charset="0"/>
              </a:rPr>
              <a:t>initrd</a:t>
            </a:r>
            <a:r>
              <a:rPr lang="en-US" sz="2000" dirty="0">
                <a:solidFill>
                  <a:srgbClr val="111111"/>
                </a:solidFill>
                <a:latin typeface="Times New Roman" panose="02020603050405020304" pitchFamily="18" charset="0"/>
                <a:cs typeface="Times New Roman" panose="02020603050405020304" pitchFamily="18" charset="0"/>
              </a:rPr>
              <a:t> is used by kernel as temporary root file system until kernel is booted and the real root file system is mounted. It also contains necessary drivers compiled inside, which helps it to access the hard drive partitions, and other hardware.</a:t>
            </a:r>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sp>
        <p:nvSpPr>
          <p:cNvPr id="11" name="Rounded Rectangle 10"/>
          <p:cNvSpPr/>
          <p:nvPr/>
        </p:nvSpPr>
        <p:spPr>
          <a:xfrm>
            <a:off x="6969348" y="3829063"/>
            <a:ext cx="511367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2" name="Rectangle 11"/>
          <p:cNvSpPr/>
          <p:nvPr/>
        </p:nvSpPr>
        <p:spPr>
          <a:xfrm>
            <a:off x="507077"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(Continued) Linux booting process </a:t>
            </a:r>
            <a:endParaRPr lang="en-IN" sz="2400" b="1" i="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01300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7" name="AutoShape 4" descr="https://static.thegeekstuff.com/wp-content/uploads/2011/02/linux-boot-proces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duotone>
              <a:schemeClr val="accent4">
                <a:shade val="45000"/>
                <a:satMod val="135000"/>
              </a:schemeClr>
              <a:prstClr val="white"/>
            </a:duotone>
          </a:blip>
          <a:stretch>
            <a:fillRect/>
          </a:stretch>
        </p:blipFill>
        <p:spPr>
          <a:xfrm>
            <a:off x="6975313" y="1177093"/>
            <a:ext cx="5048188" cy="5412348"/>
          </a:xfrm>
          <a:prstGeom prst="rect">
            <a:avLst/>
          </a:prstGeom>
        </p:spPr>
      </p:pic>
      <p:sp>
        <p:nvSpPr>
          <p:cNvPr id="10" name="Rectangle 9"/>
          <p:cNvSpPr/>
          <p:nvPr/>
        </p:nvSpPr>
        <p:spPr>
          <a:xfrm>
            <a:off x="265111" y="1175841"/>
            <a:ext cx="6745288" cy="5863144"/>
          </a:xfrm>
          <a:prstGeom prst="rect">
            <a:avLst/>
          </a:prstGeom>
        </p:spPr>
        <p:txBody>
          <a:bodyPr wrap="square">
            <a:spAutoFit/>
          </a:bodyPr>
          <a:lstStyle/>
          <a:p>
            <a:r>
              <a:rPr lang="en-US" sz="2500" b="1" dirty="0" err="1">
                <a:solidFill>
                  <a:schemeClr val="accent4">
                    <a:lumMod val="50000"/>
                  </a:schemeClr>
                </a:solidFill>
                <a:latin typeface="Times New Roman" panose="02020603050405020304" pitchFamily="18" charset="0"/>
                <a:cs typeface="Times New Roman" panose="02020603050405020304" pitchFamily="18" charset="0"/>
              </a:rPr>
              <a:t>Init</a:t>
            </a:r>
            <a:endParaRPr lang="en-US" sz="2500" b="1"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lgn="just">
              <a:buClr>
                <a:schemeClr val="accent4">
                  <a:lumMod val="50000"/>
                </a:schemeClr>
              </a:buClr>
              <a:buFont typeface="Wingdings" panose="05000000000000000000" pitchFamily="2" charset="2"/>
              <a:buChar char="Ø"/>
            </a:pPr>
            <a:r>
              <a:rPr lang="en-US" sz="2000" dirty="0">
                <a:solidFill>
                  <a:srgbClr val="111111"/>
                </a:solidFill>
                <a:latin typeface="Times New Roman" panose="02020603050405020304" pitchFamily="18" charset="0"/>
                <a:cs typeface="Times New Roman" panose="02020603050405020304" pitchFamily="18" charset="0"/>
              </a:rPr>
              <a:t>Looks at the /</a:t>
            </a:r>
            <a:r>
              <a:rPr lang="en-US" sz="2000" dirty="0" err="1">
                <a:solidFill>
                  <a:srgbClr val="111111"/>
                </a:solidFill>
                <a:latin typeface="Times New Roman" panose="02020603050405020304" pitchFamily="18" charset="0"/>
                <a:cs typeface="Times New Roman" panose="02020603050405020304" pitchFamily="18" charset="0"/>
              </a:rPr>
              <a:t>etc</a:t>
            </a:r>
            <a:r>
              <a:rPr lang="en-US" sz="2000" dirty="0">
                <a:solidFill>
                  <a:srgbClr val="111111"/>
                </a:solidFill>
                <a:latin typeface="Times New Roman" panose="02020603050405020304" pitchFamily="18" charset="0"/>
                <a:cs typeface="Times New Roman" panose="02020603050405020304" pitchFamily="18" charset="0"/>
              </a:rPr>
              <a:t>/</a:t>
            </a:r>
            <a:r>
              <a:rPr lang="en-US" sz="2000" dirty="0" err="1">
                <a:solidFill>
                  <a:srgbClr val="111111"/>
                </a:solidFill>
                <a:latin typeface="Times New Roman" panose="02020603050405020304" pitchFamily="18" charset="0"/>
                <a:cs typeface="Times New Roman" panose="02020603050405020304" pitchFamily="18" charset="0"/>
              </a:rPr>
              <a:t>inittab</a:t>
            </a:r>
            <a:r>
              <a:rPr lang="en-US" sz="2000" dirty="0">
                <a:solidFill>
                  <a:srgbClr val="111111"/>
                </a:solidFill>
                <a:latin typeface="Times New Roman" panose="02020603050405020304" pitchFamily="18" charset="0"/>
                <a:cs typeface="Times New Roman" panose="02020603050405020304" pitchFamily="18" charset="0"/>
              </a:rPr>
              <a:t> file to decide the Linux run level.</a:t>
            </a:r>
          </a:p>
          <a:p>
            <a:pPr marL="342900" indent="-342900" algn="just">
              <a:buClr>
                <a:schemeClr val="accent4">
                  <a:lumMod val="50000"/>
                </a:schemeClr>
              </a:buClr>
              <a:buFont typeface="Wingdings" panose="05000000000000000000" pitchFamily="2" charset="2"/>
              <a:buChar char="Ø"/>
            </a:pPr>
            <a:r>
              <a:rPr lang="en-US" sz="2000" dirty="0">
                <a:solidFill>
                  <a:srgbClr val="111111"/>
                </a:solidFill>
                <a:latin typeface="Times New Roman" panose="02020603050405020304" pitchFamily="18" charset="0"/>
                <a:cs typeface="Times New Roman" panose="02020603050405020304" pitchFamily="18" charset="0"/>
              </a:rPr>
              <a:t>Following are the available run levels</a:t>
            </a:r>
          </a:p>
          <a:p>
            <a:pPr marL="800100" lvl="1" indent="-342900" algn="just">
              <a:buClr>
                <a:schemeClr val="accent4">
                  <a:lumMod val="75000"/>
                </a:schemeClr>
              </a:buClr>
              <a:buFont typeface="Wingdings" panose="05000000000000000000" pitchFamily="2" charset="2"/>
              <a:buChar char="§"/>
            </a:pPr>
            <a:r>
              <a:rPr lang="en-US" sz="2000" dirty="0">
                <a:solidFill>
                  <a:srgbClr val="111111"/>
                </a:solidFill>
                <a:latin typeface="Times New Roman" panose="02020603050405020304" pitchFamily="18" charset="0"/>
                <a:cs typeface="Times New Roman" panose="02020603050405020304" pitchFamily="18" charset="0"/>
              </a:rPr>
              <a:t>0 – halt</a:t>
            </a:r>
          </a:p>
          <a:p>
            <a:pPr marL="800100" lvl="1" indent="-342900" algn="just">
              <a:buClr>
                <a:schemeClr val="accent4">
                  <a:lumMod val="75000"/>
                </a:schemeClr>
              </a:buClr>
              <a:buFont typeface="Wingdings" panose="05000000000000000000" pitchFamily="2" charset="2"/>
              <a:buChar char="§"/>
            </a:pPr>
            <a:r>
              <a:rPr lang="en-US" sz="2000" dirty="0">
                <a:solidFill>
                  <a:srgbClr val="111111"/>
                </a:solidFill>
                <a:latin typeface="Times New Roman" panose="02020603050405020304" pitchFamily="18" charset="0"/>
                <a:cs typeface="Times New Roman" panose="02020603050405020304" pitchFamily="18" charset="0"/>
              </a:rPr>
              <a:t>1 – Single user mode</a:t>
            </a:r>
          </a:p>
          <a:p>
            <a:pPr marL="800100" lvl="1" indent="-342900" algn="just">
              <a:buClr>
                <a:schemeClr val="accent4">
                  <a:lumMod val="75000"/>
                </a:schemeClr>
              </a:buClr>
              <a:buFont typeface="Wingdings" panose="05000000000000000000" pitchFamily="2" charset="2"/>
              <a:buChar char="§"/>
            </a:pPr>
            <a:r>
              <a:rPr lang="en-US" sz="2000" dirty="0">
                <a:solidFill>
                  <a:srgbClr val="111111"/>
                </a:solidFill>
                <a:latin typeface="Times New Roman" panose="02020603050405020304" pitchFamily="18" charset="0"/>
                <a:cs typeface="Times New Roman" panose="02020603050405020304" pitchFamily="18" charset="0"/>
              </a:rPr>
              <a:t>2 – Multiuser, without NFS</a:t>
            </a:r>
          </a:p>
          <a:p>
            <a:pPr marL="800100" lvl="1" indent="-342900" algn="just">
              <a:buClr>
                <a:schemeClr val="accent4">
                  <a:lumMod val="75000"/>
                </a:schemeClr>
              </a:buClr>
              <a:buFont typeface="Wingdings" panose="05000000000000000000" pitchFamily="2" charset="2"/>
              <a:buChar char="§"/>
            </a:pPr>
            <a:r>
              <a:rPr lang="en-US" sz="2000" dirty="0">
                <a:solidFill>
                  <a:srgbClr val="111111"/>
                </a:solidFill>
                <a:latin typeface="Times New Roman" panose="02020603050405020304" pitchFamily="18" charset="0"/>
                <a:cs typeface="Times New Roman" panose="02020603050405020304" pitchFamily="18" charset="0"/>
              </a:rPr>
              <a:t>3 – Full multiuser mode</a:t>
            </a:r>
          </a:p>
          <a:p>
            <a:pPr marL="800100" lvl="1" indent="-342900" algn="just">
              <a:buClr>
                <a:schemeClr val="accent4">
                  <a:lumMod val="75000"/>
                </a:schemeClr>
              </a:buClr>
              <a:buFont typeface="Wingdings" panose="05000000000000000000" pitchFamily="2" charset="2"/>
              <a:buChar char="§"/>
            </a:pPr>
            <a:r>
              <a:rPr lang="en-US" sz="2000" dirty="0">
                <a:solidFill>
                  <a:srgbClr val="111111"/>
                </a:solidFill>
                <a:latin typeface="Times New Roman" panose="02020603050405020304" pitchFamily="18" charset="0"/>
                <a:cs typeface="Times New Roman" panose="02020603050405020304" pitchFamily="18" charset="0"/>
              </a:rPr>
              <a:t>4 – unused</a:t>
            </a:r>
          </a:p>
          <a:p>
            <a:pPr marL="800100" lvl="1" indent="-342900" algn="just">
              <a:buClr>
                <a:schemeClr val="accent4">
                  <a:lumMod val="75000"/>
                </a:schemeClr>
              </a:buClr>
              <a:buFont typeface="Wingdings" panose="05000000000000000000" pitchFamily="2" charset="2"/>
              <a:buChar char="§"/>
            </a:pPr>
            <a:r>
              <a:rPr lang="en-US" sz="2000" dirty="0">
                <a:solidFill>
                  <a:srgbClr val="111111"/>
                </a:solidFill>
                <a:latin typeface="Times New Roman" panose="02020603050405020304" pitchFamily="18" charset="0"/>
                <a:cs typeface="Times New Roman" panose="02020603050405020304" pitchFamily="18" charset="0"/>
              </a:rPr>
              <a:t>5 – X11</a:t>
            </a:r>
          </a:p>
          <a:p>
            <a:pPr marL="800100" lvl="1" indent="-342900" algn="just">
              <a:buClr>
                <a:schemeClr val="accent4">
                  <a:lumMod val="75000"/>
                </a:schemeClr>
              </a:buClr>
              <a:buFont typeface="Wingdings" panose="05000000000000000000" pitchFamily="2" charset="2"/>
              <a:buChar char="§"/>
            </a:pPr>
            <a:r>
              <a:rPr lang="en-US" sz="2000" dirty="0">
                <a:solidFill>
                  <a:srgbClr val="111111"/>
                </a:solidFill>
                <a:latin typeface="Times New Roman" panose="02020603050405020304" pitchFamily="18" charset="0"/>
                <a:cs typeface="Times New Roman" panose="02020603050405020304" pitchFamily="18" charset="0"/>
              </a:rPr>
              <a:t>6 – reboot</a:t>
            </a:r>
          </a:p>
          <a:p>
            <a:pPr marL="342900" indent="-342900" algn="just">
              <a:buClr>
                <a:schemeClr val="accent4">
                  <a:lumMod val="50000"/>
                </a:schemeClr>
              </a:buClr>
              <a:buFont typeface="Wingdings" panose="05000000000000000000" pitchFamily="2" charset="2"/>
              <a:buChar char="Ø"/>
            </a:pPr>
            <a:r>
              <a:rPr lang="en-US" sz="2000" dirty="0" err="1">
                <a:solidFill>
                  <a:srgbClr val="111111"/>
                </a:solidFill>
                <a:latin typeface="Times New Roman" panose="02020603050405020304" pitchFamily="18" charset="0"/>
                <a:cs typeface="Times New Roman" panose="02020603050405020304" pitchFamily="18" charset="0"/>
              </a:rPr>
              <a:t>Init</a:t>
            </a:r>
            <a:r>
              <a:rPr lang="en-US" sz="2000" dirty="0">
                <a:solidFill>
                  <a:srgbClr val="111111"/>
                </a:solidFill>
                <a:latin typeface="Times New Roman" panose="02020603050405020304" pitchFamily="18" charset="0"/>
                <a:cs typeface="Times New Roman" panose="02020603050405020304" pitchFamily="18" charset="0"/>
              </a:rPr>
              <a:t> identifies the default </a:t>
            </a:r>
            <a:r>
              <a:rPr lang="en-US" sz="2000" dirty="0" err="1">
                <a:solidFill>
                  <a:srgbClr val="111111"/>
                </a:solidFill>
                <a:latin typeface="Times New Roman" panose="02020603050405020304" pitchFamily="18" charset="0"/>
                <a:cs typeface="Times New Roman" panose="02020603050405020304" pitchFamily="18" charset="0"/>
              </a:rPr>
              <a:t>initlevel</a:t>
            </a:r>
            <a:r>
              <a:rPr lang="en-US" sz="2000" dirty="0">
                <a:solidFill>
                  <a:srgbClr val="111111"/>
                </a:solidFill>
                <a:latin typeface="Times New Roman" panose="02020603050405020304" pitchFamily="18" charset="0"/>
                <a:cs typeface="Times New Roman" panose="02020603050405020304" pitchFamily="18" charset="0"/>
              </a:rPr>
              <a:t> from /</a:t>
            </a:r>
            <a:r>
              <a:rPr lang="en-US" sz="2000" dirty="0" err="1">
                <a:solidFill>
                  <a:srgbClr val="111111"/>
                </a:solidFill>
                <a:latin typeface="Times New Roman" panose="02020603050405020304" pitchFamily="18" charset="0"/>
                <a:cs typeface="Times New Roman" panose="02020603050405020304" pitchFamily="18" charset="0"/>
              </a:rPr>
              <a:t>etc</a:t>
            </a:r>
            <a:r>
              <a:rPr lang="en-US" sz="2000" dirty="0">
                <a:solidFill>
                  <a:srgbClr val="111111"/>
                </a:solidFill>
                <a:latin typeface="Times New Roman" panose="02020603050405020304" pitchFamily="18" charset="0"/>
                <a:cs typeface="Times New Roman" panose="02020603050405020304" pitchFamily="18" charset="0"/>
              </a:rPr>
              <a:t>/</a:t>
            </a:r>
            <a:r>
              <a:rPr lang="en-US" sz="2000" dirty="0" err="1">
                <a:solidFill>
                  <a:srgbClr val="111111"/>
                </a:solidFill>
                <a:latin typeface="Times New Roman" panose="02020603050405020304" pitchFamily="18" charset="0"/>
                <a:cs typeface="Times New Roman" panose="02020603050405020304" pitchFamily="18" charset="0"/>
              </a:rPr>
              <a:t>inittab</a:t>
            </a:r>
            <a:r>
              <a:rPr lang="en-US" sz="2000" dirty="0">
                <a:solidFill>
                  <a:srgbClr val="111111"/>
                </a:solidFill>
                <a:latin typeface="Times New Roman" panose="02020603050405020304" pitchFamily="18" charset="0"/>
                <a:cs typeface="Times New Roman" panose="02020603050405020304" pitchFamily="18" charset="0"/>
              </a:rPr>
              <a:t> and uses that to load all appropriate program.</a:t>
            </a:r>
          </a:p>
          <a:p>
            <a:pPr marL="342900" indent="-342900" algn="just">
              <a:buClr>
                <a:schemeClr val="accent4">
                  <a:lumMod val="50000"/>
                </a:schemeClr>
              </a:buClr>
              <a:buFont typeface="Wingdings" panose="05000000000000000000" pitchFamily="2" charset="2"/>
              <a:buChar char="Ø"/>
            </a:pPr>
            <a:r>
              <a:rPr lang="en-US" sz="2000" dirty="0">
                <a:solidFill>
                  <a:srgbClr val="111111"/>
                </a:solidFill>
                <a:latin typeface="Times New Roman" panose="02020603050405020304" pitchFamily="18" charset="0"/>
                <a:cs typeface="Times New Roman" panose="02020603050405020304" pitchFamily="18" charset="0"/>
              </a:rPr>
              <a:t>Execute ‘grep </a:t>
            </a:r>
            <a:r>
              <a:rPr lang="en-US" sz="2000" dirty="0" err="1">
                <a:solidFill>
                  <a:srgbClr val="111111"/>
                </a:solidFill>
                <a:latin typeface="Times New Roman" panose="02020603050405020304" pitchFamily="18" charset="0"/>
                <a:cs typeface="Times New Roman" panose="02020603050405020304" pitchFamily="18" charset="0"/>
              </a:rPr>
              <a:t>initdefault</a:t>
            </a:r>
            <a:r>
              <a:rPr lang="en-US" sz="2000" dirty="0">
                <a:solidFill>
                  <a:srgbClr val="111111"/>
                </a:solidFill>
                <a:latin typeface="Times New Roman" panose="02020603050405020304" pitchFamily="18" charset="0"/>
                <a:cs typeface="Times New Roman" panose="02020603050405020304" pitchFamily="18" charset="0"/>
              </a:rPr>
              <a:t> /</a:t>
            </a:r>
            <a:r>
              <a:rPr lang="en-US" sz="2000" dirty="0" err="1">
                <a:solidFill>
                  <a:srgbClr val="111111"/>
                </a:solidFill>
                <a:latin typeface="Times New Roman" panose="02020603050405020304" pitchFamily="18" charset="0"/>
                <a:cs typeface="Times New Roman" panose="02020603050405020304" pitchFamily="18" charset="0"/>
              </a:rPr>
              <a:t>etc</a:t>
            </a:r>
            <a:r>
              <a:rPr lang="en-US" sz="2000" dirty="0">
                <a:solidFill>
                  <a:srgbClr val="111111"/>
                </a:solidFill>
                <a:latin typeface="Times New Roman" panose="02020603050405020304" pitchFamily="18" charset="0"/>
                <a:cs typeface="Times New Roman" panose="02020603050405020304" pitchFamily="18" charset="0"/>
              </a:rPr>
              <a:t>/</a:t>
            </a:r>
            <a:r>
              <a:rPr lang="en-US" sz="2000" dirty="0" err="1">
                <a:solidFill>
                  <a:srgbClr val="111111"/>
                </a:solidFill>
                <a:latin typeface="Times New Roman" panose="02020603050405020304" pitchFamily="18" charset="0"/>
                <a:cs typeface="Times New Roman" panose="02020603050405020304" pitchFamily="18" charset="0"/>
              </a:rPr>
              <a:t>inittab</a:t>
            </a:r>
            <a:r>
              <a:rPr lang="en-US" sz="2000" dirty="0">
                <a:solidFill>
                  <a:srgbClr val="111111"/>
                </a:solidFill>
                <a:latin typeface="Times New Roman" panose="02020603050405020304" pitchFamily="18" charset="0"/>
                <a:cs typeface="Times New Roman" panose="02020603050405020304" pitchFamily="18" charset="0"/>
              </a:rPr>
              <a:t>’ on your system to identify the default run level</a:t>
            </a:r>
          </a:p>
          <a:p>
            <a:pPr marL="342900" indent="-342900" algn="just">
              <a:buClr>
                <a:schemeClr val="accent4">
                  <a:lumMod val="50000"/>
                </a:schemeClr>
              </a:buClr>
              <a:buFont typeface="Wingdings" panose="05000000000000000000" pitchFamily="2" charset="2"/>
              <a:buChar char="Ø"/>
            </a:pPr>
            <a:r>
              <a:rPr lang="en-US" sz="2000" dirty="0">
                <a:solidFill>
                  <a:srgbClr val="111111"/>
                </a:solidFill>
                <a:latin typeface="Times New Roman" panose="02020603050405020304" pitchFamily="18" charset="0"/>
                <a:cs typeface="Times New Roman" panose="02020603050405020304" pitchFamily="18" charset="0"/>
              </a:rPr>
              <a:t>If you want to get into trouble, you can set the default run level to 0 or 6. Since you know what 0 and 6 means, probably you might not do that.</a:t>
            </a:r>
          </a:p>
          <a:p>
            <a:pPr marL="342900" indent="-342900" algn="just">
              <a:buClr>
                <a:schemeClr val="accent4">
                  <a:lumMod val="50000"/>
                </a:schemeClr>
              </a:buClr>
              <a:buFont typeface="Wingdings" panose="05000000000000000000" pitchFamily="2" charset="2"/>
              <a:buChar char="Ø"/>
            </a:pPr>
            <a:r>
              <a:rPr lang="en-US" sz="2000" dirty="0">
                <a:solidFill>
                  <a:srgbClr val="111111"/>
                </a:solidFill>
                <a:latin typeface="Times New Roman" panose="02020603050405020304" pitchFamily="18" charset="0"/>
                <a:cs typeface="Times New Roman" panose="02020603050405020304" pitchFamily="18" charset="0"/>
              </a:rPr>
              <a:t>Typically you would set the default run level to either 3 or 5.</a:t>
            </a:r>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sp>
        <p:nvSpPr>
          <p:cNvPr id="11" name="Rounded Rectangle 10"/>
          <p:cNvSpPr/>
          <p:nvPr/>
        </p:nvSpPr>
        <p:spPr>
          <a:xfrm>
            <a:off x="6969348" y="4714898"/>
            <a:ext cx="511367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2" name="Rectangle 11"/>
          <p:cNvSpPr/>
          <p:nvPr/>
        </p:nvSpPr>
        <p:spPr>
          <a:xfrm>
            <a:off x="507077"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(Continued) Linux booting process </a:t>
            </a:r>
            <a:endParaRPr lang="en-IN" sz="2400" b="1" i="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4241699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18</a:t>
            </a:fld>
            <a:endParaRPr lang="en-IN" dirty="0"/>
          </a:p>
        </p:txBody>
      </p:sp>
      <p:sp>
        <p:nvSpPr>
          <p:cNvPr id="7" name="AutoShape 4" descr="https://static.thegeekstuff.com/wp-content/uploads/2011/02/linux-boot-proces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duotone>
              <a:schemeClr val="accent3">
                <a:shade val="45000"/>
                <a:satMod val="135000"/>
              </a:schemeClr>
              <a:prstClr val="white"/>
            </a:duotone>
          </a:blip>
          <a:stretch>
            <a:fillRect/>
          </a:stretch>
        </p:blipFill>
        <p:spPr>
          <a:xfrm>
            <a:off x="6815138" y="1228880"/>
            <a:ext cx="5208363" cy="5127469"/>
          </a:xfrm>
          <a:prstGeom prst="rect">
            <a:avLst/>
          </a:prstGeom>
        </p:spPr>
      </p:pic>
      <p:sp>
        <p:nvSpPr>
          <p:cNvPr id="10" name="Rectangle 9"/>
          <p:cNvSpPr/>
          <p:nvPr/>
        </p:nvSpPr>
        <p:spPr>
          <a:xfrm>
            <a:off x="380863" y="1218975"/>
            <a:ext cx="6267326" cy="5463034"/>
          </a:xfrm>
          <a:prstGeom prst="rect">
            <a:avLst/>
          </a:prstGeom>
        </p:spPr>
        <p:txBody>
          <a:bodyPr wrap="square">
            <a:spAutoFit/>
          </a:bodyPr>
          <a:lstStyle/>
          <a:p>
            <a:r>
              <a:rPr lang="en-US" sz="2400" b="1" dirty="0" err="1">
                <a:solidFill>
                  <a:schemeClr val="tx1">
                    <a:lumMod val="75000"/>
                    <a:lumOff val="25000"/>
                  </a:schemeClr>
                </a:solidFill>
                <a:latin typeface="Times New Roman" panose="02020603050405020304" pitchFamily="18" charset="0"/>
                <a:cs typeface="Times New Roman" panose="02020603050405020304" pitchFamily="18" charset="0"/>
              </a:rPr>
              <a:t>Runlevel</a:t>
            </a: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 programs</a:t>
            </a:r>
          </a:p>
          <a:p>
            <a:pPr marL="342900" indent="-342900" algn="just">
              <a:buClr>
                <a:schemeClr val="tx1">
                  <a:lumMod val="75000"/>
                  <a:lumOff val="25000"/>
                </a:schemeClr>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When the Linux system is booting up, you might see various services getting started. </a:t>
            </a:r>
          </a:p>
          <a:p>
            <a:pPr lvl="1" algn="just">
              <a:buClr>
                <a:schemeClr val="tx1">
                  <a:lumMod val="75000"/>
                  <a:lumOff val="25000"/>
                </a:schemeClr>
              </a:buClr>
            </a:pPr>
            <a:r>
              <a:rPr lang="en-US" sz="2100" b="1" dirty="0">
                <a:solidFill>
                  <a:srgbClr val="111111"/>
                </a:solidFill>
                <a:latin typeface="Times New Roman" panose="02020603050405020304" pitchFamily="18" charset="0"/>
                <a:cs typeface="Times New Roman" panose="02020603050405020304" pitchFamily="18" charset="0"/>
              </a:rPr>
              <a:t>For example</a:t>
            </a:r>
            <a:r>
              <a:rPr lang="en-US" sz="2100" dirty="0">
                <a:solidFill>
                  <a:srgbClr val="111111"/>
                </a:solidFill>
                <a:latin typeface="Times New Roman" panose="02020603050405020304" pitchFamily="18" charset="0"/>
                <a:cs typeface="Times New Roman" panose="02020603050405020304" pitchFamily="18" charset="0"/>
              </a:rPr>
              <a:t>, it might say “starting </a:t>
            </a:r>
            <a:r>
              <a:rPr lang="en-US" sz="2100" dirty="0" err="1">
                <a:solidFill>
                  <a:srgbClr val="111111"/>
                </a:solidFill>
                <a:latin typeface="Times New Roman" panose="02020603050405020304" pitchFamily="18" charset="0"/>
                <a:cs typeface="Times New Roman" panose="02020603050405020304" pitchFamily="18" charset="0"/>
              </a:rPr>
              <a:t>sendmail</a:t>
            </a:r>
            <a:r>
              <a:rPr lang="en-US" sz="2100" dirty="0">
                <a:solidFill>
                  <a:srgbClr val="111111"/>
                </a:solidFill>
                <a:latin typeface="Times New Roman" panose="02020603050405020304" pitchFamily="18" charset="0"/>
                <a:cs typeface="Times New Roman" panose="02020603050405020304" pitchFamily="18" charset="0"/>
              </a:rPr>
              <a:t> …. OK”. Those are the </a:t>
            </a:r>
            <a:r>
              <a:rPr lang="en-US" sz="2100" dirty="0" err="1">
                <a:solidFill>
                  <a:srgbClr val="111111"/>
                </a:solidFill>
                <a:latin typeface="Times New Roman" panose="02020603050405020304" pitchFamily="18" charset="0"/>
                <a:cs typeface="Times New Roman" panose="02020603050405020304" pitchFamily="18" charset="0"/>
              </a:rPr>
              <a:t>runlevel</a:t>
            </a:r>
            <a:r>
              <a:rPr lang="en-US" sz="2100" dirty="0">
                <a:solidFill>
                  <a:srgbClr val="111111"/>
                </a:solidFill>
                <a:latin typeface="Times New Roman" panose="02020603050405020304" pitchFamily="18" charset="0"/>
                <a:cs typeface="Times New Roman" panose="02020603050405020304" pitchFamily="18" charset="0"/>
              </a:rPr>
              <a:t> programs, executed from the run level directory as defined by your run level.</a:t>
            </a:r>
          </a:p>
          <a:p>
            <a:pPr marL="403225" indent="-403225" algn="just">
              <a:buClr>
                <a:schemeClr val="tx1">
                  <a:lumMod val="75000"/>
                  <a:lumOff val="25000"/>
                </a:schemeClr>
              </a:buClr>
              <a:buFont typeface="Wingdings" panose="05000000000000000000" pitchFamily="2" charset="2"/>
              <a:buChar char="Ø"/>
            </a:pPr>
            <a:endParaRPr lang="en-US" sz="1000"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tx1">
                  <a:lumMod val="75000"/>
                  <a:lumOff val="25000"/>
                </a:schemeClr>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Depending on your default </a:t>
            </a:r>
            <a:r>
              <a:rPr lang="en-US" sz="2100" dirty="0" err="1">
                <a:solidFill>
                  <a:srgbClr val="111111"/>
                </a:solidFill>
                <a:latin typeface="Times New Roman" panose="02020603050405020304" pitchFamily="18" charset="0"/>
                <a:cs typeface="Times New Roman" panose="02020603050405020304" pitchFamily="18" charset="0"/>
              </a:rPr>
              <a:t>init</a:t>
            </a:r>
            <a:r>
              <a:rPr lang="en-US" sz="2100" dirty="0">
                <a:solidFill>
                  <a:srgbClr val="111111"/>
                </a:solidFill>
                <a:latin typeface="Times New Roman" panose="02020603050405020304" pitchFamily="18" charset="0"/>
                <a:cs typeface="Times New Roman" panose="02020603050405020304" pitchFamily="18" charset="0"/>
              </a:rPr>
              <a:t> level setting, the system will execute the programs from one of the following directories.</a:t>
            </a:r>
          </a:p>
          <a:p>
            <a:pPr indent="1600200" algn="just"/>
            <a:r>
              <a:rPr lang="en-US" dirty="0">
                <a:solidFill>
                  <a:srgbClr val="111111"/>
                </a:solidFill>
                <a:latin typeface="Times New Roman" panose="02020603050405020304" pitchFamily="18" charset="0"/>
                <a:cs typeface="Times New Roman" panose="02020603050405020304" pitchFamily="18" charset="0"/>
              </a:rPr>
              <a:t>Run level 0 – /</a:t>
            </a:r>
            <a:r>
              <a:rPr lang="en-US" dirty="0" err="1">
                <a:solidFill>
                  <a:srgbClr val="111111"/>
                </a:solidFill>
                <a:latin typeface="Times New Roman" panose="02020603050405020304" pitchFamily="18" charset="0"/>
                <a:cs typeface="Times New Roman" panose="02020603050405020304" pitchFamily="18" charset="0"/>
              </a:rPr>
              <a:t>etc</a:t>
            </a:r>
            <a:r>
              <a:rPr lang="en-US" dirty="0">
                <a:solidFill>
                  <a:srgbClr val="111111"/>
                </a:solidFill>
                <a:latin typeface="Times New Roman" panose="02020603050405020304" pitchFamily="18" charset="0"/>
                <a:cs typeface="Times New Roman" panose="02020603050405020304" pitchFamily="18" charset="0"/>
              </a:rPr>
              <a:t>/</a:t>
            </a:r>
            <a:r>
              <a:rPr lang="en-US" dirty="0" err="1">
                <a:solidFill>
                  <a:srgbClr val="111111"/>
                </a:solidFill>
                <a:latin typeface="Times New Roman" panose="02020603050405020304" pitchFamily="18" charset="0"/>
                <a:cs typeface="Times New Roman" panose="02020603050405020304" pitchFamily="18" charset="0"/>
              </a:rPr>
              <a:t>rc.d</a:t>
            </a:r>
            <a:r>
              <a:rPr lang="en-US" dirty="0">
                <a:solidFill>
                  <a:srgbClr val="111111"/>
                </a:solidFill>
                <a:latin typeface="Times New Roman" panose="02020603050405020304" pitchFamily="18" charset="0"/>
                <a:cs typeface="Times New Roman" panose="02020603050405020304" pitchFamily="18" charset="0"/>
              </a:rPr>
              <a:t>/rc0.d/</a:t>
            </a:r>
          </a:p>
          <a:p>
            <a:pPr indent="1600200" algn="just"/>
            <a:r>
              <a:rPr lang="en-US" dirty="0">
                <a:solidFill>
                  <a:srgbClr val="111111"/>
                </a:solidFill>
                <a:latin typeface="Times New Roman" panose="02020603050405020304" pitchFamily="18" charset="0"/>
                <a:cs typeface="Times New Roman" panose="02020603050405020304" pitchFamily="18" charset="0"/>
              </a:rPr>
              <a:t>Run level 1 – /</a:t>
            </a:r>
            <a:r>
              <a:rPr lang="en-US" dirty="0" err="1">
                <a:solidFill>
                  <a:srgbClr val="111111"/>
                </a:solidFill>
                <a:latin typeface="Times New Roman" panose="02020603050405020304" pitchFamily="18" charset="0"/>
                <a:cs typeface="Times New Roman" panose="02020603050405020304" pitchFamily="18" charset="0"/>
              </a:rPr>
              <a:t>etc</a:t>
            </a:r>
            <a:r>
              <a:rPr lang="en-US" dirty="0">
                <a:solidFill>
                  <a:srgbClr val="111111"/>
                </a:solidFill>
                <a:latin typeface="Times New Roman" panose="02020603050405020304" pitchFamily="18" charset="0"/>
                <a:cs typeface="Times New Roman" panose="02020603050405020304" pitchFamily="18" charset="0"/>
              </a:rPr>
              <a:t>/</a:t>
            </a:r>
            <a:r>
              <a:rPr lang="en-US" dirty="0" err="1">
                <a:solidFill>
                  <a:srgbClr val="111111"/>
                </a:solidFill>
                <a:latin typeface="Times New Roman" panose="02020603050405020304" pitchFamily="18" charset="0"/>
                <a:cs typeface="Times New Roman" panose="02020603050405020304" pitchFamily="18" charset="0"/>
              </a:rPr>
              <a:t>rc.d</a:t>
            </a:r>
            <a:r>
              <a:rPr lang="en-US" dirty="0">
                <a:solidFill>
                  <a:srgbClr val="111111"/>
                </a:solidFill>
                <a:latin typeface="Times New Roman" panose="02020603050405020304" pitchFamily="18" charset="0"/>
                <a:cs typeface="Times New Roman" panose="02020603050405020304" pitchFamily="18" charset="0"/>
              </a:rPr>
              <a:t>/rc1.d/</a:t>
            </a:r>
          </a:p>
          <a:p>
            <a:pPr indent="1600200" algn="just"/>
            <a:r>
              <a:rPr lang="en-US" dirty="0">
                <a:solidFill>
                  <a:srgbClr val="111111"/>
                </a:solidFill>
                <a:latin typeface="Times New Roman" panose="02020603050405020304" pitchFamily="18" charset="0"/>
                <a:cs typeface="Times New Roman" panose="02020603050405020304" pitchFamily="18" charset="0"/>
              </a:rPr>
              <a:t>Run level 2 – /</a:t>
            </a:r>
            <a:r>
              <a:rPr lang="en-US" dirty="0" err="1">
                <a:solidFill>
                  <a:srgbClr val="111111"/>
                </a:solidFill>
                <a:latin typeface="Times New Roman" panose="02020603050405020304" pitchFamily="18" charset="0"/>
                <a:cs typeface="Times New Roman" panose="02020603050405020304" pitchFamily="18" charset="0"/>
              </a:rPr>
              <a:t>etc</a:t>
            </a:r>
            <a:r>
              <a:rPr lang="en-US" dirty="0">
                <a:solidFill>
                  <a:srgbClr val="111111"/>
                </a:solidFill>
                <a:latin typeface="Times New Roman" panose="02020603050405020304" pitchFamily="18" charset="0"/>
                <a:cs typeface="Times New Roman" panose="02020603050405020304" pitchFamily="18" charset="0"/>
              </a:rPr>
              <a:t>/</a:t>
            </a:r>
            <a:r>
              <a:rPr lang="en-US" dirty="0" err="1">
                <a:solidFill>
                  <a:srgbClr val="111111"/>
                </a:solidFill>
                <a:latin typeface="Times New Roman" panose="02020603050405020304" pitchFamily="18" charset="0"/>
                <a:cs typeface="Times New Roman" panose="02020603050405020304" pitchFamily="18" charset="0"/>
              </a:rPr>
              <a:t>rc.d</a:t>
            </a:r>
            <a:r>
              <a:rPr lang="en-US" dirty="0">
                <a:solidFill>
                  <a:srgbClr val="111111"/>
                </a:solidFill>
                <a:latin typeface="Times New Roman" panose="02020603050405020304" pitchFamily="18" charset="0"/>
                <a:cs typeface="Times New Roman" panose="02020603050405020304" pitchFamily="18" charset="0"/>
              </a:rPr>
              <a:t>/rc2.d/</a:t>
            </a:r>
          </a:p>
          <a:p>
            <a:pPr indent="1600200" algn="just"/>
            <a:r>
              <a:rPr lang="en-US" dirty="0">
                <a:solidFill>
                  <a:srgbClr val="111111"/>
                </a:solidFill>
                <a:latin typeface="Times New Roman" panose="02020603050405020304" pitchFamily="18" charset="0"/>
                <a:cs typeface="Times New Roman" panose="02020603050405020304" pitchFamily="18" charset="0"/>
              </a:rPr>
              <a:t>Run level 3 – /</a:t>
            </a:r>
            <a:r>
              <a:rPr lang="en-US" dirty="0" err="1">
                <a:solidFill>
                  <a:srgbClr val="111111"/>
                </a:solidFill>
                <a:latin typeface="Times New Roman" panose="02020603050405020304" pitchFamily="18" charset="0"/>
                <a:cs typeface="Times New Roman" panose="02020603050405020304" pitchFamily="18" charset="0"/>
              </a:rPr>
              <a:t>etc</a:t>
            </a:r>
            <a:r>
              <a:rPr lang="en-US" dirty="0">
                <a:solidFill>
                  <a:srgbClr val="111111"/>
                </a:solidFill>
                <a:latin typeface="Times New Roman" panose="02020603050405020304" pitchFamily="18" charset="0"/>
                <a:cs typeface="Times New Roman" panose="02020603050405020304" pitchFamily="18" charset="0"/>
              </a:rPr>
              <a:t>/</a:t>
            </a:r>
            <a:r>
              <a:rPr lang="en-US" dirty="0" err="1">
                <a:solidFill>
                  <a:srgbClr val="111111"/>
                </a:solidFill>
                <a:latin typeface="Times New Roman" panose="02020603050405020304" pitchFamily="18" charset="0"/>
                <a:cs typeface="Times New Roman" panose="02020603050405020304" pitchFamily="18" charset="0"/>
              </a:rPr>
              <a:t>rc.d</a:t>
            </a:r>
            <a:r>
              <a:rPr lang="en-US" dirty="0">
                <a:solidFill>
                  <a:srgbClr val="111111"/>
                </a:solidFill>
                <a:latin typeface="Times New Roman" panose="02020603050405020304" pitchFamily="18" charset="0"/>
                <a:cs typeface="Times New Roman" panose="02020603050405020304" pitchFamily="18" charset="0"/>
              </a:rPr>
              <a:t>/rc3.d/</a:t>
            </a:r>
          </a:p>
          <a:p>
            <a:pPr indent="1600200" algn="just"/>
            <a:r>
              <a:rPr lang="en-US" dirty="0">
                <a:solidFill>
                  <a:srgbClr val="111111"/>
                </a:solidFill>
                <a:latin typeface="Times New Roman" panose="02020603050405020304" pitchFamily="18" charset="0"/>
                <a:cs typeface="Times New Roman" panose="02020603050405020304" pitchFamily="18" charset="0"/>
              </a:rPr>
              <a:t>Run level 4 – /</a:t>
            </a:r>
            <a:r>
              <a:rPr lang="en-US" dirty="0" err="1">
                <a:solidFill>
                  <a:srgbClr val="111111"/>
                </a:solidFill>
                <a:latin typeface="Times New Roman" panose="02020603050405020304" pitchFamily="18" charset="0"/>
                <a:cs typeface="Times New Roman" panose="02020603050405020304" pitchFamily="18" charset="0"/>
              </a:rPr>
              <a:t>etc</a:t>
            </a:r>
            <a:r>
              <a:rPr lang="en-US" dirty="0">
                <a:solidFill>
                  <a:srgbClr val="111111"/>
                </a:solidFill>
                <a:latin typeface="Times New Roman" panose="02020603050405020304" pitchFamily="18" charset="0"/>
                <a:cs typeface="Times New Roman" panose="02020603050405020304" pitchFamily="18" charset="0"/>
              </a:rPr>
              <a:t>/</a:t>
            </a:r>
            <a:r>
              <a:rPr lang="en-US" dirty="0" err="1">
                <a:solidFill>
                  <a:srgbClr val="111111"/>
                </a:solidFill>
                <a:latin typeface="Times New Roman" panose="02020603050405020304" pitchFamily="18" charset="0"/>
                <a:cs typeface="Times New Roman" panose="02020603050405020304" pitchFamily="18" charset="0"/>
              </a:rPr>
              <a:t>rc.d</a:t>
            </a:r>
            <a:r>
              <a:rPr lang="en-US" dirty="0">
                <a:solidFill>
                  <a:srgbClr val="111111"/>
                </a:solidFill>
                <a:latin typeface="Times New Roman" panose="02020603050405020304" pitchFamily="18" charset="0"/>
                <a:cs typeface="Times New Roman" panose="02020603050405020304" pitchFamily="18" charset="0"/>
              </a:rPr>
              <a:t>/rc4.d/</a:t>
            </a:r>
          </a:p>
          <a:p>
            <a:pPr indent="1600200" algn="just"/>
            <a:r>
              <a:rPr lang="en-US" dirty="0">
                <a:solidFill>
                  <a:srgbClr val="111111"/>
                </a:solidFill>
                <a:latin typeface="Times New Roman" panose="02020603050405020304" pitchFamily="18" charset="0"/>
                <a:cs typeface="Times New Roman" panose="02020603050405020304" pitchFamily="18" charset="0"/>
              </a:rPr>
              <a:t>Run level 5 – /</a:t>
            </a:r>
            <a:r>
              <a:rPr lang="en-US" dirty="0" err="1">
                <a:solidFill>
                  <a:srgbClr val="111111"/>
                </a:solidFill>
                <a:latin typeface="Times New Roman" panose="02020603050405020304" pitchFamily="18" charset="0"/>
                <a:cs typeface="Times New Roman" panose="02020603050405020304" pitchFamily="18" charset="0"/>
              </a:rPr>
              <a:t>etc</a:t>
            </a:r>
            <a:r>
              <a:rPr lang="en-US" dirty="0">
                <a:solidFill>
                  <a:srgbClr val="111111"/>
                </a:solidFill>
                <a:latin typeface="Times New Roman" panose="02020603050405020304" pitchFamily="18" charset="0"/>
                <a:cs typeface="Times New Roman" panose="02020603050405020304" pitchFamily="18" charset="0"/>
              </a:rPr>
              <a:t>/</a:t>
            </a:r>
            <a:r>
              <a:rPr lang="en-US" dirty="0" err="1">
                <a:solidFill>
                  <a:srgbClr val="111111"/>
                </a:solidFill>
                <a:latin typeface="Times New Roman" panose="02020603050405020304" pitchFamily="18" charset="0"/>
                <a:cs typeface="Times New Roman" panose="02020603050405020304" pitchFamily="18" charset="0"/>
              </a:rPr>
              <a:t>rc.d</a:t>
            </a:r>
            <a:r>
              <a:rPr lang="en-US" dirty="0">
                <a:solidFill>
                  <a:srgbClr val="111111"/>
                </a:solidFill>
                <a:latin typeface="Times New Roman" panose="02020603050405020304" pitchFamily="18" charset="0"/>
                <a:cs typeface="Times New Roman" panose="02020603050405020304" pitchFamily="18" charset="0"/>
              </a:rPr>
              <a:t>/rc5.d/</a:t>
            </a:r>
          </a:p>
          <a:p>
            <a:pPr indent="1600200" algn="just"/>
            <a:r>
              <a:rPr lang="en-US" dirty="0">
                <a:solidFill>
                  <a:srgbClr val="111111"/>
                </a:solidFill>
                <a:latin typeface="Times New Roman" panose="02020603050405020304" pitchFamily="18" charset="0"/>
                <a:cs typeface="Times New Roman" panose="02020603050405020304" pitchFamily="18" charset="0"/>
              </a:rPr>
              <a:t>Run level 6 – /</a:t>
            </a:r>
            <a:r>
              <a:rPr lang="en-US" dirty="0" err="1">
                <a:solidFill>
                  <a:srgbClr val="111111"/>
                </a:solidFill>
                <a:latin typeface="Times New Roman" panose="02020603050405020304" pitchFamily="18" charset="0"/>
                <a:cs typeface="Times New Roman" panose="02020603050405020304" pitchFamily="18" charset="0"/>
              </a:rPr>
              <a:t>etc</a:t>
            </a:r>
            <a:r>
              <a:rPr lang="en-US" dirty="0">
                <a:solidFill>
                  <a:srgbClr val="111111"/>
                </a:solidFill>
                <a:latin typeface="Times New Roman" panose="02020603050405020304" pitchFamily="18" charset="0"/>
                <a:cs typeface="Times New Roman" panose="02020603050405020304" pitchFamily="18" charset="0"/>
              </a:rPr>
              <a:t>/</a:t>
            </a:r>
            <a:r>
              <a:rPr lang="en-US" dirty="0" err="1">
                <a:solidFill>
                  <a:srgbClr val="111111"/>
                </a:solidFill>
                <a:latin typeface="Times New Roman" panose="02020603050405020304" pitchFamily="18" charset="0"/>
                <a:cs typeface="Times New Roman" panose="02020603050405020304" pitchFamily="18" charset="0"/>
              </a:rPr>
              <a:t>rc.d</a:t>
            </a:r>
            <a:r>
              <a:rPr lang="en-US" dirty="0">
                <a:solidFill>
                  <a:srgbClr val="111111"/>
                </a:solidFill>
                <a:latin typeface="Times New Roman" panose="02020603050405020304" pitchFamily="18" charset="0"/>
                <a:cs typeface="Times New Roman" panose="02020603050405020304" pitchFamily="18" charset="0"/>
              </a:rPr>
              <a:t>/rc6.d/</a:t>
            </a:r>
          </a:p>
        </p:txBody>
      </p:sp>
      <p:sp>
        <p:nvSpPr>
          <p:cNvPr id="8" name="Rectangle 7"/>
          <p:cNvSpPr/>
          <p:nvPr/>
        </p:nvSpPr>
        <p:spPr>
          <a:xfrm>
            <a:off x="507077"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(Continued) Linux booting process </a:t>
            </a:r>
            <a:endParaRPr lang="en-IN" sz="2400" b="1" i="1" spc="-20" dirty="0">
              <a:latin typeface="Helvetica" panose="020B0604020202020204" pitchFamily="2" charset="0"/>
              <a:cs typeface="Arial" panose="020B0604020202020204" pitchFamily="34" charset="0"/>
            </a:endParaRPr>
          </a:p>
        </p:txBody>
      </p:sp>
      <p:sp>
        <p:nvSpPr>
          <p:cNvPr id="12" name="Rounded Rectangle 11"/>
          <p:cNvSpPr/>
          <p:nvPr/>
        </p:nvSpPr>
        <p:spPr>
          <a:xfrm>
            <a:off x="6855047" y="5414997"/>
            <a:ext cx="511367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24250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7" name="AutoShape 4" descr="https://static.thegeekstuff.com/wp-content/uploads/2011/02/linux-boot-proces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89987" y="1218736"/>
            <a:ext cx="6229350" cy="4801314"/>
          </a:xfrm>
          <a:prstGeom prst="rect">
            <a:avLst/>
          </a:prstGeom>
        </p:spPr>
        <p:txBody>
          <a:bodyPr wrap="square">
            <a:spAutoFit/>
          </a:body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(Continued) </a:t>
            </a:r>
            <a:r>
              <a:rPr lang="en-US" sz="2400" b="1" dirty="0" err="1">
                <a:solidFill>
                  <a:schemeClr val="tx1">
                    <a:lumMod val="75000"/>
                    <a:lumOff val="25000"/>
                  </a:schemeClr>
                </a:solidFill>
                <a:latin typeface="Times New Roman" panose="02020603050405020304" pitchFamily="18" charset="0"/>
                <a:cs typeface="Times New Roman" panose="02020603050405020304" pitchFamily="18" charset="0"/>
              </a:rPr>
              <a:t>Runlevel</a:t>
            </a: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 programs</a:t>
            </a:r>
            <a:endParaRPr lang="en-US" sz="2400" b="1" i="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endParaRPr lang="en-US" sz="1100" b="1" i="1" dirty="0">
              <a:solidFill>
                <a:srgbClr val="111111"/>
              </a:solidFill>
              <a:latin typeface="Times New Roman" panose="02020603050405020304" pitchFamily="18" charset="0"/>
              <a:cs typeface="Times New Roman" panose="02020603050405020304" pitchFamily="18" charset="0"/>
            </a:endParaRPr>
          </a:p>
          <a:p>
            <a:pPr algn="ctr"/>
            <a:endParaRPr lang="en-US" sz="500" b="1" i="1" dirty="0">
              <a:solidFill>
                <a:srgbClr val="111111"/>
              </a:solidFill>
              <a:latin typeface="Times New Roman" panose="02020603050405020304" pitchFamily="18" charset="0"/>
              <a:cs typeface="Times New Roman" panose="02020603050405020304" pitchFamily="18" charset="0"/>
            </a:endParaRPr>
          </a:p>
          <a:p>
            <a:pPr marL="342900" indent="-342900" algn="just">
              <a:buClr>
                <a:schemeClr val="tx1">
                  <a:lumMod val="75000"/>
                  <a:lumOff val="25000"/>
                </a:schemeClr>
              </a:buClr>
              <a:buFont typeface="Wingdings" panose="05000000000000000000" pitchFamily="2" charset="2"/>
              <a:buChar char="Ø"/>
            </a:pPr>
            <a:r>
              <a:rPr lang="en-US" sz="2200" dirty="0">
                <a:solidFill>
                  <a:srgbClr val="111111"/>
                </a:solidFill>
                <a:latin typeface="Times New Roman" panose="02020603050405020304" pitchFamily="18" charset="0"/>
                <a:cs typeface="Times New Roman" panose="02020603050405020304" pitchFamily="18" charset="0"/>
              </a:rPr>
              <a:t>Please note that there are also symbolic links available for these directory under /</a:t>
            </a:r>
            <a:r>
              <a:rPr lang="en-US" sz="2200" dirty="0" err="1">
                <a:solidFill>
                  <a:srgbClr val="111111"/>
                </a:solidFill>
                <a:latin typeface="Times New Roman" panose="02020603050405020304" pitchFamily="18" charset="0"/>
                <a:cs typeface="Times New Roman" panose="02020603050405020304" pitchFamily="18" charset="0"/>
              </a:rPr>
              <a:t>etc</a:t>
            </a:r>
            <a:r>
              <a:rPr lang="en-US" sz="2200" dirty="0">
                <a:solidFill>
                  <a:srgbClr val="111111"/>
                </a:solidFill>
                <a:latin typeface="Times New Roman" panose="02020603050405020304" pitchFamily="18" charset="0"/>
                <a:cs typeface="Times New Roman" panose="02020603050405020304" pitchFamily="18" charset="0"/>
              </a:rPr>
              <a:t> directly. So, /</a:t>
            </a:r>
            <a:r>
              <a:rPr lang="en-US" sz="2200" dirty="0" err="1">
                <a:solidFill>
                  <a:srgbClr val="111111"/>
                </a:solidFill>
                <a:latin typeface="Times New Roman" panose="02020603050405020304" pitchFamily="18" charset="0"/>
                <a:cs typeface="Times New Roman" panose="02020603050405020304" pitchFamily="18" charset="0"/>
              </a:rPr>
              <a:t>etc</a:t>
            </a:r>
            <a:r>
              <a:rPr lang="en-US" sz="2200" dirty="0">
                <a:solidFill>
                  <a:srgbClr val="111111"/>
                </a:solidFill>
                <a:latin typeface="Times New Roman" panose="02020603050405020304" pitchFamily="18" charset="0"/>
                <a:cs typeface="Times New Roman" panose="02020603050405020304" pitchFamily="18" charset="0"/>
              </a:rPr>
              <a:t>/rc0.d is linked to /</a:t>
            </a:r>
            <a:r>
              <a:rPr lang="en-US" sz="2200" dirty="0" err="1">
                <a:solidFill>
                  <a:srgbClr val="111111"/>
                </a:solidFill>
                <a:latin typeface="Times New Roman" panose="02020603050405020304" pitchFamily="18" charset="0"/>
                <a:cs typeface="Times New Roman" panose="02020603050405020304" pitchFamily="18" charset="0"/>
              </a:rPr>
              <a:t>etc</a:t>
            </a:r>
            <a:r>
              <a:rPr lang="en-US" sz="2200" dirty="0">
                <a:solidFill>
                  <a:srgbClr val="111111"/>
                </a:solidFill>
                <a:latin typeface="Times New Roman" panose="02020603050405020304" pitchFamily="18" charset="0"/>
                <a:cs typeface="Times New Roman" panose="02020603050405020304" pitchFamily="18" charset="0"/>
              </a:rPr>
              <a:t>/</a:t>
            </a:r>
            <a:r>
              <a:rPr lang="en-US" sz="2200" dirty="0" err="1">
                <a:solidFill>
                  <a:srgbClr val="111111"/>
                </a:solidFill>
                <a:latin typeface="Times New Roman" panose="02020603050405020304" pitchFamily="18" charset="0"/>
                <a:cs typeface="Times New Roman" panose="02020603050405020304" pitchFamily="18" charset="0"/>
              </a:rPr>
              <a:t>rc.d</a:t>
            </a:r>
            <a:r>
              <a:rPr lang="en-US" sz="2200" dirty="0">
                <a:solidFill>
                  <a:srgbClr val="111111"/>
                </a:solidFill>
                <a:latin typeface="Times New Roman" panose="02020603050405020304" pitchFamily="18" charset="0"/>
                <a:cs typeface="Times New Roman" panose="02020603050405020304" pitchFamily="18" charset="0"/>
              </a:rPr>
              <a:t>/rc0.d.</a:t>
            </a:r>
          </a:p>
          <a:p>
            <a:pPr marL="342900" indent="-342900" algn="just">
              <a:buClr>
                <a:schemeClr val="tx1">
                  <a:lumMod val="75000"/>
                  <a:lumOff val="25000"/>
                </a:schemeClr>
              </a:buClr>
              <a:buFont typeface="Wingdings" panose="05000000000000000000" pitchFamily="2" charset="2"/>
              <a:buChar char="Ø"/>
            </a:pPr>
            <a:r>
              <a:rPr lang="en-US" sz="2200" dirty="0">
                <a:solidFill>
                  <a:srgbClr val="111111"/>
                </a:solidFill>
                <a:latin typeface="Times New Roman" panose="02020603050405020304" pitchFamily="18" charset="0"/>
                <a:cs typeface="Times New Roman" panose="02020603050405020304" pitchFamily="18" charset="0"/>
              </a:rPr>
              <a:t>Under the /</a:t>
            </a:r>
            <a:r>
              <a:rPr lang="en-US" sz="2200" dirty="0" err="1">
                <a:solidFill>
                  <a:srgbClr val="111111"/>
                </a:solidFill>
                <a:latin typeface="Times New Roman" panose="02020603050405020304" pitchFamily="18" charset="0"/>
                <a:cs typeface="Times New Roman" panose="02020603050405020304" pitchFamily="18" charset="0"/>
              </a:rPr>
              <a:t>etc</a:t>
            </a:r>
            <a:r>
              <a:rPr lang="en-US" sz="2200" dirty="0">
                <a:solidFill>
                  <a:srgbClr val="111111"/>
                </a:solidFill>
                <a:latin typeface="Times New Roman" panose="02020603050405020304" pitchFamily="18" charset="0"/>
                <a:cs typeface="Times New Roman" panose="02020603050405020304" pitchFamily="18" charset="0"/>
              </a:rPr>
              <a:t>/</a:t>
            </a:r>
            <a:r>
              <a:rPr lang="en-US" sz="2200" dirty="0" err="1">
                <a:solidFill>
                  <a:srgbClr val="111111"/>
                </a:solidFill>
                <a:latin typeface="Times New Roman" panose="02020603050405020304" pitchFamily="18" charset="0"/>
                <a:cs typeface="Times New Roman" panose="02020603050405020304" pitchFamily="18" charset="0"/>
              </a:rPr>
              <a:t>rc.d</a:t>
            </a:r>
            <a:r>
              <a:rPr lang="en-US" sz="2200" dirty="0">
                <a:solidFill>
                  <a:srgbClr val="111111"/>
                </a:solidFill>
                <a:latin typeface="Times New Roman" panose="02020603050405020304" pitchFamily="18" charset="0"/>
                <a:cs typeface="Times New Roman" panose="02020603050405020304" pitchFamily="18" charset="0"/>
              </a:rPr>
              <a:t>/</a:t>
            </a:r>
            <a:r>
              <a:rPr lang="en-US" sz="2200" dirty="0" err="1">
                <a:solidFill>
                  <a:srgbClr val="111111"/>
                </a:solidFill>
                <a:latin typeface="Times New Roman" panose="02020603050405020304" pitchFamily="18" charset="0"/>
                <a:cs typeface="Times New Roman" panose="02020603050405020304" pitchFamily="18" charset="0"/>
              </a:rPr>
              <a:t>rc</a:t>
            </a:r>
            <a:r>
              <a:rPr lang="en-US" sz="2200" dirty="0">
                <a:solidFill>
                  <a:srgbClr val="111111"/>
                </a:solidFill>
                <a:latin typeface="Times New Roman" panose="02020603050405020304" pitchFamily="18" charset="0"/>
                <a:cs typeface="Times New Roman" panose="02020603050405020304" pitchFamily="18" charset="0"/>
              </a:rPr>
              <a:t>*.d/ directories, you would see programs that start with S and K.</a:t>
            </a:r>
          </a:p>
          <a:p>
            <a:pPr marL="342900" indent="-342900" algn="just">
              <a:buClr>
                <a:schemeClr val="tx1">
                  <a:lumMod val="75000"/>
                  <a:lumOff val="25000"/>
                </a:schemeClr>
              </a:buClr>
              <a:buFont typeface="Wingdings" panose="05000000000000000000" pitchFamily="2" charset="2"/>
              <a:buChar char="Ø"/>
            </a:pPr>
            <a:r>
              <a:rPr lang="en-US" sz="2200" dirty="0">
                <a:solidFill>
                  <a:srgbClr val="111111"/>
                </a:solidFill>
                <a:latin typeface="Times New Roman" panose="02020603050405020304" pitchFamily="18" charset="0"/>
                <a:cs typeface="Times New Roman" panose="02020603050405020304" pitchFamily="18" charset="0"/>
              </a:rPr>
              <a:t>Programs starts with S are used during startup. S for startup.</a:t>
            </a:r>
          </a:p>
          <a:p>
            <a:pPr marL="342900" indent="-342900" algn="just">
              <a:buClr>
                <a:schemeClr val="tx1">
                  <a:lumMod val="75000"/>
                  <a:lumOff val="25000"/>
                </a:schemeClr>
              </a:buClr>
              <a:buFont typeface="Wingdings" panose="05000000000000000000" pitchFamily="2" charset="2"/>
              <a:buChar char="Ø"/>
            </a:pPr>
            <a:r>
              <a:rPr lang="en-US" sz="2200" dirty="0">
                <a:solidFill>
                  <a:srgbClr val="111111"/>
                </a:solidFill>
                <a:latin typeface="Times New Roman" panose="02020603050405020304" pitchFamily="18" charset="0"/>
                <a:cs typeface="Times New Roman" panose="02020603050405020304" pitchFamily="18" charset="0"/>
              </a:rPr>
              <a:t>Programs starts with K are used during shutdown. K for kill.</a:t>
            </a:r>
          </a:p>
          <a:p>
            <a:pPr marL="342900" indent="-342900" algn="just">
              <a:buClr>
                <a:schemeClr val="tx1">
                  <a:lumMod val="75000"/>
                  <a:lumOff val="25000"/>
                </a:schemeClr>
              </a:buClr>
              <a:buFont typeface="Wingdings" panose="05000000000000000000" pitchFamily="2" charset="2"/>
              <a:buChar char="Ø"/>
            </a:pPr>
            <a:r>
              <a:rPr lang="en-US" sz="2200" dirty="0">
                <a:solidFill>
                  <a:srgbClr val="111111"/>
                </a:solidFill>
                <a:latin typeface="Times New Roman" panose="02020603050405020304" pitchFamily="18" charset="0"/>
                <a:cs typeface="Times New Roman" panose="02020603050405020304" pitchFamily="18" charset="0"/>
              </a:rPr>
              <a:t>There are numbers right next to S and K in the program names. Those are the sequence number in which the programs should be started or killed.</a:t>
            </a:r>
            <a:endParaRPr lang="en-US" sz="2200" b="0" i="0" dirty="0">
              <a:solidFill>
                <a:srgbClr val="111111"/>
              </a:solidFill>
              <a:effectLst/>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duotone>
              <a:schemeClr val="accent3">
                <a:shade val="45000"/>
                <a:satMod val="135000"/>
              </a:schemeClr>
              <a:prstClr val="white"/>
            </a:duotone>
          </a:blip>
          <a:stretch>
            <a:fillRect/>
          </a:stretch>
        </p:blipFill>
        <p:spPr>
          <a:xfrm>
            <a:off x="6815138" y="1228880"/>
            <a:ext cx="5208363" cy="5127469"/>
          </a:xfrm>
          <a:prstGeom prst="rect">
            <a:avLst/>
          </a:prstGeom>
        </p:spPr>
      </p:pic>
      <p:sp>
        <p:nvSpPr>
          <p:cNvPr id="12" name="Rectangle 11"/>
          <p:cNvSpPr/>
          <p:nvPr/>
        </p:nvSpPr>
        <p:spPr>
          <a:xfrm>
            <a:off x="507077"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(Continued) Linux booting process </a:t>
            </a:r>
            <a:endParaRPr lang="en-IN" sz="2400" b="1" i="1" spc="-20" dirty="0">
              <a:latin typeface="Helvetica" panose="020B0604020202020204" pitchFamily="2" charset="0"/>
              <a:cs typeface="Arial" panose="020B0604020202020204" pitchFamily="34" charset="0"/>
            </a:endParaRPr>
          </a:p>
        </p:txBody>
      </p:sp>
      <p:sp>
        <p:nvSpPr>
          <p:cNvPr id="13" name="Rounded Rectangle 12"/>
          <p:cNvSpPr/>
          <p:nvPr/>
        </p:nvSpPr>
        <p:spPr>
          <a:xfrm>
            <a:off x="6855047" y="5414997"/>
            <a:ext cx="511367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371224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F53E79-6E81-1217-9614-203CB5063231}"/>
              </a:ext>
            </a:extLst>
          </p:cNvPr>
          <p:cNvSpPr txBox="1"/>
          <p:nvPr/>
        </p:nvSpPr>
        <p:spPr>
          <a:xfrm>
            <a:off x="462116" y="58846"/>
            <a:ext cx="11267768" cy="6001643"/>
          </a:xfrm>
          <a:prstGeom prst="rect">
            <a:avLst/>
          </a:prstGeom>
          <a:noFill/>
        </p:spPr>
        <p:txBody>
          <a:bodyPr wrap="square">
            <a:spAutoFit/>
          </a:bodyPr>
          <a:lstStyle/>
          <a:p>
            <a:pPr algn="l" fontAlgn="base"/>
            <a:r>
              <a:rPr lang="en-US" sz="2400" b="1" i="0" dirty="0">
                <a:effectLst/>
              </a:rPr>
              <a:t>Shared Memory</a:t>
            </a:r>
            <a:r>
              <a:rPr lang="en-US" sz="2400" b="0" i="0" dirty="0">
                <a:effectLst/>
              </a:rPr>
              <a:t> is the fastest inter-process communication (IPC) method. </a:t>
            </a:r>
          </a:p>
          <a:p>
            <a:pPr algn="l" fontAlgn="base"/>
            <a:endParaRPr lang="en-US" sz="2400" dirty="0"/>
          </a:p>
          <a:p>
            <a:pPr algn="l" fontAlgn="base"/>
            <a:r>
              <a:rPr lang="en-US" sz="2400" b="0" i="0" dirty="0">
                <a:effectLst/>
              </a:rPr>
              <a:t>The operating system maps a memory segment in the address space of several processes so that those processes can read and write in that memory </a:t>
            </a:r>
            <a:r>
              <a:rPr lang="en-US" sz="2400" b="0" i="0" dirty="0" err="1">
                <a:effectLst/>
              </a:rPr>
              <a:t>segment.The</a:t>
            </a:r>
            <a:r>
              <a:rPr lang="en-US" sz="2400" b="0" i="0" dirty="0">
                <a:effectLst/>
              </a:rPr>
              <a:t> overview is as shown below:</a:t>
            </a:r>
          </a:p>
          <a:p>
            <a:pPr algn="l" fontAlgn="base"/>
            <a:endParaRPr lang="en-US" sz="2400" dirty="0"/>
          </a:p>
          <a:p>
            <a:pPr algn="l" fontAlgn="base"/>
            <a:br>
              <a:rPr lang="en-US" sz="2400" b="0" i="0" dirty="0">
                <a:effectLst/>
              </a:rPr>
            </a:br>
            <a:r>
              <a:rPr lang="en-US" sz="2400" b="1" i="0" dirty="0">
                <a:effectLst/>
              </a:rPr>
              <a:t>Two functions</a:t>
            </a:r>
          </a:p>
          <a:p>
            <a:pPr algn="l" fontAlgn="base"/>
            <a:endParaRPr lang="en-US" sz="2400" dirty="0"/>
          </a:p>
          <a:p>
            <a:pPr algn="l" fontAlgn="base"/>
            <a:r>
              <a:rPr lang="en-US" sz="2400" b="0" i="0" dirty="0" err="1">
                <a:effectLst/>
              </a:rPr>
              <a:t>shmget</a:t>
            </a:r>
            <a:r>
              <a:rPr lang="en-US" sz="2400" b="0" i="0" dirty="0">
                <a:effectLst/>
              </a:rPr>
              <a:t>() and </a:t>
            </a:r>
            <a:r>
              <a:rPr lang="en-US" sz="2400" b="0" i="0" dirty="0" err="1">
                <a:effectLst/>
              </a:rPr>
              <a:t>shmat</a:t>
            </a:r>
            <a:r>
              <a:rPr lang="en-US" sz="2400" b="0" i="0" dirty="0">
                <a:effectLst/>
              </a:rPr>
              <a:t>() are used for IPC using shared memory. </a:t>
            </a:r>
          </a:p>
          <a:p>
            <a:pPr algn="l" fontAlgn="base"/>
            <a:endParaRPr lang="en-US" sz="2400" dirty="0"/>
          </a:p>
          <a:p>
            <a:pPr algn="l" fontAlgn="base"/>
            <a:endParaRPr lang="en-US" sz="2400" b="0" i="0" dirty="0">
              <a:effectLst/>
            </a:endParaRPr>
          </a:p>
          <a:p>
            <a:pPr algn="l" fontAlgn="base"/>
            <a:r>
              <a:rPr lang="en-US" sz="2400" b="0" i="0" dirty="0" err="1">
                <a:effectLst/>
              </a:rPr>
              <a:t>shmget</a:t>
            </a:r>
            <a:r>
              <a:rPr lang="en-US" sz="2400" b="0" i="0" dirty="0">
                <a:effectLst/>
              </a:rPr>
              <a:t>() function is used to create the shared memory segment </a:t>
            </a:r>
          </a:p>
          <a:p>
            <a:pPr algn="l" fontAlgn="base"/>
            <a:endParaRPr lang="en-US" sz="2400" dirty="0"/>
          </a:p>
          <a:p>
            <a:pPr algn="l" fontAlgn="base"/>
            <a:r>
              <a:rPr lang="en-US" sz="2400" b="0" i="0" dirty="0" err="1">
                <a:effectLst/>
              </a:rPr>
              <a:t>shmat</a:t>
            </a:r>
            <a:r>
              <a:rPr lang="en-US" sz="2400" b="0" i="0" dirty="0">
                <a:effectLst/>
              </a:rPr>
              <a:t>() function is used to attach the shared segment with the address space of the process.</a:t>
            </a:r>
          </a:p>
        </p:txBody>
      </p:sp>
    </p:spTree>
    <p:extLst>
      <p:ext uri="{BB962C8B-B14F-4D97-AF65-F5344CB8AC3E}">
        <p14:creationId xmlns:p14="http://schemas.microsoft.com/office/powerpoint/2010/main" val="2134309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2C478-1701-EE67-5F34-6DB89318C1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34F89C-2149-126F-70B8-189D020FDF8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5AB0FDB0-2E41-7AE9-4271-B0D5047C9076}"/>
              </a:ext>
            </a:extLst>
          </p:cNvPr>
          <p:cNvSpPr>
            <a:spLocks noGrp="1"/>
          </p:cNvSpPr>
          <p:nvPr>
            <p:ph type="sldNum" sz="quarter" idx="12"/>
          </p:nvPr>
        </p:nvSpPr>
        <p:spPr/>
        <p:txBody>
          <a:bodyPr/>
          <a:lstStyle/>
          <a:p>
            <a:fld id="{EF369875-3547-471E-A8DD-BB6BF69B36A1}" type="slidenum">
              <a:rPr lang="en-IN" smtClean="0"/>
              <a:pPr/>
              <a:t>20</a:t>
            </a:fld>
            <a:endParaRPr lang="en-IN" dirty="0"/>
          </a:p>
        </p:txBody>
      </p:sp>
      <p:sp>
        <p:nvSpPr>
          <p:cNvPr id="6" name="TextBox 5">
            <a:extLst>
              <a:ext uri="{FF2B5EF4-FFF2-40B4-BE49-F238E27FC236}">
                <a16:creationId xmlns:a16="http://schemas.microsoft.com/office/drawing/2014/main" id="{7CF22330-1C13-AACC-2279-6BF458302796}"/>
              </a:ext>
            </a:extLst>
          </p:cNvPr>
          <p:cNvSpPr txBox="1"/>
          <p:nvPr/>
        </p:nvSpPr>
        <p:spPr>
          <a:xfrm>
            <a:off x="342899" y="197858"/>
            <a:ext cx="11562961" cy="4266553"/>
          </a:xfrm>
          <a:prstGeom prst="rect">
            <a:avLst/>
          </a:prstGeom>
          <a:noFill/>
        </p:spPr>
        <p:txBody>
          <a:bodyPr wrap="square">
            <a:spAutoFit/>
          </a:bodyPr>
          <a:lstStyle/>
          <a:p>
            <a:pPr algn="l">
              <a:lnSpc>
                <a:spcPts val="1800"/>
              </a:lnSpc>
              <a:spcAft>
                <a:spcPts val="750"/>
              </a:spcAft>
            </a:pPr>
            <a:r>
              <a:rPr lang="en-US" b="0" i="0" dirty="0">
                <a:solidFill>
                  <a:srgbClr val="001D35"/>
                </a:solidFill>
                <a:effectLst/>
                <a:latin typeface="Google Sans"/>
              </a:rPr>
              <a:t>There are a few possible attacks that can occur during the booting process in Linux, including:</a:t>
            </a:r>
          </a:p>
          <a:p>
            <a:pPr algn="l">
              <a:lnSpc>
                <a:spcPts val="1650"/>
              </a:lnSpc>
              <a:spcBef>
                <a:spcPts val="750"/>
              </a:spcBef>
              <a:spcAft>
                <a:spcPts val="600"/>
              </a:spcAft>
            </a:pPr>
            <a:endParaRPr lang="en-US" b="0" i="0" dirty="0">
              <a:solidFill>
                <a:srgbClr val="001D35"/>
              </a:solidFill>
              <a:effectLst/>
              <a:latin typeface="Google Sans"/>
            </a:endParaRP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Malicious bootloader</a:t>
            </a:r>
            <a:endParaRPr lang="en-US" b="0" i="0" dirty="0">
              <a:solidFill>
                <a:srgbClr val="001D35"/>
              </a:solidFill>
              <a:effectLst/>
              <a:latin typeface="Google Sans"/>
            </a:endParaRPr>
          </a:p>
          <a:p>
            <a:pPr algn="l" fontAlgn="ctr">
              <a:lnSpc>
                <a:spcPts val="1650"/>
              </a:lnSpc>
              <a:spcBef>
                <a:spcPts val="750"/>
              </a:spcBef>
              <a:spcAft>
                <a:spcPts val="600"/>
              </a:spcAft>
              <a:buFont typeface="Arial" panose="020B0604020202020204" pitchFamily="34" charset="0"/>
              <a:buChar char="•"/>
            </a:pPr>
            <a:r>
              <a:rPr lang="en-US" b="0" i="0" dirty="0">
                <a:solidFill>
                  <a:srgbClr val="001D35"/>
                </a:solidFill>
                <a:effectLst/>
                <a:latin typeface="Google Sans"/>
              </a:rPr>
              <a:t>An attacker could replace the device's bootloader with a vulnerable version that has malware. </a:t>
            </a:r>
          </a:p>
          <a:p>
            <a:pPr algn="l">
              <a:lnSpc>
                <a:spcPts val="1650"/>
              </a:lnSpc>
              <a:spcBef>
                <a:spcPts val="750"/>
              </a:spcBef>
              <a:spcAft>
                <a:spcPts val="600"/>
              </a:spcAft>
            </a:pPr>
            <a:endParaRPr lang="en-US" b="0" i="0" dirty="0">
              <a:solidFill>
                <a:srgbClr val="001D35"/>
              </a:solidFill>
              <a:effectLst/>
              <a:latin typeface="Google Sans"/>
            </a:endParaRP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Modifying startup files</a:t>
            </a:r>
            <a:endParaRPr lang="en-US" b="0" i="0" dirty="0">
              <a:solidFill>
                <a:srgbClr val="001D35"/>
              </a:solidFill>
              <a:effectLst/>
              <a:latin typeface="Google Sans"/>
            </a:endParaRPr>
          </a:p>
          <a:p>
            <a:pPr algn="l" fontAlgn="ctr">
              <a:lnSpc>
                <a:spcPts val="1650"/>
              </a:lnSpc>
              <a:spcBef>
                <a:spcPts val="750"/>
              </a:spcBef>
              <a:spcAft>
                <a:spcPts val="600"/>
              </a:spcAft>
              <a:buFont typeface="Arial" panose="020B0604020202020204" pitchFamily="34" charset="0"/>
              <a:buChar char="•"/>
            </a:pPr>
            <a:r>
              <a:rPr lang="en-US" b="0" i="0" dirty="0">
                <a:solidFill>
                  <a:srgbClr val="001D35"/>
                </a:solidFill>
                <a:effectLst/>
                <a:latin typeface="Google Sans"/>
              </a:rPr>
              <a:t>An attacker could insert malicious code into startup files, such as the hidden .</a:t>
            </a:r>
            <a:r>
              <a:rPr lang="en-US" b="0" i="0" dirty="0" err="1">
                <a:solidFill>
                  <a:srgbClr val="001D35"/>
                </a:solidFill>
                <a:effectLst/>
                <a:latin typeface="Google Sans"/>
              </a:rPr>
              <a:t>bashrc</a:t>
            </a:r>
            <a:r>
              <a:rPr lang="en-US" b="0" i="0" dirty="0">
                <a:solidFill>
                  <a:srgbClr val="001D35"/>
                </a:solidFill>
                <a:effectLst/>
                <a:latin typeface="Google Sans"/>
              </a:rPr>
              <a:t> file in a user's home directory. </a:t>
            </a:r>
          </a:p>
          <a:p>
            <a:pPr algn="l">
              <a:lnSpc>
                <a:spcPts val="1650"/>
              </a:lnSpc>
              <a:spcBef>
                <a:spcPts val="750"/>
              </a:spcBef>
              <a:spcAft>
                <a:spcPts val="600"/>
              </a:spcAft>
            </a:pPr>
            <a:endParaRPr lang="en-US" b="0" i="0" dirty="0">
              <a:solidFill>
                <a:srgbClr val="001D35"/>
              </a:solidFill>
              <a:effectLst/>
              <a:latin typeface="Google Sans"/>
            </a:endParaRPr>
          </a:p>
          <a:p>
            <a:pPr algn="l">
              <a:lnSpc>
                <a:spcPts val="1650"/>
              </a:lnSpc>
              <a:spcBef>
                <a:spcPts val="750"/>
              </a:spcBef>
              <a:spcAft>
                <a:spcPts val="1500"/>
              </a:spcAft>
              <a:buFont typeface="Arial" panose="020B0604020202020204" pitchFamily="34" charset="0"/>
              <a:buChar char="•"/>
            </a:pPr>
            <a:r>
              <a:rPr lang="en-US" b="1" i="0" dirty="0">
                <a:solidFill>
                  <a:srgbClr val="001D35"/>
                </a:solidFill>
                <a:effectLst/>
                <a:latin typeface="Google Sans"/>
              </a:rPr>
              <a:t>Cold boot attack</a:t>
            </a:r>
            <a:endParaRPr lang="en-US" b="0" i="0" dirty="0">
              <a:solidFill>
                <a:srgbClr val="001D35"/>
              </a:solidFill>
              <a:effectLst/>
              <a:latin typeface="Google Sans"/>
            </a:endParaRPr>
          </a:p>
          <a:p>
            <a:pPr algn="l">
              <a:lnSpc>
                <a:spcPts val="1650"/>
              </a:lnSpc>
              <a:spcBef>
                <a:spcPts val="750"/>
              </a:spcBef>
              <a:spcAft>
                <a:spcPts val="1500"/>
              </a:spcAft>
              <a:buFont typeface="Arial" panose="020B0604020202020204" pitchFamily="34" charset="0"/>
              <a:buChar char="•"/>
            </a:pPr>
            <a:r>
              <a:rPr lang="en-US" b="0" i="0" dirty="0">
                <a:solidFill>
                  <a:srgbClr val="001D35"/>
                </a:solidFill>
                <a:effectLst/>
                <a:latin typeface="Google Sans"/>
              </a:rPr>
              <a:t>An attacker could forcefully reboot the machine and boot a pre-installed operating system from a USB drive, CD-ROM, or over the network.</a:t>
            </a:r>
          </a:p>
        </p:txBody>
      </p:sp>
    </p:spTree>
    <p:extLst>
      <p:ext uri="{BB962C8B-B14F-4D97-AF65-F5344CB8AC3E}">
        <p14:creationId xmlns:p14="http://schemas.microsoft.com/office/powerpoint/2010/main" val="1853913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A5C61D-9165-8763-27F4-1080357C7AF8}"/>
              </a:ext>
            </a:extLst>
          </p:cNvPr>
          <p:cNvSpPr>
            <a:spLocks noGrp="1"/>
          </p:cNvSpPr>
          <p:nvPr>
            <p:ph type="sldNum" sz="quarter" idx="12"/>
          </p:nvPr>
        </p:nvSpPr>
        <p:spPr/>
        <p:txBody>
          <a:bodyPr/>
          <a:lstStyle/>
          <a:p>
            <a:fld id="{EF369875-3547-471E-A8DD-BB6BF69B36A1}" type="slidenum">
              <a:rPr lang="en-IN" smtClean="0"/>
              <a:pPr/>
              <a:t>21</a:t>
            </a:fld>
            <a:endParaRPr lang="en-IN" dirty="0"/>
          </a:p>
        </p:txBody>
      </p:sp>
      <p:sp>
        <p:nvSpPr>
          <p:cNvPr id="5" name="TextBox 4">
            <a:extLst>
              <a:ext uri="{FF2B5EF4-FFF2-40B4-BE49-F238E27FC236}">
                <a16:creationId xmlns:a16="http://schemas.microsoft.com/office/drawing/2014/main" id="{A1C0E908-E804-94F5-C1EB-6016DB2E4346}"/>
              </a:ext>
            </a:extLst>
          </p:cNvPr>
          <p:cNvSpPr txBox="1"/>
          <p:nvPr/>
        </p:nvSpPr>
        <p:spPr>
          <a:xfrm>
            <a:off x="2143433" y="2595321"/>
            <a:ext cx="8465573" cy="1200329"/>
          </a:xfrm>
          <a:prstGeom prst="rect">
            <a:avLst/>
          </a:prstGeom>
          <a:noFill/>
        </p:spPr>
        <p:txBody>
          <a:bodyPr wrap="square">
            <a:spAutoFit/>
          </a:bodyPr>
          <a:lstStyle/>
          <a:p>
            <a:r>
              <a:rPr lang="en-US" sz="2400" b="1" dirty="0"/>
              <a:t> </a:t>
            </a:r>
            <a:r>
              <a:rPr lang="kn-IN" sz="2400" b="1" dirty="0"/>
              <a:t>ಊಟಕ್ಕೆ ಉಪ್ಪು ಬೆಲೆ, ಮನುಷ್ಯಕ್ಕೆ ಬುದ್ಧಿ ಬೆಲೆ.</a:t>
            </a:r>
            <a:br>
              <a:rPr lang="kn-IN" sz="2400" dirty="0"/>
            </a:br>
            <a:endParaRPr lang="en-IN" sz="2400" dirty="0"/>
          </a:p>
          <a:p>
            <a:r>
              <a:rPr lang="en-IN" sz="2400" dirty="0"/>
              <a:t>Salt gives value to food, Knowledge gives value to a person.</a:t>
            </a:r>
          </a:p>
        </p:txBody>
      </p:sp>
    </p:spTree>
    <p:extLst>
      <p:ext uri="{BB962C8B-B14F-4D97-AF65-F5344CB8AC3E}">
        <p14:creationId xmlns:p14="http://schemas.microsoft.com/office/powerpoint/2010/main" val="32988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017EF2-1E29-C1F6-322B-F521419EA06A}"/>
              </a:ext>
            </a:extLst>
          </p:cNvPr>
          <p:cNvSpPr txBox="1"/>
          <p:nvPr/>
        </p:nvSpPr>
        <p:spPr>
          <a:xfrm>
            <a:off x="707923" y="324465"/>
            <a:ext cx="7620000" cy="1200329"/>
          </a:xfrm>
          <a:prstGeom prst="rect">
            <a:avLst/>
          </a:prstGeom>
          <a:noFill/>
        </p:spPr>
        <p:txBody>
          <a:bodyPr wrap="square" rtlCol="0">
            <a:spAutoFit/>
          </a:bodyPr>
          <a:lstStyle/>
          <a:p>
            <a:r>
              <a:rPr lang="en-US" dirty="0"/>
              <a:t>Commands </a:t>
            </a:r>
          </a:p>
          <a:p>
            <a:endParaRPr lang="en-US" dirty="0"/>
          </a:p>
          <a:p>
            <a:r>
              <a:rPr lang="en-US" dirty="0"/>
              <a:t>ipcs</a:t>
            </a:r>
          </a:p>
          <a:p>
            <a:r>
              <a:rPr lang="en-US" dirty="0" err="1"/>
              <a:t>ipcrm</a:t>
            </a:r>
            <a:endParaRPr lang="en-IN" dirty="0"/>
          </a:p>
        </p:txBody>
      </p:sp>
    </p:spTree>
    <p:extLst>
      <p:ext uri="{BB962C8B-B14F-4D97-AF65-F5344CB8AC3E}">
        <p14:creationId xmlns:p14="http://schemas.microsoft.com/office/powerpoint/2010/main" val="210596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120F17C0-8677-70B0-9620-92D344AD123E}"/>
              </a:ext>
            </a:extLst>
          </p:cNvPr>
          <p:cNvSpPr>
            <a:spLocks noGrp="1" noChangeArrowheads="1"/>
          </p:cNvSpPr>
          <p:nvPr>
            <p:ph type="title"/>
          </p:nvPr>
        </p:nvSpPr>
        <p:spPr>
          <a:xfrm>
            <a:off x="592494" y="339013"/>
            <a:ext cx="8153400" cy="533400"/>
          </a:xfrm>
          <a:noFill/>
          <a:ln/>
        </p:spPr>
        <p:txBody>
          <a:bodyPr>
            <a:normAutofit fontScale="90000"/>
          </a:bodyPr>
          <a:lstStyle/>
          <a:p>
            <a:r>
              <a:rPr lang="en-US" altLang="en-US" dirty="0"/>
              <a:t>IPC  System Calls</a:t>
            </a:r>
          </a:p>
        </p:txBody>
      </p:sp>
      <p:graphicFrame>
        <p:nvGraphicFramePr>
          <p:cNvPr id="8325" name="Group 1157">
            <a:extLst>
              <a:ext uri="{FF2B5EF4-FFF2-40B4-BE49-F238E27FC236}">
                <a16:creationId xmlns:a16="http://schemas.microsoft.com/office/drawing/2014/main" id="{5FE4808B-0FE3-A893-F3F4-07E5128592B8}"/>
              </a:ext>
            </a:extLst>
          </p:cNvPr>
          <p:cNvGraphicFramePr>
            <a:graphicFrameLocks noGrp="1"/>
          </p:cNvGraphicFramePr>
          <p:nvPr>
            <p:extLst>
              <p:ext uri="{D42A27DB-BD31-4B8C-83A1-F6EECF244321}">
                <p14:modId xmlns:p14="http://schemas.microsoft.com/office/powerpoint/2010/main" val="3115857477"/>
              </p:ext>
            </p:extLst>
          </p:nvPr>
        </p:nvGraphicFramePr>
        <p:xfrm>
          <a:off x="2133600" y="1716833"/>
          <a:ext cx="6324600" cy="3596640"/>
        </p:xfrm>
        <a:graphic>
          <a:graphicData uri="http://schemas.openxmlformats.org/drawingml/2006/table">
            <a:tbl>
              <a:tblPr/>
              <a:tblGrid>
                <a:gridCol w="3505200">
                  <a:extLst>
                    <a:ext uri="{9D8B030D-6E8A-4147-A177-3AD203B41FA5}">
                      <a16:colId xmlns:a16="http://schemas.microsoft.com/office/drawing/2014/main" val="1264805799"/>
                    </a:ext>
                  </a:extLst>
                </a:gridCol>
                <a:gridCol w="1371600">
                  <a:extLst>
                    <a:ext uri="{9D8B030D-6E8A-4147-A177-3AD203B41FA5}">
                      <a16:colId xmlns:a16="http://schemas.microsoft.com/office/drawing/2014/main" val="3556120419"/>
                    </a:ext>
                  </a:extLst>
                </a:gridCol>
                <a:gridCol w="1447800">
                  <a:extLst>
                    <a:ext uri="{9D8B030D-6E8A-4147-A177-3AD203B41FA5}">
                      <a16:colId xmlns:a16="http://schemas.microsoft.com/office/drawing/2014/main" val="1342342012"/>
                    </a:ext>
                  </a:extLst>
                </a:gridCol>
              </a:tblGrid>
              <a:tr h="645367">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Functionality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 Message  Queue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Shared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2199271594"/>
                  </a:ext>
                </a:extLst>
              </a:tr>
              <a:tr h="914400">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Allocate IPC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a:ln>
                            <a:noFill/>
                          </a:ln>
                          <a:solidFill>
                            <a:schemeClr val="tx1"/>
                          </a:solidFill>
                          <a:effectLst/>
                          <a:latin typeface="Times New Roman" panose="02020603050405020304" pitchFamily="18" charset="0"/>
                        </a:rPr>
                        <a:t>msgget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a:ln>
                            <a:noFill/>
                          </a:ln>
                          <a:solidFill>
                            <a:schemeClr val="tx1"/>
                          </a:solidFill>
                          <a:effectLst/>
                          <a:latin typeface="Times New Roman" panose="02020603050405020304" pitchFamily="18" charset="0"/>
                        </a:rPr>
                        <a:t>shmget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5879246"/>
                  </a:ext>
                </a:extLst>
              </a:tr>
              <a:tr h="944563">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Access IPC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a:ln>
                            <a:noFill/>
                          </a:ln>
                          <a:solidFill>
                            <a:schemeClr val="tx1"/>
                          </a:solidFill>
                          <a:effectLst/>
                          <a:latin typeface="Times New Roman" panose="02020603050405020304" pitchFamily="18" charset="0"/>
                        </a:rPr>
                        <a:t>msgsnd msgrcv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a:ln>
                            <a:noFill/>
                          </a:ln>
                          <a:solidFill>
                            <a:schemeClr val="tx1"/>
                          </a:solidFill>
                          <a:effectLst/>
                          <a:latin typeface="Times New Roman" panose="02020603050405020304" pitchFamily="18" charset="0"/>
                        </a:rPr>
                        <a:t>shmat shmdt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6287731"/>
                  </a:ext>
                </a:extLst>
              </a:tr>
              <a:tr h="914400">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IPC 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a:ln>
                            <a:noFill/>
                          </a:ln>
                          <a:solidFill>
                            <a:schemeClr val="tx1"/>
                          </a:solidFill>
                          <a:effectLst/>
                          <a:latin typeface="Times New Roman" panose="02020603050405020304" pitchFamily="18" charset="0"/>
                        </a:rPr>
                        <a:t>msgctl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5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accent1"/>
                        </a:buClr>
                        <a:buSzPct val="100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accent1"/>
                        </a:buClr>
                        <a:buSzPct val="100000"/>
                        <a:defRPr sz="2000">
                          <a:solidFill>
                            <a:schemeClr val="tx1"/>
                          </a:solidFill>
                          <a:latin typeface="Times New Roman" panose="02020603050405020304" pitchFamily="18" charset="0"/>
                        </a:defRPr>
                      </a:lvl3pPr>
                      <a:lvl4pPr>
                        <a:spcBef>
                          <a:spcPct val="20000"/>
                        </a:spcBef>
                        <a:buClr>
                          <a:schemeClr val="accent1"/>
                        </a:buClr>
                        <a:buSzPct val="100000"/>
                        <a:defRPr>
                          <a:solidFill>
                            <a:schemeClr val="tx1"/>
                          </a:solidFill>
                          <a:latin typeface="Times New Roman" panose="02020603050405020304" pitchFamily="18" charset="0"/>
                        </a:defRPr>
                      </a:lvl4pPr>
                      <a:lvl5pPr>
                        <a:spcBef>
                          <a:spcPct val="20000"/>
                        </a:spcBef>
                        <a:buClr>
                          <a:schemeClr val="accent1"/>
                        </a:buClr>
                        <a:buSzPct val="100000"/>
                        <a:buFont typeface="Wingdings" panose="05000000000000000000" pitchFamily="2" charset="2"/>
                        <a:defRPr>
                          <a:solidFill>
                            <a:schemeClr val="tx1"/>
                          </a:solidFill>
                          <a:latin typeface="Times New Roman" panose="02020603050405020304" pitchFamily="18" charset="0"/>
                        </a:defRPr>
                      </a:lvl5pPr>
                      <a:lvl6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accent1"/>
                        </a:buClr>
                        <a:buSzPct val="100000"/>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800" b="1" i="1" u="none" strike="noStrike" cap="none" normalizeH="0" baseline="0" dirty="0" err="1">
                          <a:ln>
                            <a:noFill/>
                          </a:ln>
                          <a:solidFill>
                            <a:schemeClr val="tx1"/>
                          </a:solidFill>
                          <a:effectLst/>
                          <a:latin typeface="Times New Roman" panose="02020603050405020304" pitchFamily="18" charset="0"/>
                        </a:rPr>
                        <a:t>shmctl</a:t>
                      </a:r>
                      <a:endParaRPr kumimoji="0" lang="en-US" altLang="en-US" sz="2800" b="1" i="1"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9638460"/>
                  </a:ext>
                </a:extLst>
              </a:tr>
            </a:tbl>
          </a:graphicData>
        </a:graphic>
      </p:graphicFrame>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3EB73C-A2EF-6F5C-D29E-AC82F22CBBB5}"/>
              </a:ext>
            </a:extLst>
          </p:cNvPr>
          <p:cNvSpPr>
            <a:spLocks noGrp="1"/>
          </p:cNvSpPr>
          <p:nvPr>
            <p:ph type="sldNum" sz="quarter" idx="12"/>
          </p:nvPr>
        </p:nvSpPr>
        <p:spPr/>
        <p:txBody>
          <a:bodyPr/>
          <a:lstStyle/>
          <a:p>
            <a:fld id="{EF369875-3547-471E-A8DD-BB6BF69B36A1}" type="slidenum">
              <a:rPr lang="en-IN" smtClean="0"/>
              <a:t>5</a:t>
            </a:fld>
            <a:endParaRPr lang="en-IN" dirty="0"/>
          </a:p>
        </p:txBody>
      </p:sp>
      <p:pic>
        <p:nvPicPr>
          <p:cNvPr id="4" name="Picture 3">
            <a:extLst>
              <a:ext uri="{FF2B5EF4-FFF2-40B4-BE49-F238E27FC236}">
                <a16:creationId xmlns:a16="http://schemas.microsoft.com/office/drawing/2014/main" id="{24483E4B-53CD-DA4C-1002-6B92FB96C1B3}"/>
              </a:ext>
            </a:extLst>
          </p:cNvPr>
          <p:cNvPicPr>
            <a:picLocks noChangeAspect="1"/>
          </p:cNvPicPr>
          <p:nvPr/>
        </p:nvPicPr>
        <p:blipFill>
          <a:blip r:embed="rId2"/>
          <a:stretch>
            <a:fillRect/>
          </a:stretch>
        </p:blipFill>
        <p:spPr>
          <a:xfrm>
            <a:off x="1607519" y="1064368"/>
            <a:ext cx="9271975" cy="4862843"/>
          </a:xfrm>
          <a:prstGeom prst="rect">
            <a:avLst/>
          </a:prstGeom>
        </p:spPr>
      </p:pic>
    </p:spTree>
    <p:extLst>
      <p:ext uri="{BB962C8B-B14F-4D97-AF65-F5344CB8AC3E}">
        <p14:creationId xmlns:p14="http://schemas.microsoft.com/office/powerpoint/2010/main" val="116941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AB7AB9-2BC9-5482-5FC9-22D62913D4C3}"/>
              </a:ext>
            </a:extLst>
          </p:cNvPr>
          <p:cNvSpPr>
            <a:spLocks noGrp="1"/>
          </p:cNvSpPr>
          <p:nvPr>
            <p:ph type="sldNum" sz="quarter" idx="12"/>
          </p:nvPr>
        </p:nvSpPr>
        <p:spPr/>
        <p:txBody>
          <a:bodyPr/>
          <a:lstStyle/>
          <a:p>
            <a:fld id="{EF369875-3547-471E-A8DD-BB6BF69B36A1}" type="slidenum">
              <a:rPr lang="en-IN" smtClean="0"/>
              <a:t>6</a:t>
            </a:fld>
            <a:endParaRPr lang="en-IN" dirty="0"/>
          </a:p>
        </p:txBody>
      </p:sp>
      <p:pic>
        <p:nvPicPr>
          <p:cNvPr id="4" name="Picture 3">
            <a:extLst>
              <a:ext uri="{FF2B5EF4-FFF2-40B4-BE49-F238E27FC236}">
                <a16:creationId xmlns:a16="http://schemas.microsoft.com/office/drawing/2014/main" id="{5DFEF7B8-67B0-92DC-7CA2-A9298CB42ECD}"/>
              </a:ext>
            </a:extLst>
          </p:cNvPr>
          <p:cNvPicPr>
            <a:picLocks noChangeAspect="1"/>
          </p:cNvPicPr>
          <p:nvPr/>
        </p:nvPicPr>
        <p:blipFill>
          <a:blip r:embed="rId2"/>
          <a:stretch>
            <a:fillRect/>
          </a:stretch>
        </p:blipFill>
        <p:spPr>
          <a:xfrm>
            <a:off x="1355930" y="570421"/>
            <a:ext cx="9273970" cy="5717158"/>
          </a:xfrm>
          <a:prstGeom prst="rect">
            <a:avLst/>
          </a:prstGeom>
        </p:spPr>
      </p:pic>
    </p:spTree>
    <p:extLst>
      <p:ext uri="{BB962C8B-B14F-4D97-AF65-F5344CB8AC3E}">
        <p14:creationId xmlns:p14="http://schemas.microsoft.com/office/powerpoint/2010/main" val="91529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DD8C53-ECAA-F937-A5A3-867AC74E65DF}"/>
              </a:ext>
            </a:extLst>
          </p:cNvPr>
          <p:cNvSpPr>
            <a:spLocks noGrp="1"/>
          </p:cNvSpPr>
          <p:nvPr>
            <p:ph type="sldNum" sz="quarter" idx="12"/>
          </p:nvPr>
        </p:nvSpPr>
        <p:spPr/>
        <p:txBody>
          <a:bodyPr/>
          <a:lstStyle/>
          <a:p>
            <a:fld id="{EF369875-3547-471E-A8DD-BB6BF69B36A1}" type="slidenum">
              <a:rPr lang="en-IN" smtClean="0"/>
              <a:t>7</a:t>
            </a:fld>
            <a:endParaRPr lang="en-IN" dirty="0"/>
          </a:p>
        </p:txBody>
      </p:sp>
      <p:sp>
        <p:nvSpPr>
          <p:cNvPr id="4" name="TextBox 3">
            <a:extLst>
              <a:ext uri="{FF2B5EF4-FFF2-40B4-BE49-F238E27FC236}">
                <a16:creationId xmlns:a16="http://schemas.microsoft.com/office/drawing/2014/main" id="{D6D92E9E-C040-299B-781C-0350D74DA461}"/>
              </a:ext>
            </a:extLst>
          </p:cNvPr>
          <p:cNvSpPr txBox="1"/>
          <p:nvPr/>
        </p:nvSpPr>
        <p:spPr>
          <a:xfrm>
            <a:off x="4429709" y="2936424"/>
            <a:ext cx="6097554" cy="369332"/>
          </a:xfrm>
          <a:prstGeom prst="rect">
            <a:avLst/>
          </a:prstGeom>
          <a:noFill/>
        </p:spPr>
        <p:txBody>
          <a:bodyPr wrap="square">
            <a:spAutoFit/>
          </a:bodyPr>
          <a:lstStyle/>
          <a:p>
            <a:r>
              <a:rPr lang="en-US" dirty="0">
                <a:solidFill>
                  <a:srgbClr val="FF0000"/>
                </a:solidFill>
              </a:rPr>
              <a:t>BOOTING OF A COMPUTER SYSTEM</a:t>
            </a:r>
            <a:endParaRPr lang="en-IN" dirty="0">
              <a:solidFill>
                <a:srgbClr val="FF0000"/>
              </a:solidFill>
            </a:endParaRPr>
          </a:p>
        </p:txBody>
      </p:sp>
    </p:spTree>
    <p:extLst>
      <p:ext uri="{BB962C8B-B14F-4D97-AF65-F5344CB8AC3E}">
        <p14:creationId xmlns:p14="http://schemas.microsoft.com/office/powerpoint/2010/main" val="78115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0239F0-CB63-B287-B498-9A038004DD8E}"/>
              </a:ext>
            </a:extLst>
          </p:cNvPr>
          <p:cNvSpPr>
            <a:spLocks noGrp="1"/>
          </p:cNvSpPr>
          <p:nvPr>
            <p:ph type="sldNum" sz="quarter" idx="12"/>
          </p:nvPr>
        </p:nvSpPr>
        <p:spPr/>
        <p:txBody>
          <a:bodyPr/>
          <a:lstStyle/>
          <a:p>
            <a:fld id="{EF369875-3547-471E-A8DD-BB6BF69B36A1}" type="slidenum">
              <a:rPr lang="en-IN" smtClean="0"/>
              <a:t>8</a:t>
            </a:fld>
            <a:endParaRPr lang="en-IN" dirty="0"/>
          </a:p>
        </p:txBody>
      </p:sp>
      <p:sp>
        <p:nvSpPr>
          <p:cNvPr id="4" name="TextBox 3">
            <a:extLst>
              <a:ext uri="{FF2B5EF4-FFF2-40B4-BE49-F238E27FC236}">
                <a16:creationId xmlns:a16="http://schemas.microsoft.com/office/drawing/2014/main" id="{52BEFEA0-E5F3-562D-B426-D3276ED57177}"/>
              </a:ext>
            </a:extLst>
          </p:cNvPr>
          <p:cNvSpPr txBox="1"/>
          <p:nvPr/>
        </p:nvSpPr>
        <p:spPr>
          <a:xfrm>
            <a:off x="436790" y="667354"/>
            <a:ext cx="11270796" cy="4247317"/>
          </a:xfrm>
          <a:prstGeom prst="rect">
            <a:avLst/>
          </a:prstGeom>
          <a:noFill/>
        </p:spPr>
        <p:txBody>
          <a:bodyPr wrap="square">
            <a:spAutoFit/>
          </a:bodyPr>
          <a:lstStyle/>
          <a:p>
            <a:r>
              <a:rPr lang="en-US" dirty="0"/>
              <a:t>WHY IS BOOTING REQUIRED ?</a:t>
            </a:r>
          </a:p>
          <a:p>
            <a:r>
              <a:rPr lang="en-US" dirty="0"/>
              <a:t> Hardware doesn’t know where the operating</a:t>
            </a:r>
          </a:p>
          <a:p>
            <a:r>
              <a:rPr lang="en-US" dirty="0"/>
              <a:t>system resides and how to load it.</a:t>
            </a:r>
          </a:p>
          <a:p>
            <a:endParaRPr lang="en-US" dirty="0"/>
          </a:p>
          <a:p>
            <a:r>
              <a:rPr lang="en-US" dirty="0"/>
              <a:t>Need a special program to do this job – Bootstrap</a:t>
            </a:r>
          </a:p>
          <a:p>
            <a:r>
              <a:rPr lang="en-US" dirty="0"/>
              <a:t>loader.</a:t>
            </a:r>
          </a:p>
          <a:p>
            <a:endParaRPr lang="en-US" dirty="0"/>
          </a:p>
          <a:p>
            <a:r>
              <a:rPr lang="en-US" dirty="0"/>
              <a:t> E.g. BIOS – Boot Input Output System.</a:t>
            </a:r>
          </a:p>
          <a:p>
            <a:endParaRPr lang="en-US" dirty="0"/>
          </a:p>
          <a:p>
            <a:r>
              <a:rPr lang="en-US" dirty="0"/>
              <a:t>Bootstrap loader locates the kernel, loads it into</a:t>
            </a:r>
          </a:p>
          <a:p>
            <a:r>
              <a:rPr lang="en-US" dirty="0"/>
              <a:t>main memory and starts its execution.</a:t>
            </a:r>
          </a:p>
          <a:p>
            <a:endParaRPr lang="en-US" dirty="0"/>
          </a:p>
          <a:p>
            <a:r>
              <a:rPr lang="en-US" dirty="0"/>
              <a:t> In some systems, a simple bootstrap loader fetches</a:t>
            </a:r>
          </a:p>
          <a:p>
            <a:r>
              <a:rPr lang="en-US" dirty="0"/>
              <a:t>a more complex boot program from disk, which in</a:t>
            </a:r>
          </a:p>
          <a:p>
            <a:r>
              <a:rPr lang="en-US" dirty="0"/>
              <a:t>turn loads the kernel.</a:t>
            </a:r>
            <a:endParaRPr lang="en-IN" dirty="0"/>
          </a:p>
        </p:txBody>
      </p:sp>
    </p:spTree>
    <p:extLst>
      <p:ext uri="{BB962C8B-B14F-4D97-AF65-F5344CB8AC3E}">
        <p14:creationId xmlns:p14="http://schemas.microsoft.com/office/powerpoint/2010/main" val="48291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5" name="Rectangle 4"/>
          <p:cNvSpPr/>
          <p:nvPr/>
        </p:nvSpPr>
        <p:spPr>
          <a:xfrm>
            <a:off x="-318050" y="1213357"/>
            <a:ext cx="11190515" cy="461665"/>
          </a:xfrm>
          <a:prstGeom prst="rect">
            <a:avLst/>
          </a:prstGeom>
        </p:spPr>
        <p:txBody>
          <a:bodyPr wrap="square">
            <a:spAutoFit/>
          </a:bodyPr>
          <a:lstStyle/>
          <a:p>
            <a:pPr marL="720000" lvl="6"/>
            <a:r>
              <a:rPr lang="en-US" sz="2400" b="1" dirty="0">
                <a:solidFill>
                  <a:schemeClr val="accent5">
                    <a:lumMod val="50000"/>
                  </a:schemeClr>
                </a:solidFill>
                <a:latin typeface="Times New Roman" panose="02020603050405020304" pitchFamily="18" charset="0"/>
                <a:cs typeface="Times New Roman" panose="02020603050405020304" pitchFamily="18" charset="0"/>
              </a:rPr>
              <a:t>There are six stages of Linux Boot Process (i.e. Startup Sequence)</a:t>
            </a:r>
            <a:endParaRPr lang="en-IN" sz="2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507076" y="361679"/>
            <a:ext cx="10248181" cy="461665"/>
          </a:xfrm>
          <a:prstGeom prst="rect">
            <a:avLst/>
          </a:prstGeom>
        </p:spPr>
        <p:txBody>
          <a:bodyPr wrap="square">
            <a:spAutoFit/>
          </a:bodyPr>
          <a:lstStyle/>
          <a:p>
            <a:pPr marL="12700" fontAlgn="auto">
              <a:spcBef>
                <a:spcPts val="0"/>
              </a:spcBef>
              <a:spcAft>
                <a:spcPts val="0"/>
              </a:spcAft>
              <a:defRPr/>
            </a:pPr>
            <a:r>
              <a:rPr lang="en-US" sz="2400" b="1" spc="-20" dirty="0">
                <a:latin typeface="Helvetica" panose="020B0604020202020204" pitchFamily="2" charset="0"/>
                <a:cs typeface="Arial" panose="020B0604020202020204" pitchFamily="34" charset="0"/>
              </a:rPr>
              <a:t>Linux booting process</a:t>
            </a:r>
            <a:endParaRPr lang="en-IN" sz="2400" b="1" spc="-20" dirty="0">
              <a:latin typeface="Helvetica" panose="020B0604020202020204" pitchFamily="2" charset="0"/>
              <a:cs typeface="Arial" panose="020B0604020202020204" pitchFamily="34" charset="0"/>
            </a:endParaRPr>
          </a:p>
        </p:txBody>
      </p:sp>
      <p:sp>
        <p:nvSpPr>
          <p:cNvPr id="7" name="AutoShape 4" descr="https://static.thegeekstuff.com/wp-content/uploads/2011/02/linux-boot-proces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saturation sat="0"/>
                    </a14:imgEffect>
                  </a14:imgLayer>
                </a14:imgProps>
              </a:ext>
            </a:extLst>
          </a:blip>
          <a:stretch>
            <a:fillRect/>
          </a:stretch>
        </p:blipFill>
        <p:spPr>
          <a:xfrm>
            <a:off x="6225687" y="1569006"/>
            <a:ext cx="5495925" cy="5210524"/>
          </a:xfrm>
          <a:prstGeom prst="rect">
            <a:avLst/>
          </a:prstGeom>
        </p:spPr>
      </p:pic>
      <p:sp>
        <p:nvSpPr>
          <p:cNvPr id="10" name="Rectangle 9"/>
          <p:cNvSpPr/>
          <p:nvPr/>
        </p:nvSpPr>
        <p:spPr>
          <a:xfrm>
            <a:off x="578516" y="1727483"/>
            <a:ext cx="5463423" cy="4916731"/>
          </a:xfrm>
          <a:prstGeom prst="rect">
            <a:avLst/>
          </a:prstGeom>
        </p:spPr>
        <p:txBody>
          <a:bodyPr wrap="square">
            <a:spAutoFit/>
          </a:bodyPr>
          <a:lstStyle/>
          <a:p>
            <a:pPr marL="342900" indent="-342900" algn="just">
              <a:lnSpc>
                <a:spcPct val="150000"/>
              </a:lnSpc>
              <a:buClr>
                <a:schemeClr val="accent5"/>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Press the power button on your system, and after few moments you see the Linux login prompt.</a:t>
            </a:r>
          </a:p>
          <a:p>
            <a:pPr marL="342900" indent="-342900" algn="just">
              <a:lnSpc>
                <a:spcPct val="150000"/>
              </a:lnSpc>
              <a:buClr>
                <a:schemeClr val="accent5"/>
              </a:buClr>
              <a:buFont typeface="Wingdings" panose="05000000000000000000" pitchFamily="2" charset="2"/>
              <a:buChar char="Ø"/>
            </a:pPr>
            <a:endParaRPr lang="en-US" sz="1000" dirty="0">
              <a:solidFill>
                <a:srgbClr val="111111"/>
              </a:solidFill>
              <a:latin typeface="Times New Roman" panose="02020603050405020304" pitchFamily="18" charset="0"/>
              <a:cs typeface="Times New Roman" panose="02020603050405020304" pitchFamily="18" charset="0"/>
            </a:endParaRPr>
          </a:p>
          <a:p>
            <a:pPr marL="342900" indent="-342900" algn="just">
              <a:lnSpc>
                <a:spcPct val="150000"/>
              </a:lnSpc>
              <a:buClr>
                <a:schemeClr val="accent5"/>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Have you ever wondered what happens behind the scenes from the time you press the power button until the Linux login prompt appears?</a:t>
            </a:r>
          </a:p>
          <a:p>
            <a:pPr marL="342900" indent="-342900" algn="just">
              <a:lnSpc>
                <a:spcPct val="150000"/>
              </a:lnSpc>
              <a:buClr>
                <a:schemeClr val="accent5"/>
              </a:buClr>
              <a:buFont typeface="Wingdings" panose="05000000000000000000" pitchFamily="2" charset="2"/>
              <a:buChar char="Ø"/>
            </a:pPr>
            <a:endParaRPr lang="en-US" sz="1000" dirty="0">
              <a:solidFill>
                <a:srgbClr val="111111"/>
              </a:solidFill>
              <a:latin typeface="Times New Roman" panose="02020603050405020304" pitchFamily="18" charset="0"/>
              <a:cs typeface="Times New Roman" panose="02020603050405020304" pitchFamily="18" charset="0"/>
            </a:endParaRPr>
          </a:p>
          <a:p>
            <a:pPr marL="342900" indent="-342900" algn="just">
              <a:lnSpc>
                <a:spcPct val="150000"/>
              </a:lnSpc>
              <a:buClr>
                <a:schemeClr val="accent5"/>
              </a:buClr>
              <a:buFont typeface="Wingdings" panose="05000000000000000000" pitchFamily="2" charset="2"/>
              <a:buChar char="Ø"/>
            </a:pPr>
            <a:r>
              <a:rPr lang="en-US" sz="2100" dirty="0">
                <a:solidFill>
                  <a:srgbClr val="111111"/>
                </a:solidFill>
                <a:latin typeface="Times New Roman" panose="02020603050405020304" pitchFamily="18" charset="0"/>
                <a:cs typeface="Times New Roman" panose="02020603050405020304" pitchFamily="18" charset="0"/>
              </a:rPr>
              <a:t>The six high level stages of a typical Linux boot process.</a:t>
            </a:r>
            <a:endParaRPr lang="en-US" sz="21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739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10749</TotalTime>
  <Words>1773</Words>
  <Application>Microsoft Office PowerPoint</Application>
  <PresentationFormat>Widescreen</PresentationFormat>
  <Paragraphs>193</Paragraphs>
  <Slides>21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Google Sans</vt:lpstr>
      <vt:lpstr>Helvetica</vt:lpstr>
      <vt:lpstr>Times New Roman</vt:lpstr>
      <vt:lpstr>Wingdings</vt:lpstr>
      <vt:lpstr>Office Theme</vt:lpstr>
      <vt:lpstr>PowerPoint Presentation</vt:lpstr>
      <vt:lpstr>PowerPoint Presentation</vt:lpstr>
      <vt:lpstr>PowerPoint Presentation</vt:lpstr>
      <vt:lpstr>IPC  System Calls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Tiwari</dc:creator>
  <cp:lastModifiedBy>Keerthana S [MAHE-MSIS]</cp:lastModifiedBy>
  <cp:revision>983</cp:revision>
  <dcterms:created xsi:type="dcterms:W3CDTF">2018-01-29T06:10:27Z</dcterms:created>
  <dcterms:modified xsi:type="dcterms:W3CDTF">2024-11-12T06:30:32Z</dcterms:modified>
</cp:coreProperties>
</file>