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77" r:id="rId5"/>
    <p:sldId id="258" r:id="rId6"/>
    <p:sldId id="260" r:id="rId7"/>
    <p:sldId id="261" r:id="rId8"/>
    <p:sldId id="262" r:id="rId9"/>
    <p:sldId id="28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3" r:id="rId21"/>
    <p:sldId id="274" r:id="rId22"/>
    <p:sldId id="287" r:id="rId23"/>
    <p:sldId id="278" r:id="rId24"/>
    <p:sldId id="279" r:id="rId25"/>
    <p:sldId id="283" r:id="rId26"/>
    <p:sldId id="282" r:id="rId27"/>
    <p:sldId id="286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6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20919-2375-F745-B774-41C31E06E5EE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E591D-F995-6246-8DB5-6A6B5E5C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discussion</a:t>
            </a:r>
          </a:p>
          <a:p>
            <a:r>
              <a:rPr lang="en-US" baseline="0" dirty="0" smtClean="0"/>
              <a:t>Lots of disagreement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E591D-F995-6246-8DB5-6A6B5E5CA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Meta analyses looks laughably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E591D-F995-6246-8DB5-6A6B5E5CA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r>
              <a:rPr lang="en-US" baseline="0" dirty="0" smtClean="0"/>
              <a:t> of interaction model p=.043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E591D-F995-6246-8DB5-6A6B5E5CA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Meta analyses looks laughably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E591D-F995-6246-8DB5-6A6B5E5CA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D3CB-8DDF-F443-94F6-4F7DD671489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F51E-84D5-2C4C-8C85-19F20A8C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952"/>
            <a:ext cx="7772400" cy="29372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many dirty </a:t>
            </a:r>
            <a:r>
              <a:rPr lang="en-US" dirty="0" smtClean="0"/>
              <a:t>diapers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too many dirty </a:t>
            </a:r>
            <a:r>
              <a:rPr lang="en-US" dirty="0" smtClean="0"/>
              <a:t>diapers:</a:t>
            </a:r>
            <a:br>
              <a:rPr lang="en-US" dirty="0" smtClean="0"/>
            </a:br>
            <a:r>
              <a:rPr lang="en-US" sz="3600" dirty="0" smtClean="0"/>
              <a:t>Assessing the link between GI distress, diet, </a:t>
            </a:r>
            <a:r>
              <a:rPr lang="en-US" sz="3600" dirty="0" err="1" smtClean="0"/>
              <a:t>microbiome</a:t>
            </a:r>
            <a:r>
              <a:rPr lang="en-US" sz="3600" dirty="0" smtClean="0"/>
              <a:t> and Autism; 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100" dirty="0" smtClean="0"/>
              <a:t>Jimmy, eat your veggies so you don</a:t>
            </a:r>
            <a:r>
              <a:rPr lang="uk-UA" sz="3100" dirty="0" smtClean="0"/>
              <a:t>’</a:t>
            </a:r>
            <a:r>
              <a:rPr lang="en-US" sz="3100" dirty="0" smtClean="0"/>
              <a:t>t get Autism.”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Ahmad &amp; Ben</a:t>
            </a:r>
          </a:p>
        </p:txBody>
      </p:sp>
    </p:spTree>
    <p:extLst>
      <p:ext uri="{BB962C8B-B14F-4D97-AF65-F5344CB8AC3E}">
        <p14:creationId xmlns:p14="http://schemas.microsoft.com/office/powerpoint/2010/main" val="408846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GI Composite (</a:t>
            </a:r>
            <a:r>
              <a:rPr lang="en-US" dirty="0" err="1" smtClean="0"/>
              <a:t>wGIC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19915" y="1649716"/>
            <a:ext cx="4455841" cy="4864582"/>
            <a:chOff x="4419916" y="1985500"/>
            <a:chExt cx="3959500" cy="4528798"/>
          </a:xfrm>
        </p:grpSpPr>
        <p:pic>
          <p:nvPicPr>
            <p:cNvPr id="8" name="Picture 7" descr="Screen Shot 2016-08-01 at 4.24.26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85"/>
            <a:stretch/>
          </p:blipFill>
          <p:spPr>
            <a:xfrm>
              <a:off x="4419916" y="1985500"/>
              <a:ext cx="3959500" cy="4528798"/>
            </a:xfrm>
            <a:prstGeom prst="rect">
              <a:avLst/>
            </a:prstGeom>
          </p:spPr>
        </p:pic>
        <p:pic>
          <p:nvPicPr>
            <p:cNvPr id="10" name="Picture 9" descr="Screen Shot 2016-08-01 at 4.24.26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96" t="30805" b="44695"/>
            <a:stretch/>
          </p:blipFill>
          <p:spPr>
            <a:xfrm>
              <a:off x="7372954" y="4379777"/>
              <a:ext cx="609600" cy="110954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" y="1649716"/>
            <a:ext cx="4419914" cy="4864582"/>
            <a:chOff x="1" y="1832230"/>
            <a:chExt cx="4087518" cy="4682068"/>
          </a:xfrm>
        </p:grpSpPr>
        <p:pic>
          <p:nvPicPr>
            <p:cNvPr id="9" name="Picture 8" descr="Screen Shot 2016-08-01 at 4.24.15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580"/>
            <a:stretch/>
          </p:blipFill>
          <p:spPr>
            <a:xfrm>
              <a:off x="1" y="1832230"/>
              <a:ext cx="4087518" cy="4682068"/>
            </a:xfrm>
            <a:prstGeom prst="rect">
              <a:avLst/>
            </a:prstGeom>
          </p:spPr>
        </p:pic>
        <p:pic>
          <p:nvPicPr>
            <p:cNvPr id="12" name="Picture 11" descr="Screen Shot 2016-08-01 at 4.24.15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10" t="32135" b="44791"/>
            <a:stretch/>
          </p:blipFill>
          <p:spPr>
            <a:xfrm>
              <a:off x="963486" y="2219087"/>
              <a:ext cx="604948" cy="1080345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489025" y="1417638"/>
            <a:ext cx="2102153" cy="50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0976" y="1394984"/>
            <a:ext cx="2102153" cy="50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Multivariate 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32100" y="6390823"/>
            <a:ext cx="2554700" cy="43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excluded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GI Composite (</a:t>
            </a:r>
            <a:r>
              <a:rPr lang="en-US" dirty="0" err="1" smtClean="0"/>
              <a:t>wGIC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Screen Shot 2016-08-01 at 4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11" y="1417638"/>
            <a:ext cx="5022867" cy="4844540"/>
          </a:xfrm>
          <a:prstGeom prst="rect">
            <a:avLst/>
          </a:prstGeom>
        </p:spPr>
      </p:pic>
      <p:pic>
        <p:nvPicPr>
          <p:cNvPr id="3" name="Picture 2" descr="Screen Shot 2016-08-01 at 4.56.2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4"/>
          <a:stretch/>
        </p:blipFill>
        <p:spPr>
          <a:xfrm>
            <a:off x="335761" y="1325784"/>
            <a:ext cx="8496201" cy="3123543"/>
          </a:xfrm>
          <a:prstGeom prst="rect">
            <a:avLst/>
          </a:prstGeom>
        </p:spPr>
      </p:pic>
      <p:pic>
        <p:nvPicPr>
          <p:cNvPr id="8" name="Picture 7" descr="Screen Shot 2016-08-01 at 4.58.3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9" t="30864" b="42861"/>
          <a:stretch/>
        </p:blipFill>
        <p:spPr>
          <a:xfrm>
            <a:off x="160580" y="260039"/>
            <a:ext cx="823769" cy="1051146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04916" y="1562120"/>
            <a:ext cx="2749019" cy="5123231"/>
            <a:chOff x="104916" y="1562120"/>
            <a:chExt cx="2749019" cy="5123231"/>
          </a:xfrm>
        </p:grpSpPr>
        <p:pic>
          <p:nvPicPr>
            <p:cNvPr id="4" name="Picture 3" descr="Screen Shot 2016-08-01 at 4.58.38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518"/>
            <a:stretch/>
          </p:blipFill>
          <p:spPr>
            <a:xfrm>
              <a:off x="104916" y="2861298"/>
              <a:ext cx="2749019" cy="38240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675238" y="1562120"/>
              <a:ext cx="1920277" cy="112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 Distinct ASD intercept (p=.003)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92278" y="1562120"/>
            <a:ext cx="2831273" cy="5123067"/>
            <a:chOff x="2992278" y="1562120"/>
            <a:chExt cx="2831273" cy="5123067"/>
          </a:xfrm>
        </p:grpSpPr>
        <p:pic>
          <p:nvPicPr>
            <p:cNvPr id="6" name="Picture 5" descr="Screen Shot 2016-08-01 at 4.58.4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278" y="2857500"/>
              <a:ext cx="2831273" cy="382768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630508" y="1562120"/>
              <a:ext cx="1920277" cy="112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difference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51378" y="1562120"/>
            <a:ext cx="2895182" cy="5123231"/>
            <a:chOff x="5951378" y="1562120"/>
            <a:chExt cx="2895182" cy="5123231"/>
          </a:xfrm>
        </p:grpSpPr>
        <p:pic>
          <p:nvPicPr>
            <p:cNvPr id="7" name="Picture 6" descr="Screen Shot 2016-08-01 at 4.58.55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378" y="2861298"/>
              <a:ext cx="2895182" cy="38240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6515239" y="1562120"/>
              <a:ext cx="1920277" cy="112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difference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60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GI Composite (</a:t>
            </a:r>
            <a:r>
              <a:rPr lang="en-US" dirty="0" err="1" smtClean="0"/>
              <a:t>wGIC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0921" y="1532922"/>
            <a:ext cx="2554700" cy="11387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included</a:t>
            </a:r>
            <a:endParaRPr lang="en-US" dirty="0"/>
          </a:p>
        </p:txBody>
      </p:sp>
      <p:pic>
        <p:nvPicPr>
          <p:cNvPr id="5" name="Picture 4" descr="Screen Shot 2016-08-01 at 5.2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169550"/>
            <a:ext cx="3835400" cy="2984500"/>
          </a:xfrm>
          <a:prstGeom prst="rect">
            <a:avLst/>
          </a:prstGeom>
        </p:spPr>
      </p:pic>
      <p:pic>
        <p:nvPicPr>
          <p:cNvPr id="6" name="Picture 5" descr="Screen Shot 2016-08-01 at 5.16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4" y="1665825"/>
            <a:ext cx="4453120" cy="4856162"/>
          </a:xfrm>
          <a:prstGeom prst="rect">
            <a:avLst/>
          </a:prstGeom>
        </p:spPr>
      </p:pic>
      <p:pic>
        <p:nvPicPr>
          <p:cNvPr id="7" name="Picture 6" descr="Screen Shot 2016-08-01 at 4.58.3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9" t="30864" b="42861"/>
          <a:stretch/>
        </p:blipFill>
        <p:spPr>
          <a:xfrm>
            <a:off x="4408680" y="5470841"/>
            <a:ext cx="823769" cy="105114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2604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841"/>
            <a:ext cx="8229600" cy="1143000"/>
          </a:xfrm>
        </p:spPr>
        <p:txBody>
          <a:bodyPr/>
          <a:lstStyle/>
          <a:p>
            <a:r>
              <a:rPr lang="en-US" dirty="0" smtClean="0"/>
              <a:t>GI Variables: CSBS controlled</a:t>
            </a:r>
            <a:endParaRPr lang="en-US" dirty="0"/>
          </a:p>
        </p:txBody>
      </p:sp>
      <p:pic>
        <p:nvPicPr>
          <p:cNvPr id="4" name="Picture 3" descr="Screen Shot 2016-08-01 at 5.5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240"/>
            <a:ext cx="4744442" cy="5597759"/>
          </a:xfrm>
          <a:prstGeom prst="rect">
            <a:avLst/>
          </a:prstGeom>
        </p:spPr>
      </p:pic>
      <p:pic>
        <p:nvPicPr>
          <p:cNvPr id="5" name="Picture 4" descr="Screen Shot 2016-08-01 at 5.55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7744"/>
            <a:ext cx="952500" cy="14859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2496307" y="4442878"/>
            <a:ext cx="1518221" cy="418674"/>
          </a:xfrm>
          <a:prstGeom prst="borderCallout1">
            <a:avLst>
              <a:gd name="adj1" fmla="val 18750"/>
              <a:gd name="adj2" fmla="val 104167"/>
              <a:gd name="adj3" fmla="val -439682"/>
              <a:gd name="adj4" fmla="val 1164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 Risk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9025" y="1417638"/>
            <a:ext cx="2102153" cy="50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0976" y="1394984"/>
            <a:ext cx="2102153" cy="50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Multivariate Model</a:t>
            </a:r>
            <a:endParaRPr lang="en-US" dirty="0"/>
          </a:p>
        </p:txBody>
      </p:sp>
      <p:pic>
        <p:nvPicPr>
          <p:cNvPr id="9" name="Picture 8" descr="Screen Shot 2016-08-01 at 5.50.5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8" b="32879"/>
          <a:stretch/>
        </p:blipFill>
        <p:spPr>
          <a:xfrm>
            <a:off x="4554665" y="2003397"/>
            <a:ext cx="4467896" cy="801290"/>
          </a:xfrm>
          <a:prstGeom prst="rect">
            <a:avLst/>
          </a:prstGeom>
        </p:spPr>
      </p:pic>
      <p:pic>
        <p:nvPicPr>
          <p:cNvPr id="10" name="Picture 9" descr="Screen Shot 2016-08-01 at 5.51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40" y="2819286"/>
            <a:ext cx="4371021" cy="38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Feed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Choices</a:t>
            </a:r>
          </a:p>
          <a:p>
            <a:r>
              <a:rPr lang="en-US" dirty="0" smtClean="0"/>
              <a:t>GI distress</a:t>
            </a:r>
          </a:p>
          <a:p>
            <a:r>
              <a:rPr lang="en-US" dirty="0" smtClean="0"/>
              <a:t>Refusal/Fussiness </a:t>
            </a:r>
          </a:p>
          <a:p>
            <a:r>
              <a:rPr lang="en-US" dirty="0" smtClean="0"/>
              <a:t>Mealtime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1 at 6.0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647922"/>
            <a:ext cx="6541459" cy="6210078"/>
          </a:xfrm>
          <a:prstGeom prst="rect">
            <a:avLst/>
          </a:prstGeom>
        </p:spPr>
      </p:pic>
      <p:pic>
        <p:nvPicPr>
          <p:cNvPr id="5" name="Picture 4" descr="Screen Shot 2016-08-01 at 6.0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10" y="3387928"/>
            <a:ext cx="1282700" cy="186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3797"/>
            <a:ext cx="8229600" cy="861356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/>
              <a:t> </a:t>
            </a:r>
            <a:r>
              <a:rPr lang="en-US" dirty="0" smtClean="0"/>
              <a:t>Screening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29196" y="5274132"/>
            <a:ext cx="1518221" cy="418674"/>
          </a:xfrm>
          <a:prstGeom prst="borderCallout1">
            <a:avLst>
              <a:gd name="adj1" fmla="val 18750"/>
              <a:gd name="adj2" fmla="val 104167"/>
              <a:gd name="adj3" fmla="val -439682"/>
              <a:gd name="adj4" fmla="val 1164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Model</a:t>
            </a:r>
            <a:endParaRPr lang="en-US" dirty="0"/>
          </a:p>
        </p:txBody>
      </p:sp>
      <p:pic>
        <p:nvPicPr>
          <p:cNvPr id="4" name="Picture 3" descr="Screen Shot 2016-08-01 at 6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7638"/>
            <a:ext cx="4676082" cy="5440362"/>
          </a:xfrm>
          <a:prstGeom prst="rect">
            <a:avLst/>
          </a:prstGeom>
        </p:spPr>
      </p:pic>
      <p:pic>
        <p:nvPicPr>
          <p:cNvPr id="5" name="Picture 4" descr="Screen Shot 2016-08-01 at 6.0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8719"/>
            <a:ext cx="1206500" cy="1841500"/>
          </a:xfrm>
          <a:prstGeom prst="rect">
            <a:avLst/>
          </a:prstGeom>
        </p:spPr>
      </p:pic>
      <p:pic>
        <p:nvPicPr>
          <p:cNvPr id="6" name="Picture 5" descr="Screen Shot 2016-08-01 at 6.04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977853"/>
            <a:ext cx="4049199" cy="3440998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816930" y="6045089"/>
            <a:ext cx="1518221" cy="418674"/>
          </a:xfrm>
          <a:prstGeom prst="borderCallout1">
            <a:avLst>
              <a:gd name="adj1" fmla="val -9146"/>
              <a:gd name="adj2" fmla="val 44552"/>
              <a:gd name="adj3" fmla="val -213026"/>
              <a:gd name="adj4" fmla="val -272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1 at 6.13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/>
        </p:blipFill>
        <p:spPr>
          <a:xfrm>
            <a:off x="3153228" y="0"/>
            <a:ext cx="5926903" cy="6858000"/>
          </a:xfrm>
          <a:prstGeom prst="rect">
            <a:avLst/>
          </a:prstGeom>
        </p:spPr>
      </p:pic>
      <p:pic>
        <p:nvPicPr>
          <p:cNvPr id="5" name="Picture 4" descr="Screen Shot 2016-08-01 at 6.13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38" t="28220" b="49641"/>
          <a:stretch/>
        </p:blipFill>
        <p:spPr>
          <a:xfrm>
            <a:off x="1459828" y="2087692"/>
            <a:ext cx="1182461" cy="1918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Feed Survey: CSBS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4938" y="4248383"/>
            <a:ext cx="1985366" cy="481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1459828" y="5373523"/>
            <a:ext cx="1518221" cy="418674"/>
          </a:xfrm>
          <a:prstGeom prst="borderCallout1">
            <a:avLst>
              <a:gd name="adj1" fmla="val -9146"/>
              <a:gd name="adj2" fmla="val 44552"/>
              <a:gd name="adj3" fmla="val -386353"/>
              <a:gd name="adj4" fmla="val 1543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2x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Feed Survey: CSBS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7024" y="1257046"/>
            <a:ext cx="3386802" cy="918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Multivariate</a:t>
            </a:r>
          </a:p>
          <a:p>
            <a:pPr algn="ctr"/>
            <a:r>
              <a:rPr lang="en-US" dirty="0" smtClean="0"/>
              <a:t>Backward Selection</a:t>
            </a:r>
            <a:endParaRPr lang="en-US" dirty="0"/>
          </a:p>
        </p:txBody>
      </p:sp>
      <p:pic>
        <p:nvPicPr>
          <p:cNvPr id="3" name="Picture 2" descr="Screen Shot 2016-08-01 at 6.24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3857"/>
            <a:ext cx="4281963" cy="1532615"/>
          </a:xfrm>
          <a:prstGeom prst="rect">
            <a:avLst/>
          </a:prstGeom>
        </p:spPr>
      </p:pic>
      <p:pic>
        <p:nvPicPr>
          <p:cNvPr id="7" name="Picture 6" descr="Screen Shot 2016-08-01 at 6.27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12" y="2539241"/>
            <a:ext cx="4848543" cy="41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Feed Survey: CSBS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7024" y="1257046"/>
            <a:ext cx="3386802" cy="918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Multivariate</a:t>
            </a:r>
          </a:p>
          <a:p>
            <a:pPr algn="ctr"/>
            <a:r>
              <a:rPr lang="en-US" dirty="0" smtClean="0"/>
              <a:t>Backward Selection</a:t>
            </a:r>
            <a:endParaRPr lang="en-US" dirty="0"/>
          </a:p>
        </p:txBody>
      </p:sp>
      <p:pic>
        <p:nvPicPr>
          <p:cNvPr id="5" name="Picture 4" descr="Screen Shot 2016-08-01 at 6.2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0" y="2438050"/>
            <a:ext cx="5144069" cy="4419950"/>
          </a:xfrm>
          <a:prstGeom prst="rect">
            <a:avLst/>
          </a:prstGeom>
        </p:spPr>
      </p:pic>
      <p:pic>
        <p:nvPicPr>
          <p:cNvPr id="8" name="Picture 7" descr="Screen Shot 2016-08-01 at 6.2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649"/>
            <a:ext cx="3999930" cy="10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GI Issues (9-91%)</a:t>
            </a:r>
            <a:r>
              <a:rPr lang="is-IS" dirty="0" smtClean="0"/>
              <a:t>…huh?</a:t>
            </a:r>
            <a:endParaRPr lang="en-US" dirty="0"/>
          </a:p>
        </p:txBody>
      </p:sp>
      <p:pic>
        <p:nvPicPr>
          <p:cNvPr id="6" name="Picture 5" descr="Screen Shot 2016-08-02 at 2.01.5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0"/>
          <a:stretch/>
        </p:blipFill>
        <p:spPr>
          <a:xfrm>
            <a:off x="816496" y="1417638"/>
            <a:ext cx="7228164" cy="2724753"/>
          </a:xfrm>
          <a:prstGeom prst="rect">
            <a:avLst/>
          </a:prstGeom>
        </p:spPr>
      </p:pic>
      <p:pic>
        <p:nvPicPr>
          <p:cNvPr id="7" name="Picture 6" descr="Screen Shot 2016-08-02 at 2.02.3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9"/>
          <a:stretch/>
        </p:blipFill>
        <p:spPr>
          <a:xfrm>
            <a:off x="816496" y="4522354"/>
            <a:ext cx="7071044" cy="2093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9112" y="3432726"/>
            <a:ext cx="17388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s-IS" sz="5400" dirty="0" smtClean="0"/>
              <a:t>…</a:t>
            </a:r>
            <a:endParaRPr lang="en-US" sz="5400" dirty="0"/>
          </a:p>
        </p:txBody>
      </p:sp>
      <p:sp>
        <p:nvSpPr>
          <p:cNvPr id="9" name="Rectangle 8"/>
          <p:cNvSpPr/>
          <p:nvPr/>
        </p:nvSpPr>
        <p:spPr>
          <a:xfrm>
            <a:off x="1926973" y="1766511"/>
            <a:ext cx="1036479" cy="5985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26973" y="2775759"/>
            <a:ext cx="1036479" cy="6569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26973" y="4522354"/>
            <a:ext cx="1036479" cy="1252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26973" y="5775014"/>
            <a:ext cx="1036479" cy="8410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68583" y="6431443"/>
            <a:ext cx="24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Buie</a:t>
            </a:r>
            <a:r>
              <a:rPr lang="en-US" dirty="0" smtClean="0"/>
              <a:t>, 2010, Pediatrics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Feed Survey: CSBS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581" y="3987106"/>
            <a:ext cx="3386802" cy="918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Minimal Multivariate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Screen Shot 2016-08-01 at 6.2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5" y="1359528"/>
            <a:ext cx="5793827" cy="1106686"/>
          </a:xfrm>
          <a:prstGeom prst="rect">
            <a:avLst/>
          </a:prstGeom>
        </p:spPr>
      </p:pic>
      <p:pic>
        <p:nvPicPr>
          <p:cNvPr id="5" name="Picture 4" descr="Screen Shot 2016-08-01 at 6.28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314" y="2466214"/>
            <a:ext cx="5011140" cy="43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2"/>
            <a:ext cx="8229600" cy="12513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, GI </a:t>
            </a:r>
            <a:br>
              <a:rPr lang="en-US" dirty="0" smtClean="0"/>
            </a:br>
            <a:r>
              <a:rPr lang="en-US" dirty="0" smtClean="0"/>
              <a:t>and Vegetables Diversity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372289"/>
            <a:ext cx="8229600" cy="1288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Zimmer et al, 2012, J. Autism Dev. &amp; Disorder</a:t>
            </a:r>
          </a:p>
          <a:p>
            <a:r>
              <a:rPr lang="en-US" dirty="0" err="1"/>
              <a:t>Albenberg</a:t>
            </a:r>
            <a:r>
              <a:rPr lang="en-US" dirty="0"/>
              <a:t>, 2014, </a:t>
            </a:r>
            <a:r>
              <a:rPr lang="en-US" dirty="0" smtClean="0"/>
              <a:t>Gastroenterology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Food Diversity </a:t>
            </a:r>
            <a:r>
              <a:rPr lang="en-US" dirty="0" smtClean="0">
                <a:sym typeface="Wingdings"/>
              </a:rPr>
              <a:t> Nutrient Diversity  </a:t>
            </a:r>
            <a:r>
              <a:rPr lang="en-US" dirty="0" err="1" smtClean="0">
                <a:sym typeface="Wingdings"/>
              </a:rPr>
              <a:t>Microbiome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Diversity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048" y="2740055"/>
            <a:ext cx="8229600" cy="1644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American Gut </a:t>
            </a:r>
            <a:r>
              <a:rPr lang="en-US" dirty="0" err="1" smtClean="0"/>
              <a:t>Microbiome</a:t>
            </a:r>
            <a:r>
              <a:rPr lang="en-US" dirty="0"/>
              <a:t> </a:t>
            </a:r>
            <a:r>
              <a:rPr lang="en-US" dirty="0" smtClean="0"/>
              <a:t>Project (unpublished)</a:t>
            </a:r>
          </a:p>
          <a:p>
            <a:endParaRPr lang="en-US" dirty="0"/>
          </a:p>
          <a:p>
            <a:pPr algn="ctr"/>
            <a:r>
              <a:rPr lang="en-US" dirty="0" smtClean="0"/>
              <a:t>Vegetable Diversity</a:t>
            </a:r>
          </a:p>
          <a:p>
            <a:pPr algn="ctr"/>
            <a:r>
              <a:rPr lang="en-US" dirty="0" smtClean="0">
                <a:sym typeface="Wingdings"/>
              </a:rPr>
              <a:t></a:t>
            </a:r>
          </a:p>
          <a:p>
            <a:pPr algn="ctr"/>
            <a:r>
              <a:rPr lang="en-US" dirty="0" err="1" smtClean="0">
                <a:sym typeface="Wingdings"/>
              </a:rPr>
              <a:t>Microbiome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Diversity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830" y="4459874"/>
            <a:ext cx="8211818" cy="2352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Oriach</a:t>
            </a:r>
            <a:r>
              <a:rPr lang="en-US" dirty="0" smtClean="0"/>
              <a:t>, 2016, Clinical Nutrients Experiments:  Veggies may be </a:t>
            </a:r>
            <a:r>
              <a:rPr lang="en-US" dirty="0" err="1" smtClean="0"/>
              <a:t>neuro</a:t>
            </a:r>
            <a:r>
              <a:rPr lang="en-US" dirty="0"/>
              <a:t>-</a:t>
            </a:r>
            <a:r>
              <a:rPr lang="en-US" dirty="0" smtClean="0"/>
              <a:t>therapeutics </a:t>
            </a:r>
          </a:p>
          <a:p>
            <a:pPr algn="ctr"/>
            <a:endParaRPr lang="en-US" dirty="0"/>
          </a:p>
          <a:p>
            <a:r>
              <a:rPr lang="en-US" dirty="0" smtClean="0"/>
              <a:t>Veggie Diet Decrease </a:t>
            </a:r>
            <a:r>
              <a:rPr lang="en-US" dirty="0" err="1" smtClean="0"/>
              <a:t>Pathobiots</a:t>
            </a:r>
            <a:r>
              <a:rPr lang="en-US" dirty="0" smtClean="0"/>
              <a:t> [Glick-Bauer,2014,Nutrients ]</a:t>
            </a:r>
          </a:p>
          <a:p>
            <a:r>
              <a:rPr lang="en-US" dirty="0" smtClean="0"/>
              <a:t>Dec: B. </a:t>
            </a:r>
            <a:r>
              <a:rPr lang="en-US" dirty="0" err="1" smtClean="0"/>
              <a:t>fragelis</a:t>
            </a:r>
            <a:r>
              <a:rPr lang="en-US" dirty="0" smtClean="0"/>
              <a:t> [Ferrocino,2015,PlosOne], Clostridium [Matijasic,2014,Euro J. Nutrition]</a:t>
            </a:r>
          </a:p>
          <a:p>
            <a:r>
              <a:rPr lang="en-US" dirty="0" err="1" smtClean="0"/>
              <a:t>Inc</a:t>
            </a:r>
            <a:r>
              <a:rPr lang="en-US" dirty="0" smtClean="0"/>
              <a:t>: B. </a:t>
            </a:r>
            <a:r>
              <a:rPr lang="en-US" dirty="0" err="1" smtClean="0"/>
              <a:t>prevotella</a:t>
            </a:r>
            <a:r>
              <a:rPr lang="en-US" dirty="0" smtClean="0"/>
              <a:t>, B. </a:t>
            </a:r>
            <a:r>
              <a:rPr lang="en-US" dirty="0" err="1" smtClean="0"/>
              <a:t>thetaiotaomicron</a:t>
            </a:r>
            <a:r>
              <a:rPr lang="en-US" dirty="0" smtClean="0"/>
              <a:t>, C. </a:t>
            </a:r>
            <a:r>
              <a:rPr lang="en-US" dirty="0" err="1" smtClean="0"/>
              <a:t>clostridioforme</a:t>
            </a:r>
            <a:r>
              <a:rPr lang="en-US" dirty="0" smtClean="0"/>
              <a:t> &amp; F. </a:t>
            </a:r>
            <a:r>
              <a:rPr lang="en-US" dirty="0" err="1" smtClean="0"/>
              <a:t>prausnitzi</a:t>
            </a:r>
            <a:r>
              <a:rPr lang="en-US" dirty="0" smtClean="0"/>
              <a:t> [</a:t>
            </a:r>
            <a:r>
              <a:rPr lang="en-US" dirty="0"/>
              <a:t>Matijasic,</a:t>
            </a:r>
            <a:r>
              <a:rPr lang="en-US" dirty="0" smtClean="0"/>
              <a:t>2014]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Bacteroides</a:t>
            </a:r>
            <a:r>
              <a:rPr lang="en-US" dirty="0" smtClean="0"/>
              <a:t>, C = Clostridium, F = </a:t>
            </a:r>
            <a:r>
              <a:rPr lang="en-US" dirty="0" err="1" smtClean="0"/>
              <a:t>Faecalibacterium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69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2"/>
            <a:ext cx="8229600" cy="125133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, GI </a:t>
            </a:r>
            <a:br>
              <a:rPr lang="en-US" dirty="0" smtClean="0"/>
            </a:br>
            <a:r>
              <a:rPr lang="en-US" dirty="0" smtClean="0"/>
              <a:t>and Vegetables Diversity</a:t>
            </a:r>
            <a:endParaRPr lang="en-US" dirty="0"/>
          </a:p>
        </p:txBody>
      </p:sp>
      <p:pic>
        <p:nvPicPr>
          <p:cNvPr id="6" name="Picture 5" descr="image (1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6365" r="2610" b="5359"/>
          <a:stretch/>
        </p:blipFill>
        <p:spPr>
          <a:xfrm>
            <a:off x="971290" y="1841384"/>
            <a:ext cx="7193671" cy="40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7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br>
              <a:rPr lang="en-US" dirty="0" smtClean="0"/>
            </a:br>
            <a:r>
              <a:rPr lang="en-US" dirty="0" err="1" smtClean="0"/>
              <a:t>Univariate</a:t>
            </a:r>
            <a:r>
              <a:rPr lang="en-US" dirty="0" smtClean="0"/>
              <a:t> Screening</a:t>
            </a:r>
            <a:endParaRPr lang="en-US" dirty="0"/>
          </a:p>
        </p:txBody>
      </p:sp>
      <p:pic>
        <p:nvPicPr>
          <p:cNvPr id="4" name="Picture 3" descr="Screen Shot 2016-08-02 at 3.4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21"/>
          <a:stretch/>
        </p:blipFill>
        <p:spPr>
          <a:xfrm rot="5400000">
            <a:off x="2256414" y="757913"/>
            <a:ext cx="5503326" cy="6421514"/>
          </a:xfrm>
          <a:prstGeom prst="rect">
            <a:avLst/>
          </a:prstGeom>
        </p:spPr>
      </p:pic>
      <p:pic>
        <p:nvPicPr>
          <p:cNvPr id="5" name="Picture 4" descr="Screen Shot 2016-08-02 at 3.4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8" t="17579" b="57715"/>
          <a:stretch/>
        </p:blipFill>
        <p:spPr>
          <a:xfrm>
            <a:off x="457200" y="3951619"/>
            <a:ext cx="1118173" cy="20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7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br>
              <a:rPr lang="en-US" dirty="0" smtClean="0"/>
            </a:br>
            <a:r>
              <a:rPr lang="en-US" dirty="0" smtClean="0"/>
              <a:t>Multivariate Model</a:t>
            </a:r>
            <a:endParaRPr lang="en-US" dirty="0"/>
          </a:p>
        </p:txBody>
      </p:sp>
      <p:pic>
        <p:nvPicPr>
          <p:cNvPr id="3" name="Picture 2" descr="Screen Shot 2016-08-02 at 3.49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8"/>
          <a:stretch/>
        </p:blipFill>
        <p:spPr>
          <a:xfrm rot="5400000">
            <a:off x="3027900" y="828087"/>
            <a:ext cx="5445159" cy="6223000"/>
          </a:xfrm>
          <a:prstGeom prst="rect">
            <a:avLst/>
          </a:prstGeom>
        </p:spPr>
      </p:pic>
      <p:pic>
        <p:nvPicPr>
          <p:cNvPr id="6" name="Picture 5" descr="Screen Shot 2016-08-02 at 3.49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1" t="19604" b="56701"/>
          <a:stretch/>
        </p:blipFill>
        <p:spPr>
          <a:xfrm>
            <a:off x="271771" y="3868803"/>
            <a:ext cx="1124867" cy="21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7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br>
              <a:rPr lang="en-US" dirty="0" smtClean="0"/>
            </a:br>
            <a:r>
              <a:rPr lang="en-US" dirty="0" smtClean="0"/>
              <a:t>Multivariate Model</a:t>
            </a:r>
            <a:endParaRPr lang="en-US" dirty="0"/>
          </a:p>
        </p:txBody>
      </p:sp>
      <p:pic>
        <p:nvPicPr>
          <p:cNvPr id="4" name="Picture 3" descr="Screen Shot 2016-08-02 at 5.03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4"/>
          <a:stretch/>
        </p:blipFill>
        <p:spPr>
          <a:xfrm rot="5400000">
            <a:off x="2909842" y="813621"/>
            <a:ext cx="5640994" cy="6447769"/>
          </a:xfrm>
          <a:prstGeom prst="rect">
            <a:avLst/>
          </a:prstGeom>
        </p:spPr>
      </p:pic>
      <p:pic>
        <p:nvPicPr>
          <p:cNvPr id="7" name="Picture 6" descr="Screen Shot 2016-08-02 at 5.03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3" t="18640" b="59008"/>
          <a:stretch/>
        </p:blipFill>
        <p:spPr>
          <a:xfrm>
            <a:off x="457200" y="3197236"/>
            <a:ext cx="1338389" cy="20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7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br>
              <a:rPr lang="en-US" dirty="0" smtClean="0"/>
            </a:br>
            <a:r>
              <a:rPr lang="en-US" dirty="0" err="1" smtClean="0"/>
              <a:t>Univariate</a:t>
            </a:r>
            <a:r>
              <a:rPr lang="en-US" dirty="0" smtClean="0"/>
              <a:t> Screening + Veg. control</a:t>
            </a:r>
            <a:endParaRPr lang="en-US" dirty="0"/>
          </a:p>
        </p:txBody>
      </p:sp>
      <p:pic>
        <p:nvPicPr>
          <p:cNvPr id="3" name="Picture 2" descr="Screen Shot 2016-08-02 at 5.0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1427" y="768560"/>
            <a:ext cx="5566926" cy="6463820"/>
          </a:xfrm>
          <a:prstGeom prst="rect">
            <a:avLst/>
          </a:prstGeom>
        </p:spPr>
      </p:pic>
      <p:pic>
        <p:nvPicPr>
          <p:cNvPr id="4" name="Picture 3" descr="Screen Shot 2016-08-02 at 5.1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" y="3593681"/>
            <a:ext cx="1471132" cy="19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7" y="0"/>
            <a:ext cx="8817363" cy="1080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r>
              <a:rPr lang="en-US" sz="3100" dirty="0" smtClean="0"/>
              <a:t>WITH Binary Veggie</a:t>
            </a:r>
            <a:endParaRPr lang="en-US" sz="3100" dirty="0"/>
          </a:p>
        </p:txBody>
      </p:sp>
      <p:pic>
        <p:nvPicPr>
          <p:cNvPr id="5" name="Picture 4" descr="Screen Shot 2016-08-03 at 10.20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956" y="792505"/>
            <a:ext cx="4388042" cy="5075953"/>
          </a:xfrm>
          <a:prstGeom prst="rect">
            <a:avLst/>
          </a:prstGeom>
        </p:spPr>
      </p:pic>
      <p:pic>
        <p:nvPicPr>
          <p:cNvPr id="6" name="Picture 5" descr="Screen Shot 2016-08-03 at 10.2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20" y="4140203"/>
            <a:ext cx="1092200" cy="1384300"/>
          </a:xfrm>
          <a:prstGeom prst="rect">
            <a:avLst/>
          </a:prstGeom>
        </p:spPr>
      </p:pic>
      <p:pic>
        <p:nvPicPr>
          <p:cNvPr id="7" name="Picture 6" descr="Screen Shot 2016-08-03 at 10.21.5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16" y="1452616"/>
            <a:ext cx="4180584" cy="4768177"/>
          </a:xfrm>
          <a:prstGeom prst="rect">
            <a:avLst/>
          </a:prstGeom>
        </p:spPr>
      </p:pic>
      <p:pic>
        <p:nvPicPr>
          <p:cNvPr id="8" name="Picture 7" descr="Screen Shot 2016-08-03 at 10.21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01" y="4503880"/>
            <a:ext cx="1028700" cy="1562100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3957470" y="6065980"/>
            <a:ext cx="2011892" cy="418674"/>
          </a:xfrm>
          <a:prstGeom prst="borderCallout1">
            <a:avLst>
              <a:gd name="adj1" fmla="val -9146"/>
              <a:gd name="adj2" fmla="val 44552"/>
              <a:gd name="adj3" fmla="val -711341"/>
              <a:gd name="adj4" fmla="val 109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1.5x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2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7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and Veggie Diversity: </a:t>
            </a:r>
            <a:br>
              <a:rPr lang="en-US" dirty="0" smtClean="0"/>
            </a:br>
            <a:r>
              <a:rPr lang="en-US" dirty="0" err="1" smtClean="0"/>
              <a:t>Univariate</a:t>
            </a:r>
            <a:r>
              <a:rPr lang="en-US" dirty="0" smtClean="0"/>
              <a:t> Screening + CSBS control</a:t>
            </a:r>
            <a:endParaRPr lang="en-US" dirty="0"/>
          </a:p>
        </p:txBody>
      </p:sp>
      <p:pic>
        <p:nvPicPr>
          <p:cNvPr id="3" name="Picture 2" descr="Screen Shot 2016-08-02 at 5.0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7817" y="853433"/>
            <a:ext cx="5488484" cy="6215633"/>
          </a:xfrm>
          <a:prstGeom prst="rect">
            <a:avLst/>
          </a:prstGeom>
        </p:spPr>
      </p:pic>
      <p:pic>
        <p:nvPicPr>
          <p:cNvPr id="6" name="Picture 5" descr="Screen Shot 2016-08-02 at 5.1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47618"/>
            <a:ext cx="1367585" cy="19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9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813480"/>
            <a:ext cx="9144000" cy="4602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McElhanon</a:t>
            </a:r>
            <a:r>
              <a:rPr lang="en-US" dirty="0"/>
              <a:t>, 2014, Pediatrics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49"/>
            <a:ext cx="8229600" cy="688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ASD GI Issues: Meta Analysis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6974" y="2170954"/>
            <a:ext cx="8235198" cy="2851189"/>
            <a:chOff x="43795" y="2754914"/>
            <a:chExt cx="9021240" cy="3120591"/>
          </a:xfrm>
        </p:grpSpPr>
        <p:pic>
          <p:nvPicPr>
            <p:cNvPr id="5" name="Picture 4" descr="Screen Shot 2016-08-02 at 2.34.0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716" y="2754914"/>
              <a:ext cx="6656319" cy="3120591"/>
            </a:xfrm>
            <a:prstGeom prst="rect">
              <a:avLst/>
            </a:prstGeom>
          </p:spPr>
        </p:pic>
        <p:pic>
          <p:nvPicPr>
            <p:cNvPr id="12" name="Picture 11" descr="Screen Shot 2016-08-02 at 3.12.06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63"/>
            <a:stretch/>
          </p:blipFill>
          <p:spPr>
            <a:xfrm>
              <a:off x="43795" y="2863012"/>
              <a:ext cx="2554700" cy="243835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799341" y="813480"/>
            <a:ext cx="6082831" cy="1474266"/>
            <a:chOff x="1397907" y="1879354"/>
            <a:chExt cx="6082831" cy="1474266"/>
          </a:xfrm>
        </p:grpSpPr>
        <p:pic>
          <p:nvPicPr>
            <p:cNvPr id="16" name="Picture 15" descr="Screen Shot 2016-08-02 at 2.33.51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331"/>
            <a:stretch/>
          </p:blipFill>
          <p:spPr>
            <a:xfrm>
              <a:off x="1397907" y="1879354"/>
              <a:ext cx="6082831" cy="587920"/>
            </a:xfrm>
            <a:prstGeom prst="rect">
              <a:avLst/>
            </a:prstGeom>
          </p:spPr>
        </p:pic>
        <p:pic>
          <p:nvPicPr>
            <p:cNvPr id="17" name="Picture 16" descr="Screen Shot 2016-08-02 at 2.33.51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86"/>
            <a:stretch/>
          </p:blipFill>
          <p:spPr>
            <a:xfrm>
              <a:off x="1397907" y="2467274"/>
              <a:ext cx="6082831" cy="88634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0" y="5022143"/>
            <a:ext cx="9144000" cy="1865060"/>
            <a:chOff x="0" y="5022143"/>
            <a:chExt cx="9144000" cy="1865060"/>
          </a:xfrm>
        </p:grpSpPr>
        <p:sp>
          <p:nvSpPr>
            <p:cNvPr id="20" name="Rectangle 19"/>
            <p:cNvSpPr/>
            <p:nvPr/>
          </p:nvSpPr>
          <p:spPr>
            <a:xfrm>
              <a:off x="0" y="5022143"/>
              <a:ext cx="9144000" cy="18650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Chandler, 2013</a:t>
              </a:r>
            </a:p>
            <a:p>
              <a:r>
                <a:rPr lang="en-US" dirty="0" smtClean="0"/>
                <a:t>J. Autism Dev. </a:t>
              </a:r>
            </a:p>
            <a:p>
              <a:r>
                <a:rPr lang="en-US" dirty="0" smtClean="0"/>
                <a:t>Disorder</a:t>
              </a:r>
            </a:p>
            <a:p>
              <a:endParaRPr lang="en-US" dirty="0"/>
            </a:p>
          </p:txBody>
        </p:sp>
        <p:pic>
          <p:nvPicPr>
            <p:cNvPr id="21" name="Picture 20" descr="Screen Shot 2016-08-02 at 3.40.06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729" y="5817667"/>
              <a:ext cx="6257071" cy="1040333"/>
            </a:xfrm>
            <a:prstGeom prst="rect">
              <a:avLst/>
            </a:prstGeom>
          </p:spPr>
        </p:pic>
        <p:pic>
          <p:nvPicPr>
            <p:cNvPr id="22" name="Picture 21" descr="Screen Shot 2016-08-02 at 3.46.24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077" y="5114357"/>
              <a:ext cx="5190575" cy="720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03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81948"/>
              </p:ext>
            </p:extLst>
          </p:nvPr>
        </p:nvGraphicFramePr>
        <p:xfrm>
          <a:off x="1286016" y="1257169"/>
          <a:ext cx="6344476" cy="448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119"/>
                <a:gridCol w="1586119"/>
                <a:gridCol w="1586119"/>
                <a:gridCol w="1586119"/>
              </a:tblGrid>
              <a:tr h="660396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Size (ASD/TD)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</a:t>
                      </a:r>
                      <a:r>
                        <a:rPr lang="en-US" baseline="0" dirty="0" smtClean="0"/>
                        <a:t> Age in months (</a:t>
                      </a:r>
                      <a:r>
                        <a:rPr lang="en-US" baseline="0" dirty="0" smtClean="0"/>
                        <a:t>ASD/TD)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Mean                    SD                         Range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96/449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51/53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24-144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412/43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121/242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118/336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58/22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84/72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45/35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36-192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51/147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116/120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44/38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91/90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43/43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589/163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99/106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12-216</a:t>
                      </a:r>
                      <a:endParaRPr lang="en-US" dirty="0"/>
                    </a:p>
                  </a:txBody>
                  <a:tcPr/>
                </a:tc>
              </a:tr>
              <a:tr h="382610">
                <a:tc>
                  <a:txBody>
                    <a:bodyPr/>
                    <a:lstStyle/>
                    <a:p>
                      <a:r>
                        <a:rPr lang="en-US" dirty="0" smtClean="0"/>
                        <a:t>57/56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82/102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48/48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12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994"/>
            <a:ext cx="8229600" cy="7007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Microbiome</a:t>
            </a:r>
            <a:r>
              <a:rPr lang="en-US" dirty="0" smtClean="0"/>
              <a:t> in ASD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" y="832165"/>
            <a:ext cx="8856687" cy="3039449"/>
            <a:chOff x="1" y="832165"/>
            <a:chExt cx="8856687" cy="3039449"/>
          </a:xfrm>
        </p:grpSpPr>
        <p:pic>
          <p:nvPicPr>
            <p:cNvPr id="5" name="Picture 4" descr="Screen Shot 2016-08-02 at 3.17.4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935871"/>
              <a:ext cx="8399488" cy="29357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" y="832165"/>
              <a:ext cx="3678768" cy="5985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Gut </a:t>
              </a:r>
              <a:r>
                <a:rPr lang="en-US" sz="2000" dirty="0" err="1" smtClean="0"/>
                <a:t>Microbiome</a:t>
              </a:r>
              <a:r>
                <a:rPr lang="en-US" sz="2000" dirty="0" smtClean="0"/>
                <a:t> Metabolites</a:t>
              </a:r>
            </a:p>
            <a:p>
              <a:pPr algn="ctr"/>
              <a:r>
                <a:rPr lang="en-US" sz="1400" dirty="0" smtClean="0"/>
                <a:t>(Ming, 2012, J. Proteome Research)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37876" y="3871614"/>
            <a:ext cx="4741020" cy="2871075"/>
            <a:chOff x="1" y="3986924"/>
            <a:chExt cx="4741020" cy="2871075"/>
          </a:xfrm>
        </p:grpSpPr>
        <p:pic>
          <p:nvPicPr>
            <p:cNvPr id="8" name="Picture 7" descr="Screen Shot 2016-08-02 at 3.29.39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496571"/>
              <a:ext cx="4741020" cy="236142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83932" y="3986924"/>
              <a:ext cx="3678768" cy="5985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Anti-</a:t>
              </a:r>
              <a:r>
                <a:rPr lang="en-US" sz="2000" dirty="0" err="1" smtClean="0"/>
                <a:t>Purinergic</a:t>
              </a:r>
              <a:r>
                <a:rPr lang="en-US" sz="2000" dirty="0" smtClean="0"/>
                <a:t> Therapy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Naviaux</a:t>
              </a:r>
              <a:r>
                <a:rPr lang="en-US" sz="1400" dirty="0" smtClean="0"/>
                <a:t>, 2014, Nature)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5943" y="3871614"/>
            <a:ext cx="4470538" cy="2807630"/>
            <a:chOff x="145943" y="3871614"/>
            <a:chExt cx="4470538" cy="2807630"/>
          </a:xfrm>
        </p:grpSpPr>
        <p:sp>
          <p:nvSpPr>
            <p:cNvPr id="13" name="Rectangle 12"/>
            <p:cNvSpPr/>
            <p:nvPr/>
          </p:nvSpPr>
          <p:spPr>
            <a:xfrm>
              <a:off x="689542" y="3871614"/>
              <a:ext cx="3678768" cy="5985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Disbiosis</a:t>
              </a:r>
              <a:r>
                <a:rPr lang="en-US" sz="2000" dirty="0" smtClean="0"/>
                <a:t> in MIA model</a:t>
              </a:r>
            </a:p>
            <a:p>
              <a:pPr algn="ctr"/>
              <a:r>
                <a:rPr lang="en-US" sz="1400" dirty="0" smtClean="0"/>
                <a:t>(Hsiao, 2013, Cell)</a:t>
              </a:r>
              <a:endParaRPr lang="en-US" sz="1400" dirty="0"/>
            </a:p>
          </p:txBody>
        </p:sp>
        <p:pic>
          <p:nvPicPr>
            <p:cNvPr id="14" name="Picture 13" descr="Screen Shot 2016-08-02 at 3.32.22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0" r="21918" b="9700"/>
            <a:stretch/>
          </p:blipFill>
          <p:spPr>
            <a:xfrm>
              <a:off x="561492" y="4872602"/>
              <a:ext cx="4054989" cy="134668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 rot="16200000">
              <a:off x="-592680" y="5527177"/>
              <a:ext cx="1890690" cy="413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Poly(</a:t>
              </a:r>
              <a:r>
                <a:rPr lang="en-US" dirty="0"/>
                <a:t>I</a:t>
              </a:r>
              <a:r>
                <a:rPr lang="en-US" dirty="0" smtClean="0"/>
                <a:t>:C) |  Saline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65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479 Subjects (Final </a:t>
            </a:r>
            <a:r>
              <a:rPr lang="en-US" dirty="0" err="1" smtClean="0"/>
              <a:t>Dx</a:t>
            </a:r>
            <a:r>
              <a:rPr lang="en-US" dirty="0" smtClean="0"/>
              <a:t> &lt; 29mo)</a:t>
            </a:r>
          </a:p>
          <a:p>
            <a:pPr lvl="1"/>
            <a:r>
              <a:rPr lang="en-US" dirty="0" smtClean="0"/>
              <a:t>293 ASD</a:t>
            </a:r>
          </a:p>
          <a:p>
            <a:pPr lvl="1"/>
            <a:r>
              <a:rPr lang="en-US" dirty="0" smtClean="0"/>
              <a:t>186 TD</a:t>
            </a:r>
          </a:p>
          <a:p>
            <a:r>
              <a:rPr lang="en-US" dirty="0" smtClean="0"/>
              <a:t>Completed Feeding Survey</a:t>
            </a:r>
          </a:p>
          <a:p>
            <a:r>
              <a:rPr lang="en-US" dirty="0" smtClean="0"/>
              <a:t>Age split: young, middle, old</a:t>
            </a:r>
            <a:endParaRPr lang="en-US" dirty="0"/>
          </a:p>
        </p:txBody>
      </p:sp>
      <p:pic>
        <p:nvPicPr>
          <p:cNvPr id="4" name="Picture 3" descr="Screen Shot 2016-08-01 at 3.5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82" y="4556751"/>
            <a:ext cx="3824871" cy="9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 Composite (GIC)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Q27: Constipation</a:t>
            </a:r>
          </a:p>
          <a:p>
            <a:r>
              <a:rPr lang="en-US" dirty="0" smtClean="0"/>
              <a:t>Q28: Diarrhea</a:t>
            </a:r>
          </a:p>
          <a:p>
            <a:r>
              <a:rPr lang="en-US" dirty="0" smtClean="0"/>
              <a:t>Q29: Gas</a:t>
            </a:r>
          </a:p>
          <a:p>
            <a:r>
              <a:rPr lang="en-US" dirty="0" smtClean="0"/>
              <a:t>Q30: Bloating</a:t>
            </a:r>
          </a:p>
          <a:p>
            <a:r>
              <a:rPr lang="en-US" dirty="0" smtClean="0"/>
              <a:t>Q31: Abdominal Pain</a:t>
            </a:r>
          </a:p>
          <a:p>
            <a:r>
              <a:rPr lang="en-US" dirty="0" smtClean="0"/>
              <a:t>Q32: Belch</a:t>
            </a:r>
          </a:p>
          <a:p>
            <a:r>
              <a:rPr lang="en-US" dirty="0" smtClean="0"/>
              <a:t>Q33: Stool Impact</a:t>
            </a:r>
          </a:p>
          <a:p>
            <a:r>
              <a:rPr lang="en-US" dirty="0" smtClean="0"/>
              <a:t>Q34: Reflux (excluded)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2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Unweighted</a:t>
            </a:r>
            <a:r>
              <a:rPr lang="en-US" dirty="0" smtClean="0"/>
              <a:t> GI Composite (</a:t>
            </a:r>
            <a:r>
              <a:rPr lang="en-US" dirty="0" err="1" smtClean="0"/>
              <a:t>uGIC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6-08-01 at 4.0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10797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41925" y="1562120"/>
            <a:ext cx="2786904" cy="5216284"/>
            <a:chOff x="241925" y="1562120"/>
            <a:chExt cx="2786904" cy="5216284"/>
          </a:xfrm>
        </p:grpSpPr>
        <p:grpSp>
          <p:nvGrpSpPr>
            <p:cNvPr id="29" name="Group 28"/>
            <p:cNvGrpSpPr/>
            <p:nvPr/>
          </p:nvGrpSpPr>
          <p:grpSpPr>
            <a:xfrm>
              <a:off x="241925" y="2872461"/>
              <a:ext cx="2786904" cy="3905943"/>
              <a:chOff x="241925" y="2872461"/>
              <a:chExt cx="2786904" cy="3905943"/>
            </a:xfrm>
          </p:grpSpPr>
          <p:pic>
            <p:nvPicPr>
              <p:cNvPr id="5" name="Picture 4" descr="Screen Shot 2016-08-01 at 4.05.00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925" y="3899625"/>
                <a:ext cx="2786904" cy="28787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Oval 8"/>
              <p:cNvSpPr/>
              <p:nvPr/>
            </p:nvSpPr>
            <p:spPr>
              <a:xfrm>
                <a:off x="675238" y="2872461"/>
                <a:ext cx="1920277" cy="65008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9" idx="4"/>
                <a:endCxn id="5" idx="0"/>
              </p:cNvCxnSpPr>
              <p:nvPr/>
            </p:nvCxnSpPr>
            <p:spPr>
              <a:xfrm>
                <a:off x="1635377" y="3522542"/>
                <a:ext cx="0" cy="37708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675238" y="1562120"/>
              <a:ext cx="1920277" cy="11241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 Distinct ASD intercept (p=.05)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39871" y="1380247"/>
            <a:ext cx="3367305" cy="5398157"/>
            <a:chOff x="5639871" y="1380247"/>
            <a:chExt cx="3367305" cy="5398157"/>
          </a:xfrm>
        </p:grpSpPr>
        <p:grpSp>
          <p:nvGrpSpPr>
            <p:cNvPr id="31" name="Group 30"/>
            <p:cNvGrpSpPr/>
            <p:nvPr/>
          </p:nvGrpSpPr>
          <p:grpSpPr>
            <a:xfrm>
              <a:off x="5639871" y="2358438"/>
              <a:ext cx="3367305" cy="4419966"/>
              <a:chOff x="5639871" y="2358438"/>
              <a:chExt cx="3367305" cy="4419966"/>
            </a:xfrm>
          </p:grpSpPr>
          <p:pic>
            <p:nvPicPr>
              <p:cNvPr id="8" name="Picture 7" descr="Screen Shot 2016-08-01 at 4.05.20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5164" y="3899625"/>
                <a:ext cx="2702012" cy="28787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Oval 22"/>
              <p:cNvSpPr/>
              <p:nvPr/>
            </p:nvSpPr>
            <p:spPr>
              <a:xfrm>
                <a:off x="5639871" y="2358438"/>
                <a:ext cx="2706533" cy="1438663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3" idx="4"/>
                <a:endCxn id="8" idx="0"/>
              </p:cNvCxnSpPr>
              <p:nvPr/>
            </p:nvCxnSpPr>
            <p:spPr>
              <a:xfrm>
                <a:off x="6993138" y="3797101"/>
                <a:ext cx="663032" cy="1025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5883109" y="1380247"/>
              <a:ext cx="2463296" cy="149221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 Distinct ASD intercept</a:t>
              </a:r>
            </a:p>
            <a:p>
              <a:pPr algn="ctr"/>
              <a:r>
                <a:rPr lang="en-US" dirty="0" smtClean="0"/>
                <a:t>* Significant ASD x Age interaction</a:t>
              </a:r>
            </a:p>
            <a:p>
              <a:pPr algn="ctr"/>
              <a:r>
                <a:rPr lang="en-US" dirty="0" smtClean="0"/>
                <a:t>(p=0.048)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27496" y="1417638"/>
            <a:ext cx="3235744" cy="5360766"/>
            <a:chOff x="2827496" y="1417638"/>
            <a:chExt cx="3235744" cy="5360766"/>
          </a:xfrm>
        </p:grpSpPr>
        <p:grpSp>
          <p:nvGrpSpPr>
            <p:cNvPr id="30" name="Group 29"/>
            <p:cNvGrpSpPr/>
            <p:nvPr/>
          </p:nvGrpSpPr>
          <p:grpSpPr>
            <a:xfrm>
              <a:off x="2827496" y="2872461"/>
              <a:ext cx="3235744" cy="3905943"/>
              <a:chOff x="2827496" y="2872461"/>
              <a:chExt cx="3235744" cy="3905943"/>
            </a:xfrm>
          </p:grpSpPr>
          <p:pic>
            <p:nvPicPr>
              <p:cNvPr id="6" name="Picture 5" descr="Screen Shot 2016-08-01 at 4.05.10 PM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6236" y="3899625"/>
                <a:ext cx="2747004" cy="28787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Oval 20"/>
              <p:cNvSpPr/>
              <p:nvPr/>
            </p:nvSpPr>
            <p:spPr>
              <a:xfrm>
                <a:off x="2827496" y="2872461"/>
                <a:ext cx="2812375" cy="755910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  <a:endCxn id="6" idx="0"/>
              </p:cNvCxnSpPr>
              <p:nvPr/>
            </p:nvCxnSpPr>
            <p:spPr>
              <a:xfrm>
                <a:off x="4233684" y="3628371"/>
                <a:ext cx="456054" cy="2712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3133088" y="1417638"/>
              <a:ext cx="2201191" cy="13367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Difference</a:t>
              </a:r>
              <a:endParaRPr lang="en-US" dirty="0"/>
            </a:p>
          </p:txBody>
        </p:sp>
      </p:grpSp>
      <p:pic>
        <p:nvPicPr>
          <p:cNvPr id="38" name="Picture 37" descr="Screen Shot 2016-08-01 at 4.28.5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3" y="1225342"/>
            <a:ext cx="5300973" cy="51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813480"/>
            <a:ext cx="9144000" cy="4602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McElhanon</a:t>
            </a:r>
            <a:r>
              <a:rPr lang="en-US" dirty="0"/>
              <a:t>, 2014, Pediatrics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49"/>
            <a:ext cx="8229600" cy="688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ASD GI Issues: Meta Analysis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5501" y="2170954"/>
            <a:ext cx="7986671" cy="2851189"/>
            <a:chOff x="316044" y="2754914"/>
            <a:chExt cx="8748991" cy="3120591"/>
          </a:xfrm>
        </p:grpSpPr>
        <p:pic>
          <p:nvPicPr>
            <p:cNvPr id="5" name="Picture 4" descr="Screen Shot 2016-08-02 at 2.34.0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716" y="2754914"/>
              <a:ext cx="6656319" cy="3120591"/>
            </a:xfrm>
            <a:prstGeom prst="rect">
              <a:avLst/>
            </a:prstGeom>
          </p:spPr>
        </p:pic>
        <p:pic>
          <p:nvPicPr>
            <p:cNvPr id="12" name="Picture 11" descr="Screen Shot 2016-08-02 at 3.12.06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63"/>
            <a:stretch/>
          </p:blipFill>
          <p:spPr>
            <a:xfrm>
              <a:off x="316044" y="2863012"/>
              <a:ext cx="2282451" cy="243835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88307" y="3211842"/>
              <a:ext cx="773709" cy="277386"/>
            </a:xfrm>
            <a:prstGeom prst="rect">
              <a:avLst/>
            </a:prstGeom>
            <a:noFill/>
            <a:ln w="38100" cmpd="sng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99341" y="813480"/>
            <a:ext cx="6082831" cy="1474266"/>
            <a:chOff x="1397907" y="1879354"/>
            <a:chExt cx="6082831" cy="1474266"/>
          </a:xfrm>
        </p:grpSpPr>
        <p:pic>
          <p:nvPicPr>
            <p:cNvPr id="16" name="Picture 15" descr="Screen Shot 2016-08-02 at 2.33.51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331"/>
            <a:stretch/>
          </p:blipFill>
          <p:spPr>
            <a:xfrm>
              <a:off x="1397907" y="1879354"/>
              <a:ext cx="6082831" cy="587920"/>
            </a:xfrm>
            <a:prstGeom prst="rect">
              <a:avLst/>
            </a:prstGeom>
          </p:spPr>
        </p:pic>
        <p:pic>
          <p:nvPicPr>
            <p:cNvPr id="17" name="Picture 16" descr="Screen Shot 2016-08-02 at 2.33.51 P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86"/>
            <a:stretch/>
          </p:blipFill>
          <p:spPr>
            <a:xfrm>
              <a:off x="1397907" y="2467274"/>
              <a:ext cx="6082831" cy="8863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0" y="5022143"/>
            <a:ext cx="9144000" cy="1865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Chandler, 2013</a:t>
            </a:r>
          </a:p>
          <a:p>
            <a:r>
              <a:rPr lang="en-US" dirty="0" smtClean="0"/>
              <a:t>J. Autism Dev. </a:t>
            </a:r>
          </a:p>
          <a:p>
            <a:r>
              <a:rPr lang="en-US" dirty="0" smtClean="0"/>
              <a:t>Disorder</a:t>
            </a:r>
          </a:p>
          <a:p>
            <a:endParaRPr lang="en-US" dirty="0"/>
          </a:p>
        </p:txBody>
      </p:sp>
      <p:pic>
        <p:nvPicPr>
          <p:cNvPr id="21" name="Picture 20" descr="Screen Shot 2016-08-02 at 3.40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29" y="5817667"/>
            <a:ext cx="6257071" cy="1040333"/>
          </a:xfrm>
          <a:prstGeom prst="rect">
            <a:avLst/>
          </a:prstGeom>
        </p:spPr>
      </p:pic>
      <p:pic>
        <p:nvPicPr>
          <p:cNvPr id="22" name="Picture 21" descr="Screen Shot 2016-08-02 at 3.46.2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77" y="5070560"/>
            <a:ext cx="5190575" cy="72073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15764" y="2979675"/>
            <a:ext cx="706294" cy="253439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26615" y="3526256"/>
            <a:ext cx="706294" cy="971315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5022143"/>
            <a:ext cx="1791001" cy="992750"/>
          </a:xfrm>
          <a:prstGeom prst="rect">
            <a:avLst/>
          </a:prstGeom>
          <a:noFill/>
          <a:ln w="762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8396" y="1153148"/>
            <a:ext cx="1553886" cy="55496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42282" y="1153148"/>
            <a:ext cx="1541794" cy="55496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84076" y="1153148"/>
            <a:ext cx="1671436" cy="55496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</a:t>
            </a:r>
            <a:endParaRPr lang="en-US" dirty="0"/>
          </a:p>
        </p:txBody>
      </p:sp>
      <p:cxnSp>
        <p:nvCxnSpPr>
          <p:cNvPr id="9" name="Elbow Connector 8"/>
          <p:cNvCxnSpPr>
            <a:stCxn id="4" idx="1"/>
            <a:endCxn id="24" idx="0"/>
          </p:cNvCxnSpPr>
          <p:nvPr/>
        </p:nvCxnSpPr>
        <p:spPr>
          <a:xfrm rot="10800000" flipV="1">
            <a:off x="895502" y="1430631"/>
            <a:ext cx="2292895" cy="3591512"/>
          </a:xfrm>
          <a:prstGeom prst="bentConnector2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2"/>
            <a:endCxn id="23" idx="3"/>
          </p:cNvCxnSpPr>
          <p:nvPr/>
        </p:nvCxnSpPr>
        <p:spPr>
          <a:xfrm rot="5400000">
            <a:off x="2621144" y="1119878"/>
            <a:ext cx="2303801" cy="3480270"/>
          </a:xfrm>
          <a:prstGeom prst="bentConnector2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5" idx="2"/>
            <a:endCxn id="19" idx="3"/>
          </p:cNvCxnSpPr>
          <p:nvPr/>
        </p:nvCxnSpPr>
        <p:spPr>
          <a:xfrm rot="5400000">
            <a:off x="3068478" y="661694"/>
            <a:ext cx="1398282" cy="3491121"/>
          </a:xfrm>
          <a:prstGeom prst="bentConnector2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2"/>
            <a:endCxn id="13" idx="3"/>
          </p:cNvCxnSpPr>
          <p:nvPr/>
        </p:nvCxnSpPr>
        <p:spPr>
          <a:xfrm rot="5400000">
            <a:off x="4072831" y="-331808"/>
            <a:ext cx="1007042" cy="5086885"/>
          </a:xfrm>
          <a:prstGeom prst="bentConnector2">
            <a:avLst/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6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619</Words>
  <Application>Microsoft Macintosh PowerPoint</Application>
  <PresentationFormat>On-screen Show (4:3)</PresentationFormat>
  <Paragraphs>160</Paragraphs>
  <Slides>29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How many dirty diapers is too many dirty diapers: Assessing the link between GI distress, diet, microbiome and Autism;  “Jimmy, eat your veggies so you don’t get Autism.”</vt:lpstr>
      <vt:lpstr>ASD GI Issues (9-91%)…huh?</vt:lpstr>
      <vt:lpstr>ASD GI Issues: Meta Analysis</vt:lpstr>
      <vt:lpstr>PowerPoint Presentation</vt:lpstr>
      <vt:lpstr>Microbiome in ASD</vt:lpstr>
      <vt:lpstr>Cohort</vt:lpstr>
      <vt:lpstr>GI Composite (GIC)</vt:lpstr>
      <vt:lpstr>Unweighted GI Composite (uGIC)</vt:lpstr>
      <vt:lpstr>ASD GI Issues: Meta Analysis</vt:lpstr>
      <vt:lpstr>Weighted GI Composite (wGIC)</vt:lpstr>
      <vt:lpstr>Weighted GI Composite (wGIC)</vt:lpstr>
      <vt:lpstr>Weighted GI Composite (wGIC)</vt:lpstr>
      <vt:lpstr>GI Variables: CSBS controlled</vt:lpstr>
      <vt:lpstr>Whole Feed Survey</vt:lpstr>
      <vt:lpstr>Univariate Screening</vt:lpstr>
      <vt:lpstr>Multivariate Model</vt:lpstr>
      <vt:lpstr>Whole Feed Survey: CSBS control</vt:lpstr>
      <vt:lpstr>Whole Feed Survey: CSBS control</vt:lpstr>
      <vt:lpstr>Whole Feed Survey: CSBS control</vt:lpstr>
      <vt:lpstr>Whole Feed Survey: CSBS control</vt:lpstr>
      <vt:lpstr>Microbiome, GI  and Vegetables Diversity</vt:lpstr>
      <vt:lpstr>Microbiome, GI  and Vegetables Diversity</vt:lpstr>
      <vt:lpstr>Fruit and Veggie Diversity:  Univariate Screening</vt:lpstr>
      <vt:lpstr>Fruit and Veggie Diversity:  Multivariate Model</vt:lpstr>
      <vt:lpstr>Fruit and Veggie Diversity:  Multivariate Model</vt:lpstr>
      <vt:lpstr>Fruit and Veggie Diversity:  Univariate Screening + Veg. control</vt:lpstr>
      <vt:lpstr>Fruit and Veggie Diversity: WITH Binary Veggie</vt:lpstr>
      <vt:lpstr>Fruit and Veggie Diversity:  Univariate Screening + CSBS control</vt:lpstr>
      <vt:lpstr>Acknowledgements </vt:lpstr>
    </vt:vector>
  </TitlesOfParts>
  <Company>UC,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dirty dippers is too many dirty dippers</dc:title>
  <dc:creator>Benjamin Kellman</dc:creator>
  <cp:lastModifiedBy>Benjamin Kellman</cp:lastModifiedBy>
  <cp:revision>48</cp:revision>
  <dcterms:created xsi:type="dcterms:W3CDTF">2016-08-01T22:30:31Z</dcterms:created>
  <dcterms:modified xsi:type="dcterms:W3CDTF">2016-08-03T18:36:38Z</dcterms:modified>
</cp:coreProperties>
</file>